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872" r:id="rId1"/>
    <p:sldMasterId id="2147483884" r:id="rId2"/>
    <p:sldMasterId id="2147483900" r:id="rId3"/>
    <p:sldMasterId id="2147483913" r:id="rId4"/>
  </p:sldMasterIdLst>
  <p:notesMasterIdLst>
    <p:notesMasterId r:id="rId92"/>
  </p:notesMasterIdLst>
  <p:sldIdLst>
    <p:sldId id="609" r:id="rId5"/>
    <p:sldId id="1088" r:id="rId6"/>
    <p:sldId id="1091" r:id="rId7"/>
    <p:sldId id="1092" r:id="rId8"/>
    <p:sldId id="1093" r:id="rId9"/>
    <p:sldId id="1094" r:id="rId10"/>
    <p:sldId id="1095" r:id="rId11"/>
    <p:sldId id="1137" r:id="rId12"/>
    <p:sldId id="1138" r:id="rId13"/>
    <p:sldId id="1139" r:id="rId14"/>
    <p:sldId id="1140" r:id="rId15"/>
    <p:sldId id="1089" r:id="rId16"/>
    <p:sldId id="1090" r:id="rId17"/>
    <p:sldId id="853" r:id="rId18"/>
    <p:sldId id="854" r:id="rId19"/>
    <p:sldId id="855" r:id="rId20"/>
    <p:sldId id="856" r:id="rId21"/>
    <p:sldId id="857" r:id="rId22"/>
    <p:sldId id="1096" r:id="rId23"/>
    <p:sldId id="1141" r:id="rId24"/>
    <p:sldId id="1142" r:id="rId25"/>
    <p:sldId id="1143" r:id="rId26"/>
    <p:sldId id="1144" r:id="rId27"/>
    <p:sldId id="1145" r:id="rId28"/>
    <p:sldId id="1146" r:id="rId29"/>
    <p:sldId id="1147" r:id="rId30"/>
    <p:sldId id="1148" r:id="rId31"/>
    <p:sldId id="1149" r:id="rId32"/>
    <p:sldId id="1154" r:id="rId33"/>
    <p:sldId id="1155" r:id="rId34"/>
    <p:sldId id="1156" r:id="rId35"/>
    <p:sldId id="1157" r:id="rId36"/>
    <p:sldId id="1158" r:id="rId37"/>
    <p:sldId id="1159" r:id="rId38"/>
    <p:sldId id="1160" r:id="rId39"/>
    <p:sldId id="1161" r:id="rId40"/>
    <p:sldId id="1162" r:id="rId41"/>
    <p:sldId id="1163" r:id="rId42"/>
    <p:sldId id="1150" r:id="rId43"/>
    <p:sldId id="1164" r:id="rId44"/>
    <p:sldId id="1165" r:id="rId45"/>
    <p:sldId id="1166" r:id="rId46"/>
    <p:sldId id="1167" r:id="rId47"/>
    <p:sldId id="1168" r:id="rId48"/>
    <p:sldId id="1151" r:id="rId49"/>
    <p:sldId id="1152" r:id="rId50"/>
    <p:sldId id="1153" r:id="rId51"/>
    <p:sldId id="1097" r:id="rId52"/>
    <p:sldId id="1098" r:id="rId53"/>
    <p:sldId id="1100" r:id="rId54"/>
    <p:sldId id="1101" r:id="rId55"/>
    <p:sldId id="1102" r:id="rId56"/>
    <p:sldId id="1103" r:id="rId57"/>
    <p:sldId id="1104" r:id="rId58"/>
    <p:sldId id="1105" r:id="rId59"/>
    <p:sldId id="1106" r:id="rId60"/>
    <p:sldId id="1107" r:id="rId61"/>
    <p:sldId id="1108" r:id="rId62"/>
    <p:sldId id="1109" r:id="rId63"/>
    <p:sldId id="1110" r:id="rId64"/>
    <p:sldId id="1111" r:id="rId65"/>
    <p:sldId id="1112" r:id="rId66"/>
    <p:sldId id="1133" r:id="rId67"/>
    <p:sldId id="1134" r:id="rId68"/>
    <p:sldId id="1135" r:id="rId69"/>
    <p:sldId id="1118" r:id="rId70"/>
    <p:sldId id="1119" r:id="rId71"/>
    <p:sldId id="1120" r:id="rId72"/>
    <p:sldId id="1121" r:id="rId73"/>
    <p:sldId id="1122" r:id="rId74"/>
    <p:sldId id="1123" r:id="rId75"/>
    <p:sldId id="898" r:id="rId76"/>
    <p:sldId id="899" r:id="rId77"/>
    <p:sldId id="1136" r:id="rId78"/>
    <p:sldId id="1125" r:id="rId79"/>
    <p:sldId id="1126" r:id="rId80"/>
    <p:sldId id="1127" r:id="rId81"/>
    <p:sldId id="1128" r:id="rId82"/>
    <p:sldId id="1132" r:id="rId83"/>
    <p:sldId id="1004" r:id="rId84"/>
    <p:sldId id="1006" r:id="rId85"/>
    <p:sldId id="1131" r:id="rId86"/>
    <p:sldId id="1124" r:id="rId87"/>
    <p:sldId id="1130" r:id="rId88"/>
    <p:sldId id="1020" r:id="rId89"/>
    <p:sldId id="466" r:id="rId90"/>
    <p:sldId id="467" r:id="rId9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47" autoAdjust="0"/>
    <p:restoredTop sz="90097" autoAdjust="0"/>
  </p:normalViewPr>
  <p:slideViewPr>
    <p:cSldViewPr snapToGrid="0">
      <p:cViewPr varScale="1">
        <p:scale>
          <a:sx n="51" d="100"/>
          <a:sy n="51" d="100"/>
        </p:scale>
        <p:origin x="84" y="4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theme" Target="theme/theme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notesMaster" Target="notesMasters/notesMaster1.xml"/><Relationship Id="rId2" Type="http://schemas.openxmlformats.org/officeDocument/2006/relationships/slideMaster" Target="slideMasters/slideMaster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DA55FB-1995-4024-9839-187D2C9E68F9}" type="datetimeFigureOut">
              <a:rPr lang="ru-RU" smtClean="0"/>
              <a:pPr/>
              <a:t>18.12.2024</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64A761-DE0F-40D9-ADC8-EE093C219A46}" type="slidenum">
              <a:rPr lang="ru-RU" smtClean="0"/>
              <a:pPr/>
              <a:t>‹#›</a:t>
            </a:fld>
            <a:endParaRPr lang="ru-RU"/>
          </a:p>
        </p:txBody>
      </p:sp>
    </p:spTree>
    <p:extLst>
      <p:ext uri="{BB962C8B-B14F-4D97-AF65-F5344CB8AC3E}">
        <p14:creationId xmlns:p14="http://schemas.microsoft.com/office/powerpoint/2010/main" val="1131298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Скругленный прямоугольник 9"/>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a:t>Образец заголовка</a:t>
            </a:r>
            <a:endParaRPr kumimoji="0" lang="en-US"/>
          </a:p>
        </p:txBody>
      </p:sp>
      <p:sp>
        <p:nvSpPr>
          <p:cNvPr id="20" name="Подзаголовок 19"/>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sp>
        <p:nvSpPr>
          <p:cNvPr id="19" name="Дата 18"/>
          <p:cNvSpPr>
            <a:spLocks noGrp="1"/>
          </p:cNvSpPr>
          <p:nvPr>
            <p:ph type="dt" sz="half" idx="10"/>
          </p:nvPr>
        </p:nvSpPr>
        <p:spPr/>
        <p:txBody>
          <a:bodyPr/>
          <a:lstStyle/>
          <a:p>
            <a:fld id="{FDA610B5-DE20-4AE0-978C-1D65EA0B1320}" type="datetimeFigureOut">
              <a:rPr lang="ru-RU" smtClean="0"/>
              <a:pPr/>
              <a:t>18.12.2024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11" name="Номер слайда 10"/>
          <p:cNvSpPr>
            <a:spLocks noGrp="1"/>
          </p:cNvSpPr>
          <p:nvPr>
            <p:ph type="sldNum" sz="quarter" idx="12"/>
          </p:nvPr>
        </p:nvSpPr>
        <p:spPr/>
        <p:txBody>
          <a:bodyPr/>
          <a:lstStyle/>
          <a:p>
            <a:fld id="{00C0D09B-2D33-4401-ABC7-D60C1196F03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0560" y="4983480"/>
            <a:ext cx="10911840" cy="1051560"/>
          </a:xfrm>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670560" y="530352"/>
            <a:ext cx="10911840" cy="4187952"/>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FDA610B5-DE20-4AE0-978C-1D65EA0B1320}" type="datetimeFigureOut">
              <a:rPr lang="ru-RU" smtClean="0"/>
              <a:pPr/>
              <a:t>18.12.2024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C0D09B-2D33-4401-ABC7-D60C1196F03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533405"/>
            <a:ext cx="2641600" cy="5257799"/>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711200" y="533403"/>
            <a:ext cx="7924800" cy="5257801"/>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FDA610B5-DE20-4AE0-978C-1D65EA0B1320}" type="datetimeFigureOut">
              <a:rPr lang="ru-RU" smtClean="0"/>
              <a:pPr/>
              <a:t>18.12.2024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C0D09B-2D33-4401-ABC7-D60C1196F03F}"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Титульный слайд" type="title">
  <p:cSld name="Титульный слайд">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914400" y="2130429"/>
            <a:ext cx="10363200" cy="1470025"/>
          </a:xfrm>
          <a:prstGeom prst="rect">
            <a:avLst/>
          </a:prstGeom>
          <a:noFill/>
          <a:ln>
            <a:noFill/>
          </a:ln>
        </p:spPr>
        <p:txBody>
          <a:bodyPr spcFirstLastPara="1" wrap="square" lIns="91425" tIns="45700" rIns="91425" bIns="45700" anchor="ctr" anchorCtr="0"/>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828800" y="3886200"/>
            <a:ext cx="8534400" cy="1752600"/>
          </a:xfrm>
          <a:prstGeom prst="rect">
            <a:avLst/>
          </a:prstGeom>
          <a:noFill/>
          <a:ln>
            <a:noFill/>
          </a:ln>
        </p:spPr>
        <p:txBody>
          <a:bodyPr spcFirstLastPara="1" wrap="square" lIns="91425" tIns="45700" rIns="91425" bIns="45700" anchor="t" anchorCtr="0"/>
          <a:lstStyle>
            <a:lvl1pPr lvl="0" algn="ctr">
              <a:lnSpc>
                <a:spcPct val="100000"/>
              </a:lnSpc>
              <a:spcBef>
                <a:spcPts val="853"/>
              </a:spcBef>
              <a:spcAft>
                <a:spcPts val="0"/>
              </a:spcAft>
              <a:buClr>
                <a:srgbClr val="888888"/>
              </a:buClr>
              <a:buSzPts val="3200"/>
              <a:buNone/>
              <a:defRPr>
                <a:solidFill>
                  <a:srgbClr val="888888"/>
                </a:solidFill>
              </a:defRPr>
            </a:lvl1pPr>
            <a:lvl2pPr lvl="1" algn="ctr">
              <a:lnSpc>
                <a:spcPct val="100000"/>
              </a:lnSpc>
              <a:spcBef>
                <a:spcPts val="747"/>
              </a:spcBef>
              <a:spcAft>
                <a:spcPts val="0"/>
              </a:spcAft>
              <a:buClr>
                <a:srgbClr val="888888"/>
              </a:buClr>
              <a:buSzPts val="2800"/>
              <a:buNone/>
              <a:defRPr>
                <a:solidFill>
                  <a:srgbClr val="888888"/>
                </a:solidFill>
              </a:defRPr>
            </a:lvl2pPr>
            <a:lvl3pPr lvl="2" algn="ctr">
              <a:lnSpc>
                <a:spcPct val="100000"/>
              </a:lnSpc>
              <a:spcBef>
                <a:spcPts val="640"/>
              </a:spcBef>
              <a:spcAft>
                <a:spcPts val="0"/>
              </a:spcAft>
              <a:buClr>
                <a:srgbClr val="888888"/>
              </a:buClr>
              <a:buSzPts val="2400"/>
              <a:buNone/>
              <a:defRPr>
                <a:solidFill>
                  <a:srgbClr val="888888"/>
                </a:solidFill>
              </a:defRPr>
            </a:lvl3pPr>
            <a:lvl4pPr lvl="3" algn="ctr">
              <a:lnSpc>
                <a:spcPct val="100000"/>
              </a:lnSpc>
              <a:spcBef>
                <a:spcPts val="533"/>
              </a:spcBef>
              <a:spcAft>
                <a:spcPts val="0"/>
              </a:spcAft>
              <a:buClr>
                <a:srgbClr val="888888"/>
              </a:buClr>
              <a:buSzPts val="2000"/>
              <a:buNone/>
              <a:defRPr>
                <a:solidFill>
                  <a:srgbClr val="888888"/>
                </a:solidFill>
              </a:defRPr>
            </a:lvl4pPr>
            <a:lvl5pPr lvl="4" algn="ctr">
              <a:lnSpc>
                <a:spcPct val="100000"/>
              </a:lnSpc>
              <a:spcBef>
                <a:spcPts val="533"/>
              </a:spcBef>
              <a:spcAft>
                <a:spcPts val="0"/>
              </a:spcAft>
              <a:buClr>
                <a:srgbClr val="888888"/>
              </a:buClr>
              <a:buSzPts val="2000"/>
              <a:buNone/>
              <a:defRPr>
                <a:solidFill>
                  <a:srgbClr val="888888"/>
                </a:solidFill>
              </a:defRPr>
            </a:lvl5pPr>
            <a:lvl6pPr lvl="5" algn="ctr">
              <a:lnSpc>
                <a:spcPct val="100000"/>
              </a:lnSpc>
              <a:spcBef>
                <a:spcPts val="533"/>
              </a:spcBef>
              <a:spcAft>
                <a:spcPts val="0"/>
              </a:spcAft>
              <a:buClr>
                <a:srgbClr val="888888"/>
              </a:buClr>
              <a:buSzPts val="2000"/>
              <a:buNone/>
              <a:defRPr>
                <a:solidFill>
                  <a:srgbClr val="888888"/>
                </a:solidFill>
              </a:defRPr>
            </a:lvl6pPr>
            <a:lvl7pPr lvl="6" algn="ctr">
              <a:lnSpc>
                <a:spcPct val="100000"/>
              </a:lnSpc>
              <a:spcBef>
                <a:spcPts val="533"/>
              </a:spcBef>
              <a:spcAft>
                <a:spcPts val="0"/>
              </a:spcAft>
              <a:buClr>
                <a:srgbClr val="888888"/>
              </a:buClr>
              <a:buSzPts val="2000"/>
              <a:buNone/>
              <a:defRPr>
                <a:solidFill>
                  <a:srgbClr val="888888"/>
                </a:solidFill>
              </a:defRPr>
            </a:lvl7pPr>
            <a:lvl8pPr lvl="7" algn="ctr">
              <a:lnSpc>
                <a:spcPct val="100000"/>
              </a:lnSpc>
              <a:spcBef>
                <a:spcPts val="533"/>
              </a:spcBef>
              <a:spcAft>
                <a:spcPts val="0"/>
              </a:spcAft>
              <a:buClr>
                <a:srgbClr val="888888"/>
              </a:buClr>
              <a:buSzPts val="2000"/>
              <a:buNone/>
              <a:defRPr>
                <a:solidFill>
                  <a:srgbClr val="888888"/>
                </a:solidFill>
              </a:defRPr>
            </a:lvl8pPr>
            <a:lvl9pPr lvl="8" algn="ctr">
              <a:lnSpc>
                <a:spcPct val="100000"/>
              </a:lnSpc>
              <a:spcBef>
                <a:spcPts val="533"/>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609600" y="6356353"/>
            <a:ext cx="2844800" cy="366183"/>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sz="16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defTabSz="1219170"/>
            <a:endParaRPr lang="ru-RU" kern="0"/>
          </a:p>
        </p:txBody>
      </p:sp>
      <p:sp>
        <p:nvSpPr>
          <p:cNvPr id="19" name="Google Shape;19;p2"/>
          <p:cNvSpPr txBox="1">
            <a:spLocks noGrp="1"/>
          </p:cNvSpPr>
          <p:nvPr>
            <p:ph type="ftr" idx="11"/>
          </p:nvPr>
        </p:nvSpPr>
        <p:spPr>
          <a:xfrm>
            <a:off x="4165600" y="6356353"/>
            <a:ext cx="3860800" cy="366183"/>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defTabSz="1219170"/>
            <a:endParaRPr lang="ru-RU" kern="0">
              <a:solidFill>
                <a:srgbClr val="000000"/>
              </a:solidFill>
            </a:endParaRPr>
          </a:p>
        </p:txBody>
      </p:sp>
      <p:sp>
        <p:nvSpPr>
          <p:cNvPr id="20" name="Google Shape;20;p2"/>
          <p:cNvSpPr txBox="1">
            <a:spLocks noGrp="1"/>
          </p:cNvSpPr>
          <p:nvPr>
            <p:ph type="sldNum" idx="12"/>
          </p:nvPr>
        </p:nvSpPr>
        <p:spPr>
          <a:xfrm>
            <a:off x="8737600" y="6356353"/>
            <a:ext cx="2844800" cy="36618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9pPr>
          </a:lstStyle>
          <a:p>
            <a:pPr defTabSz="1219170"/>
            <a:fld id="{00000000-1234-1234-1234-123412341234}" type="slidenum">
              <a:rPr lang="en-US" kern="0" smtClean="0"/>
              <a:pPr defTabSz="1219170"/>
              <a:t>‹#›</a:t>
            </a:fld>
            <a:endParaRPr lang="en-US" kern="0"/>
          </a:p>
        </p:txBody>
      </p:sp>
    </p:spTree>
    <p:extLst>
      <p:ext uri="{BB962C8B-B14F-4D97-AF65-F5344CB8AC3E}">
        <p14:creationId xmlns:p14="http://schemas.microsoft.com/office/powerpoint/2010/main" val="4291234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Заголовок и объект">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609600" y="275167"/>
            <a:ext cx="10972800" cy="1143000"/>
          </a:xfrm>
          <a:prstGeom prst="rect">
            <a:avLst/>
          </a:prstGeom>
          <a:noFill/>
          <a:ln>
            <a:noFill/>
          </a:ln>
        </p:spPr>
        <p:txBody>
          <a:bodyPr spcFirstLastPara="1" wrap="square" lIns="91425" tIns="45700" rIns="91425" bIns="45700" anchor="ctr" anchorCtr="0"/>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609600" y="1600204"/>
            <a:ext cx="10972800" cy="4525433"/>
          </a:xfrm>
          <a:prstGeom prst="rect">
            <a:avLst/>
          </a:prstGeom>
          <a:noFill/>
          <a:ln>
            <a:noFill/>
          </a:ln>
        </p:spPr>
        <p:txBody>
          <a:bodyPr spcFirstLastPara="1" wrap="square" lIns="91425" tIns="45700" rIns="91425" bIns="45700" anchor="t" anchorCtr="0"/>
          <a:lstStyle>
            <a:lvl1pPr marL="609585" lvl="0" indent="-457189" algn="l">
              <a:lnSpc>
                <a:spcPct val="100000"/>
              </a:lnSpc>
              <a:spcBef>
                <a:spcPts val="480"/>
              </a:spcBef>
              <a:spcAft>
                <a:spcPts val="0"/>
              </a:spcAft>
              <a:buClr>
                <a:schemeClr val="dk1"/>
              </a:buClr>
              <a:buSzPts val="1800"/>
              <a:buChar char="•"/>
              <a:defRPr/>
            </a:lvl1pPr>
            <a:lvl2pPr marL="1219170" lvl="1" indent="-457189" algn="l">
              <a:lnSpc>
                <a:spcPct val="100000"/>
              </a:lnSpc>
              <a:spcBef>
                <a:spcPts val="480"/>
              </a:spcBef>
              <a:spcAft>
                <a:spcPts val="0"/>
              </a:spcAft>
              <a:buClr>
                <a:schemeClr val="dk1"/>
              </a:buClr>
              <a:buSzPts val="1800"/>
              <a:buChar char="–"/>
              <a:defRPr/>
            </a:lvl2pPr>
            <a:lvl3pPr marL="1828754" lvl="2" indent="-457189" algn="l">
              <a:lnSpc>
                <a:spcPct val="100000"/>
              </a:lnSpc>
              <a:spcBef>
                <a:spcPts val="480"/>
              </a:spcBef>
              <a:spcAft>
                <a:spcPts val="0"/>
              </a:spcAft>
              <a:buClr>
                <a:schemeClr val="dk1"/>
              </a:buClr>
              <a:buSzPts val="1800"/>
              <a:buChar char="•"/>
              <a:defRPr/>
            </a:lvl3pPr>
            <a:lvl4pPr marL="2438339" lvl="3" indent="-457189" algn="l">
              <a:lnSpc>
                <a:spcPct val="100000"/>
              </a:lnSpc>
              <a:spcBef>
                <a:spcPts val="480"/>
              </a:spcBef>
              <a:spcAft>
                <a:spcPts val="0"/>
              </a:spcAft>
              <a:buClr>
                <a:schemeClr val="dk1"/>
              </a:buClr>
              <a:buSzPts val="1800"/>
              <a:buChar char="–"/>
              <a:defRPr/>
            </a:lvl4pPr>
            <a:lvl5pPr marL="3047924" lvl="4" indent="-457189" algn="l">
              <a:lnSpc>
                <a:spcPct val="100000"/>
              </a:lnSpc>
              <a:spcBef>
                <a:spcPts val="480"/>
              </a:spcBef>
              <a:spcAft>
                <a:spcPts val="0"/>
              </a:spcAft>
              <a:buClr>
                <a:schemeClr val="dk1"/>
              </a:buClr>
              <a:buSzPts val="1800"/>
              <a:buChar char="»"/>
              <a:defRPr/>
            </a:lvl5pPr>
            <a:lvl6pPr marL="3657509" lvl="5" indent="-457189" algn="l">
              <a:lnSpc>
                <a:spcPct val="100000"/>
              </a:lnSpc>
              <a:spcBef>
                <a:spcPts val="480"/>
              </a:spcBef>
              <a:spcAft>
                <a:spcPts val="0"/>
              </a:spcAft>
              <a:buClr>
                <a:schemeClr val="dk1"/>
              </a:buClr>
              <a:buSzPts val="1800"/>
              <a:buChar char="•"/>
              <a:defRPr/>
            </a:lvl6pPr>
            <a:lvl7pPr marL="4267093" lvl="6" indent="-457189" algn="l">
              <a:lnSpc>
                <a:spcPct val="100000"/>
              </a:lnSpc>
              <a:spcBef>
                <a:spcPts val="480"/>
              </a:spcBef>
              <a:spcAft>
                <a:spcPts val="0"/>
              </a:spcAft>
              <a:buClr>
                <a:schemeClr val="dk1"/>
              </a:buClr>
              <a:buSzPts val="1800"/>
              <a:buChar char="•"/>
              <a:defRPr/>
            </a:lvl7pPr>
            <a:lvl8pPr marL="4876678" lvl="7" indent="-457189" algn="l">
              <a:lnSpc>
                <a:spcPct val="100000"/>
              </a:lnSpc>
              <a:spcBef>
                <a:spcPts val="480"/>
              </a:spcBef>
              <a:spcAft>
                <a:spcPts val="0"/>
              </a:spcAft>
              <a:buClr>
                <a:schemeClr val="dk1"/>
              </a:buClr>
              <a:buSzPts val="1800"/>
              <a:buChar char="•"/>
              <a:defRPr/>
            </a:lvl8pPr>
            <a:lvl9pPr marL="5486263" lvl="8" indent="-457189" algn="l">
              <a:lnSpc>
                <a:spcPct val="100000"/>
              </a:lnSpc>
              <a:spcBef>
                <a:spcPts val="48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609600" y="6356353"/>
            <a:ext cx="2844800" cy="366183"/>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sz="16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defTabSz="1219170"/>
            <a:endParaRPr lang="ru-RU" kern="0"/>
          </a:p>
        </p:txBody>
      </p:sp>
      <p:sp>
        <p:nvSpPr>
          <p:cNvPr id="25" name="Google Shape;25;p3"/>
          <p:cNvSpPr txBox="1">
            <a:spLocks noGrp="1"/>
          </p:cNvSpPr>
          <p:nvPr>
            <p:ph type="ftr" idx="11"/>
          </p:nvPr>
        </p:nvSpPr>
        <p:spPr>
          <a:xfrm>
            <a:off x="4165600" y="6356353"/>
            <a:ext cx="3860800" cy="366183"/>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defTabSz="1219170"/>
            <a:endParaRPr lang="ru-RU" kern="0">
              <a:solidFill>
                <a:srgbClr val="000000"/>
              </a:solidFill>
            </a:endParaRPr>
          </a:p>
        </p:txBody>
      </p:sp>
      <p:sp>
        <p:nvSpPr>
          <p:cNvPr id="26" name="Google Shape;26;p3"/>
          <p:cNvSpPr txBox="1">
            <a:spLocks noGrp="1"/>
          </p:cNvSpPr>
          <p:nvPr>
            <p:ph type="sldNum" idx="12"/>
          </p:nvPr>
        </p:nvSpPr>
        <p:spPr>
          <a:xfrm>
            <a:off x="8737600" y="6356353"/>
            <a:ext cx="2844800" cy="36618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9pPr>
          </a:lstStyle>
          <a:p>
            <a:pPr defTabSz="1219170"/>
            <a:fld id="{00000000-1234-1234-1234-123412341234}" type="slidenum">
              <a:rPr lang="en-US" kern="0" smtClean="0"/>
              <a:pPr defTabSz="1219170"/>
              <a:t>‹#›</a:t>
            </a:fld>
            <a:endParaRPr lang="en-US" kern="0"/>
          </a:p>
        </p:txBody>
      </p:sp>
    </p:spTree>
    <p:extLst>
      <p:ext uri="{BB962C8B-B14F-4D97-AF65-F5344CB8AC3E}">
        <p14:creationId xmlns:p14="http://schemas.microsoft.com/office/powerpoint/2010/main" val="19746672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Вертикальный заголовок и текст">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rot="5400000">
            <a:off x="7285040" y="1828801"/>
            <a:ext cx="5851525" cy="2743200"/>
          </a:xfrm>
          <a:prstGeom prst="rect">
            <a:avLst/>
          </a:prstGeom>
          <a:noFill/>
          <a:ln>
            <a:noFill/>
          </a:ln>
        </p:spPr>
        <p:txBody>
          <a:bodyPr spcFirstLastPara="1" wrap="square" lIns="91425" tIns="45700" rIns="91425" bIns="45700" anchor="ctr" anchorCtr="0"/>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29" name="Google Shape;29;p4"/>
          <p:cNvSpPr txBox="1">
            <a:spLocks noGrp="1"/>
          </p:cNvSpPr>
          <p:nvPr>
            <p:ph type="body" idx="1"/>
          </p:nvPr>
        </p:nvSpPr>
        <p:spPr>
          <a:xfrm rot="5400000">
            <a:off x="1697040" y="-812799"/>
            <a:ext cx="5851525" cy="8026400"/>
          </a:xfrm>
          <a:prstGeom prst="rect">
            <a:avLst/>
          </a:prstGeom>
          <a:noFill/>
          <a:ln>
            <a:noFill/>
          </a:ln>
        </p:spPr>
        <p:txBody>
          <a:bodyPr spcFirstLastPara="1" wrap="square" lIns="91425" tIns="45700" rIns="91425" bIns="45700" anchor="t" anchorCtr="0"/>
          <a:lstStyle>
            <a:lvl1pPr marL="609585" lvl="0" indent="-457189" algn="l">
              <a:lnSpc>
                <a:spcPct val="100000"/>
              </a:lnSpc>
              <a:spcBef>
                <a:spcPts val="480"/>
              </a:spcBef>
              <a:spcAft>
                <a:spcPts val="0"/>
              </a:spcAft>
              <a:buClr>
                <a:schemeClr val="dk1"/>
              </a:buClr>
              <a:buSzPts val="1800"/>
              <a:buChar char="•"/>
              <a:defRPr/>
            </a:lvl1pPr>
            <a:lvl2pPr marL="1219170" lvl="1" indent="-457189" algn="l">
              <a:lnSpc>
                <a:spcPct val="100000"/>
              </a:lnSpc>
              <a:spcBef>
                <a:spcPts val="480"/>
              </a:spcBef>
              <a:spcAft>
                <a:spcPts val="0"/>
              </a:spcAft>
              <a:buClr>
                <a:schemeClr val="dk1"/>
              </a:buClr>
              <a:buSzPts val="1800"/>
              <a:buChar char="–"/>
              <a:defRPr/>
            </a:lvl2pPr>
            <a:lvl3pPr marL="1828754" lvl="2" indent="-457189" algn="l">
              <a:lnSpc>
                <a:spcPct val="100000"/>
              </a:lnSpc>
              <a:spcBef>
                <a:spcPts val="480"/>
              </a:spcBef>
              <a:spcAft>
                <a:spcPts val="0"/>
              </a:spcAft>
              <a:buClr>
                <a:schemeClr val="dk1"/>
              </a:buClr>
              <a:buSzPts val="1800"/>
              <a:buChar char="•"/>
              <a:defRPr/>
            </a:lvl3pPr>
            <a:lvl4pPr marL="2438339" lvl="3" indent="-457189" algn="l">
              <a:lnSpc>
                <a:spcPct val="100000"/>
              </a:lnSpc>
              <a:spcBef>
                <a:spcPts val="480"/>
              </a:spcBef>
              <a:spcAft>
                <a:spcPts val="0"/>
              </a:spcAft>
              <a:buClr>
                <a:schemeClr val="dk1"/>
              </a:buClr>
              <a:buSzPts val="1800"/>
              <a:buChar char="–"/>
              <a:defRPr/>
            </a:lvl4pPr>
            <a:lvl5pPr marL="3047924" lvl="4" indent="-457189" algn="l">
              <a:lnSpc>
                <a:spcPct val="100000"/>
              </a:lnSpc>
              <a:spcBef>
                <a:spcPts val="480"/>
              </a:spcBef>
              <a:spcAft>
                <a:spcPts val="0"/>
              </a:spcAft>
              <a:buClr>
                <a:schemeClr val="dk1"/>
              </a:buClr>
              <a:buSzPts val="1800"/>
              <a:buChar char="»"/>
              <a:defRPr/>
            </a:lvl5pPr>
            <a:lvl6pPr marL="3657509" lvl="5" indent="-457189" algn="l">
              <a:lnSpc>
                <a:spcPct val="100000"/>
              </a:lnSpc>
              <a:spcBef>
                <a:spcPts val="480"/>
              </a:spcBef>
              <a:spcAft>
                <a:spcPts val="0"/>
              </a:spcAft>
              <a:buClr>
                <a:schemeClr val="dk1"/>
              </a:buClr>
              <a:buSzPts val="1800"/>
              <a:buChar char="•"/>
              <a:defRPr/>
            </a:lvl6pPr>
            <a:lvl7pPr marL="4267093" lvl="6" indent="-457189" algn="l">
              <a:lnSpc>
                <a:spcPct val="100000"/>
              </a:lnSpc>
              <a:spcBef>
                <a:spcPts val="480"/>
              </a:spcBef>
              <a:spcAft>
                <a:spcPts val="0"/>
              </a:spcAft>
              <a:buClr>
                <a:schemeClr val="dk1"/>
              </a:buClr>
              <a:buSzPts val="1800"/>
              <a:buChar char="•"/>
              <a:defRPr/>
            </a:lvl7pPr>
            <a:lvl8pPr marL="4876678" lvl="7" indent="-457189" algn="l">
              <a:lnSpc>
                <a:spcPct val="100000"/>
              </a:lnSpc>
              <a:spcBef>
                <a:spcPts val="480"/>
              </a:spcBef>
              <a:spcAft>
                <a:spcPts val="0"/>
              </a:spcAft>
              <a:buClr>
                <a:schemeClr val="dk1"/>
              </a:buClr>
              <a:buSzPts val="1800"/>
              <a:buChar char="•"/>
              <a:defRPr/>
            </a:lvl8pPr>
            <a:lvl9pPr marL="5486263" lvl="8" indent="-457189" algn="l">
              <a:lnSpc>
                <a:spcPct val="100000"/>
              </a:lnSpc>
              <a:spcBef>
                <a:spcPts val="480"/>
              </a:spcBef>
              <a:spcAft>
                <a:spcPts val="0"/>
              </a:spcAft>
              <a:buClr>
                <a:schemeClr val="dk1"/>
              </a:buClr>
              <a:buSzPts val="1800"/>
              <a:buChar char="•"/>
              <a:defRPr/>
            </a:lvl9pPr>
          </a:lstStyle>
          <a:p>
            <a:endParaRPr/>
          </a:p>
        </p:txBody>
      </p:sp>
      <p:sp>
        <p:nvSpPr>
          <p:cNvPr id="30" name="Google Shape;30;p4"/>
          <p:cNvSpPr txBox="1">
            <a:spLocks noGrp="1"/>
          </p:cNvSpPr>
          <p:nvPr>
            <p:ph type="dt" idx="10"/>
          </p:nvPr>
        </p:nvSpPr>
        <p:spPr>
          <a:xfrm>
            <a:off x="609600" y="6356353"/>
            <a:ext cx="2844800" cy="366183"/>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sz="16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defTabSz="1219170"/>
            <a:endParaRPr lang="ru-RU" kern="0"/>
          </a:p>
        </p:txBody>
      </p:sp>
      <p:sp>
        <p:nvSpPr>
          <p:cNvPr id="31" name="Google Shape;31;p4"/>
          <p:cNvSpPr txBox="1">
            <a:spLocks noGrp="1"/>
          </p:cNvSpPr>
          <p:nvPr>
            <p:ph type="ftr" idx="11"/>
          </p:nvPr>
        </p:nvSpPr>
        <p:spPr>
          <a:xfrm>
            <a:off x="4165600" y="6356353"/>
            <a:ext cx="3860800" cy="366183"/>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defTabSz="1219170"/>
            <a:endParaRPr lang="ru-RU" kern="0">
              <a:solidFill>
                <a:srgbClr val="000000"/>
              </a:solidFill>
            </a:endParaRPr>
          </a:p>
        </p:txBody>
      </p:sp>
      <p:sp>
        <p:nvSpPr>
          <p:cNvPr id="32" name="Google Shape;32;p4"/>
          <p:cNvSpPr txBox="1">
            <a:spLocks noGrp="1"/>
          </p:cNvSpPr>
          <p:nvPr>
            <p:ph type="sldNum" idx="12"/>
          </p:nvPr>
        </p:nvSpPr>
        <p:spPr>
          <a:xfrm>
            <a:off x="8737600" y="6356353"/>
            <a:ext cx="2844800" cy="36618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9pPr>
          </a:lstStyle>
          <a:p>
            <a:pPr defTabSz="1219170"/>
            <a:fld id="{00000000-1234-1234-1234-123412341234}" type="slidenum">
              <a:rPr lang="en-US" kern="0" smtClean="0"/>
              <a:pPr defTabSz="1219170"/>
              <a:t>‹#›</a:t>
            </a:fld>
            <a:endParaRPr lang="en-US" kern="0"/>
          </a:p>
        </p:txBody>
      </p:sp>
    </p:spTree>
    <p:extLst>
      <p:ext uri="{BB962C8B-B14F-4D97-AF65-F5344CB8AC3E}">
        <p14:creationId xmlns:p14="http://schemas.microsoft.com/office/powerpoint/2010/main" val="1772335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Заголовок и вертикальный текст">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609600" y="275167"/>
            <a:ext cx="10972800" cy="1143000"/>
          </a:xfrm>
          <a:prstGeom prst="rect">
            <a:avLst/>
          </a:prstGeom>
          <a:noFill/>
          <a:ln>
            <a:noFill/>
          </a:ln>
        </p:spPr>
        <p:txBody>
          <a:bodyPr spcFirstLastPara="1" wrap="square" lIns="91425" tIns="45700" rIns="91425" bIns="45700" anchor="ctr" anchorCtr="0"/>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35" name="Google Shape;35;p5"/>
          <p:cNvSpPr txBox="1">
            <a:spLocks noGrp="1"/>
          </p:cNvSpPr>
          <p:nvPr>
            <p:ph type="body" idx="1"/>
          </p:nvPr>
        </p:nvSpPr>
        <p:spPr>
          <a:xfrm rot="5400000">
            <a:off x="3833289" y="-1623484"/>
            <a:ext cx="4525433" cy="10972800"/>
          </a:xfrm>
          <a:prstGeom prst="rect">
            <a:avLst/>
          </a:prstGeom>
          <a:noFill/>
          <a:ln>
            <a:noFill/>
          </a:ln>
        </p:spPr>
        <p:txBody>
          <a:bodyPr spcFirstLastPara="1" wrap="square" lIns="91425" tIns="45700" rIns="91425" bIns="45700" anchor="t" anchorCtr="0"/>
          <a:lstStyle>
            <a:lvl1pPr marL="609585" lvl="0" indent="-457189" algn="l">
              <a:lnSpc>
                <a:spcPct val="100000"/>
              </a:lnSpc>
              <a:spcBef>
                <a:spcPts val="480"/>
              </a:spcBef>
              <a:spcAft>
                <a:spcPts val="0"/>
              </a:spcAft>
              <a:buClr>
                <a:schemeClr val="dk1"/>
              </a:buClr>
              <a:buSzPts val="1800"/>
              <a:buChar char="•"/>
              <a:defRPr/>
            </a:lvl1pPr>
            <a:lvl2pPr marL="1219170" lvl="1" indent="-457189" algn="l">
              <a:lnSpc>
                <a:spcPct val="100000"/>
              </a:lnSpc>
              <a:spcBef>
                <a:spcPts val="480"/>
              </a:spcBef>
              <a:spcAft>
                <a:spcPts val="0"/>
              </a:spcAft>
              <a:buClr>
                <a:schemeClr val="dk1"/>
              </a:buClr>
              <a:buSzPts val="1800"/>
              <a:buChar char="–"/>
              <a:defRPr/>
            </a:lvl2pPr>
            <a:lvl3pPr marL="1828754" lvl="2" indent="-457189" algn="l">
              <a:lnSpc>
                <a:spcPct val="100000"/>
              </a:lnSpc>
              <a:spcBef>
                <a:spcPts val="480"/>
              </a:spcBef>
              <a:spcAft>
                <a:spcPts val="0"/>
              </a:spcAft>
              <a:buClr>
                <a:schemeClr val="dk1"/>
              </a:buClr>
              <a:buSzPts val="1800"/>
              <a:buChar char="•"/>
              <a:defRPr/>
            </a:lvl3pPr>
            <a:lvl4pPr marL="2438339" lvl="3" indent="-457189" algn="l">
              <a:lnSpc>
                <a:spcPct val="100000"/>
              </a:lnSpc>
              <a:spcBef>
                <a:spcPts val="480"/>
              </a:spcBef>
              <a:spcAft>
                <a:spcPts val="0"/>
              </a:spcAft>
              <a:buClr>
                <a:schemeClr val="dk1"/>
              </a:buClr>
              <a:buSzPts val="1800"/>
              <a:buChar char="–"/>
              <a:defRPr/>
            </a:lvl4pPr>
            <a:lvl5pPr marL="3047924" lvl="4" indent="-457189" algn="l">
              <a:lnSpc>
                <a:spcPct val="100000"/>
              </a:lnSpc>
              <a:spcBef>
                <a:spcPts val="480"/>
              </a:spcBef>
              <a:spcAft>
                <a:spcPts val="0"/>
              </a:spcAft>
              <a:buClr>
                <a:schemeClr val="dk1"/>
              </a:buClr>
              <a:buSzPts val="1800"/>
              <a:buChar char="»"/>
              <a:defRPr/>
            </a:lvl5pPr>
            <a:lvl6pPr marL="3657509" lvl="5" indent="-457189" algn="l">
              <a:lnSpc>
                <a:spcPct val="100000"/>
              </a:lnSpc>
              <a:spcBef>
                <a:spcPts val="480"/>
              </a:spcBef>
              <a:spcAft>
                <a:spcPts val="0"/>
              </a:spcAft>
              <a:buClr>
                <a:schemeClr val="dk1"/>
              </a:buClr>
              <a:buSzPts val="1800"/>
              <a:buChar char="•"/>
              <a:defRPr/>
            </a:lvl6pPr>
            <a:lvl7pPr marL="4267093" lvl="6" indent="-457189" algn="l">
              <a:lnSpc>
                <a:spcPct val="100000"/>
              </a:lnSpc>
              <a:spcBef>
                <a:spcPts val="480"/>
              </a:spcBef>
              <a:spcAft>
                <a:spcPts val="0"/>
              </a:spcAft>
              <a:buClr>
                <a:schemeClr val="dk1"/>
              </a:buClr>
              <a:buSzPts val="1800"/>
              <a:buChar char="•"/>
              <a:defRPr/>
            </a:lvl7pPr>
            <a:lvl8pPr marL="4876678" lvl="7" indent="-457189" algn="l">
              <a:lnSpc>
                <a:spcPct val="100000"/>
              </a:lnSpc>
              <a:spcBef>
                <a:spcPts val="480"/>
              </a:spcBef>
              <a:spcAft>
                <a:spcPts val="0"/>
              </a:spcAft>
              <a:buClr>
                <a:schemeClr val="dk1"/>
              </a:buClr>
              <a:buSzPts val="1800"/>
              <a:buChar char="•"/>
              <a:defRPr/>
            </a:lvl8pPr>
            <a:lvl9pPr marL="5486263" lvl="8" indent="-457189" algn="l">
              <a:lnSpc>
                <a:spcPct val="100000"/>
              </a:lnSpc>
              <a:spcBef>
                <a:spcPts val="480"/>
              </a:spcBef>
              <a:spcAft>
                <a:spcPts val="0"/>
              </a:spcAft>
              <a:buClr>
                <a:schemeClr val="dk1"/>
              </a:buClr>
              <a:buSzPts val="1800"/>
              <a:buChar char="•"/>
              <a:defRPr/>
            </a:lvl9pPr>
          </a:lstStyle>
          <a:p>
            <a:endParaRPr/>
          </a:p>
        </p:txBody>
      </p:sp>
      <p:sp>
        <p:nvSpPr>
          <p:cNvPr id="36" name="Google Shape;36;p5"/>
          <p:cNvSpPr txBox="1">
            <a:spLocks noGrp="1"/>
          </p:cNvSpPr>
          <p:nvPr>
            <p:ph type="dt" idx="10"/>
          </p:nvPr>
        </p:nvSpPr>
        <p:spPr>
          <a:xfrm>
            <a:off x="609600" y="6356353"/>
            <a:ext cx="2844800" cy="366183"/>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sz="16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defTabSz="1219170"/>
            <a:endParaRPr lang="ru-RU" kern="0"/>
          </a:p>
        </p:txBody>
      </p:sp>
      <p:sp>
        <p:nvSpPr>
          <p:cNvPr id="37" name="Google Shape;37;p5"/>
          <p:cNvSpPr txBox="1">
            <a:spLocks noGrp="1"/>
          </p:cNvSpPr>
          <p:nvPr>
            <p:ph type="ftr" idx="11"/>
          </p:nvPr>
        </p:nvSpPr>
        <p:spPr>
          <a:xfrm>
            <a:off x="4165600" y="6356353"/>
            <a:ext cx="3860800" cy="366183"/>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defTabSz="1219170"/>
            <a:endParaRPr lang="ru-RU" kern="0">
              <a:solidFill>
                <a:srgbClr val="000000"/>
              </a:solidFill>
            </a:endParaRPr>
          </a:p>
        </p:txBody>
      </p:sp>
      <p:sp>
        <p:nvSpPr>
          <p:cNvPr id="38" name="Google Shape;38;p5"/>
          <p:cNvSpPr txBox="1">
            <a:spLocks noGrp="1"/>
          </p:cNvSpPr>
          <p:nvPr>
            <p:ph type="sldNum" idx="12"/>
          </p:nvPr>
        </p:nvSpPr>
        <p:spPr>
          <a:xfrm>
            <a:off x="8737600" y="6356353"/>
            <a:ext cx="2844800" cy="36618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9pPr>
          </a:lstStyle>
          <a:p>
            <a:pPr defTabSz="1219170"/>
            <a:fld id="{00000000-1234-1234-1234-123412341234}" type="slidenum">
              <a:rPr lang="en-US" kern="0" smtClean="0"/>
              <a:pPr defTabSz="1219170"/>
              <a:t>‹#›</a:t>
            </a:fld>
            <a:endParaRPr lang="en-US" kern="0"/>
          </a:p>
        </p:txBody>
      </p:sp>
    </p:spTree>
    <p:extLst>
      <p:ext uri="{BB962C8B-B14F-4D97-AF65-F5344CB8AC3E}">
        <p14:creationId xmlns:p14="http://schemas.microsoft.com/office/powerpoint/2010/main" val="9943135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Рисунок с подписью">
    <p:spTree>
      <p:nvGrpSpPr>
        <p:cNvPr id="1" name="Shape 39"/>
        <p:cNvGrpSpPr/>
        <p:nvPr/>
      </p:nvGrpSpPr>
      <p:grpSpPr>
        <a:xfrm>
          <a:off x="0" y="0"/>
          <a:ext cx="0" cy="0"/>
          <a:chOff x="0" y="0"/>
          <a:chExt cx="0" cy="0"/>
        </a:xfrm>
      </p:grpSpPr>
      <p:sp>
        <p:nvSpPr>
          <p:cNvPr id="40" name="Google Shape;40;p6"/>
          <p:cNvSpPr txBox="1">
            <a:spLocks noGrp="1"/>
          </p:cNvSpPr>
          <p:nvPr>
            <p:ph type="title"/>
          </p:nvPr>
        </p:nvSpPr>
        <p:spPr>
          <a:xfrm>
            <a:off x="2389717" y="4800601"/>
            <a:ext cx="7315200" cy="566739"/>
          </a:xfrm>
          <a:prstGeom prst="rect">
            <a:avLst/>
          </a:prstGeom>
          <a:noFill/>
          <a:ln>
            <a:noFill/>
          </a:ln>
        </p:spPr>
        <p:txBody>
          <a:bodyPr spcFirstLastPara="1" wrap="square" lIns="91425" tIns="45700" rIns="91425" bIns="45700" anchor="b" anchorCtr="0"/>
          <a:lstStyle>
            <a:lvl1pPr lvl="0" algn="l">
              <a:lnSpc>
                <a:spcPct val="100000"/>
              </a:lnSpc>
              <a:spcBef>
                <a:spcPts val="0"/>
              </a:spcBef>
              <a:spcAft>
                <a:spcPts val="0"/>
              </a:spcAft>
              <a:buSzPts val="1400"/>
              <a:buNone/>
              <a:defRPr sz="2667"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41" name="Google Shape;41;p6"/>
          <p:cNvSpPr>
            <a:spLocks noGrp="1"/>
          </p:cNvSpPr>
          <p:nvPr>
            <p:ph type="pic" idx="2"/>
          </p:nvPr>
        </p:nvSpPr>
        <p:spPr>
          <a:xfrm>
            <a:off x="2389717" y="612775"/>
            <a:ext cx="7315200" cy="4114800"/>
          </a:xfrm>
          <a:prstGeom prst="rect">
            <a:avLst/>
          </a:prstGeom>
          <a:noFill/>
          <a:ln>
            <a:noFill/>
          </a:ln>
        </p:spPr>
        <p:txBody>
          <a:bodyPr spcFirstLastPara="1" wrap="square" lIns="91425" tIns="45700" rIns="91425" bIns="45700" anchor="t" anchorCtr="0"/>
          <a:lstStyle>
            <a:lvl1pPr marR="0" lvl="0" algn="l" rtl="0">
              <a:lnSpc>
                <a:spcPct val="100000"/>
              </a:lnSpc>
              <a:spcBef>
                <a:spcPts val="853"/>
              </a:spcBef>
              <a:spcAft>
                <a:spcPts val="0"/>
              </a:spcAft>
              <a:buClr>
                <a:schemeClr val="dk1"/>
              </a:buClr>
              <a:buSzPts val="3200"/>
              <a:buFont typeface="Arial"/>
              <a:buNone/>
              <a:defRPr sz="4267" b="0" i="0" u="none" strike="noStrike" cap="none">
                <a:solidFill>
                  <a:schemeClr val="dk1"/>
                </a:solidFill>
                <a:latin typeface="Arial"/>
                <a:ea typeface="Arial"/>
                <a:cs typeface="Arial"/>
                <a:sym typeface="Arial"/>
              </a:defRPr>
            </a:lvl1pPr>
            <a:lvl2pPr marR="0" lvl="1" algn="l" rtl="0">
              <a:lnSpc>
                <a:spcPct val="100000"/>
              </a:lnSpc>
              <a:spcBef>
                <a:spcPts val="747"/>
              </a:spcBef>
              <a:spcAft>
                <a:spcPts val="0"/>
              </a:spcAft>
              <a:buClr>
                <a:schemeClr val="dk1"/>
              </a:buClr>
              <a:buSzPts val="2800"/>
              <a:buFont typeface="Arial"/>
              <a:buNone/>
              <a:defRPr sz="3733" b="0" i="0" u="none" strike="noStrike" cap="none">
                <a:solidFill>
                  <a:schemeClr val="dk1"/>
                </a:solidFill>
                <a:latin typeface="Arial"/>
                <a:ea typeface="Arial"/>
                <a:cs typeface="Arial"/>
                <a:sym typeface="Arial"/>
              </a:defRPr>
            </a:lvl2pPr>
            <a:lvl3pPr marR="0" lvl="2" algn="l" rtl="0">
              <a:lnSpc>
                <a:spcPct val="100000"/>
              </a:lnSpc>
              <a:spcBef>
                <a:spcPts val="640"/>
              </a:spcBef>
              <a:spcAft>
                <a:spcPts val="0"/>
              </a:spcAft>
              <a:buClr>
                <a:schemeClr val="dk1"/>
              </a:buClr>
              <a:buSzPts val="2400"/>
              <a:buFont typeface="Arial"/>
              <a:buNone/>
              <a:defRPr sz="3200" b="0" i="0" u="none" strike="noStrike" cap="none">
                <a:solidFill>
                  <a:schemeClr val="dk1"/>
                </a:solidFill>
                <a:latin typeface="Arial"/>
                <a:ea typeface="Arial"/>
                <a:cs typeface="Arial"/>
                <a:sym typeface="Arial"/>
              </a:defRPr>
            </a:lvl3pPr>
            <a:lvl4pPr marR="0" lvl="3" algn="l" rtl="0">
              <a:lnSpc>
                <a:spcPct val="100000"/>
              </a:lnSpc>
              <a:spcBef>
                <a:spcPts val="533"/>
              </a:spcBef>
              <a:spcAft>
                <a:spcPts val="0"/>
              </a:spcAft>
              <a:buClr>
                <a:schemeClr val="dk1"/>
              </a:buClr>
              <a:buSzPts val="2000"/>
              <a:buFont typeface="Arial"/>
              <a:buNone/>
              <a:defRPr sz="2667" b="0" i="0" u="none" strike="noStrike" cap="none">
                <a:solidFill>
                  <a:schemeClr val="dk1"/>
                </a:solidFill>
                <a:latin typeface="Arial"/>
                <a:ea typeface="Arial"/>
                <a:cs typeface="Arial"/>
                <a:sym typeface="Arial"/>
              </a:defRPr>
            </a:lvl4pPr>
            <a:lvl5pPr marR="0" lvl="4" algn="l" rtl="0">
              <a:lnSpc>
                <a:spcPct val="100000"/>
              </a:lnSpc>
              <a:spcBef>
                <a:spcPts val="533"/>
              </a:spcBef>
              <a:spcAft>
                <a:spcPts val="0"/>
              </a:spcAft>
              <a:buClr>
                <a:schemeClr val="dk1"/>
              </a:buClr>
              <a:buSzPts val="2000"/>
              <a:buFont typeface="Arial"/>
              <a:buNone/>
              <a:defRPr sz="2667" b="0" i="0" u="none" strike="noStrike" cap="none">
                <a:solidFill>
                  <a:schemeClr val="dk1"/>
                </a:solidFill>
                <a:latin typeface="Arial"/>
                <a:ea typeface="Arial"/>
                <a:cs typeface="Arial"/>
                <a:sym typeface="Arial"/>
              </a:defRPr>
            </a:lvl5pPr>
            <a:lvl6pPr marR="0" lvl="5" algn="l" rtl="0">
              <a:lnSpc>
                <a:spcPct val="100000"/>
              </a:lnSpc>
              <a:spcBef>
                <a:spcPts val="533"/>
              </a:spcBef>
              <a:spcAft>
                <a:spcPts val="0"/>
              </a:spcAft>
              <a:buClr>
                <a:schemeClr val="dk1"/>
              </a:buClr>
              <a:buSzPts val="2000"/>
              <a:buFont typeface="Arial"/>
              <a:buNone/>
              <a:defRPr sz="2667" b="0" i="0" u="none" strike="noStrike" cap="none">
                <a:solidFill>
                  <a:schemeClr val="dk1"/>
                </a:solidFill>
                <a:latin typeface="Arial"/>
                <a:ea typeface="Arial"/>
                <a:cs typeface="Arial"/>
                <a:sym typeface="Arial"/>
              </a:defRPr>
            </a:lvl6pPr>
            <a:lvl7pPr marR="0" lvl="6" algn="l" rtl="0">
              <a:lnSpc>
                <a:spcPct val="100000"/>
              </a:lnSpc>
              <a:spcBef>
                <a:spcPts val="533"/>
              </a:spcBef>
              <a:spcAft>
                <a:spcPts val="0"/>
              </a:spcAft>
              <a:buClr>
                <a:schemeClr val="dk1"/>
              </a:buClr>
              <a:buSzPts val="2000"/>
              <a:buFont typeface="Arial"/>
              <a:buNone/>
              <a:defRPr sz="2667" b="0" i="0" u="none" strike="noStrike" cap="none">
                <a:solidFill>
                  <a:schemeClr val="dk1"/>
                </a:solidFill>
                <a:latin typeface="Arial"/>
                <a:ea typeface="Arial"/>
                <a:cs typeface="Arial"/>
                <a:sym typeface="Arial"/>
              </a:defRPr>
            </a:lvl7pPr>
            <a:lvl8pPr marR="0" lvl="7" algn="l" rtl="0">
              <a:lnSpc>
                <a:spcPct val="100000"/>
              </a:lnSpc>
              <a:spcBef>
                <a:spcPts val="533"/>
              </a:spcBef>
              <a:spcAft>
                <a:spcPts val="0"/>
              </a:spcAft>
              <a:buClr>
                <a:schemeClr val="dk1"/>
              </a:buClr>
              <a:buSzPts val="2000"/>
              <a:buFont typeface="Arial"/>
              <a:buNone/>
              <a:defRPr sz="2667" b="0" i="0" u="none" strike="noStrike" cap="none">
                <a:solidFill>
                  <a:schemeClr val="dk1"/>
                </a:solidFill>
                <a:latin typeface="Arial"/>
                <a:ea typeface="Arial"/>
                <a:cs typeface="Arial"/>
                <a:sym typeface="Arial"/>
              </a:defRPr>
            </a:lvl8pPr>
            <a:lvl9pPr marR="0" lvl="8" algn="l" rtl="0">
              <a:lnSpc>
                <a:spcPct val="100000"/>
              </a:lnSpc>
              <a:spcBef>
                <a:spcPts val="533"/>
              </a:spcBef>
              <a:spcAft>
                <a:spcPts val="0"/>
              </a:spcAft>
              <a:buClr>
                <a:schemeClr val="dk1"/>
              </a:buClr>
              <a:buSzPts val="2000"/>
              <a:buFont typeface="Arial"/>
              <a:buNone/>
              <a:defRPr sz="2667" b="0" i="0" u="none" strike="noStrike" cap="none">
                <a:solidFill>
                  <a:schemeClr val="dk1"/>
                </a:solidFill>
                <a:latin typeface="Arial"/>
                <a:ea typeface="Arial"/>
                <a:cs typeface="Arial"/>
                <a:sym typeface="Arial"/>
              </a:defRPr>
            </a:lvl9pPr>
          </a:lstStyle>
          <a:p>
            <a:endParaRPr/>
          </a:p>
        </p:txBody>
      </p:sp>
      <p:sp>
        <p:nvSpPr>
          <p:cNvPr id="42" name="Google Shape;42;p6"/>
          <p:cNvSpPr txBox="1">
            <a:spLocks noGrp="1"/>
          </p:cNvSpPr>
          <p:nvPr>
            <p:ph type="body" idx="1"/>
          </p:nvPr>
        </p:nvSpPr>
        <p:spPr>
          <a:xfrm>
            <a:off x="2389717" y="5367341"/>
            <a:ext cx="7315200" cy="804863"/>
          </a:xfrm>
          <a:prstGeom prst="rect">
            <a:avLst/>
          </a:prstGeom>
          <a:noFill/>
          <a:ln>
            <a:noFill/>
          </a:ln>
        </p:spPr>
        <p:txBody>
          <a:bodyPr spcFirstLastPara="1" wrap="square" lIns="91425" tIns="45700" rIns="91425" bIns="45700" anchor="t" anchorCtr="0"/>
          <a:lstStyle>
            <a:lvl1pPr marL="609585" lvl="0" indent="-304792" algn="l">
              <a:lnSpc>
                <a:spcPct val="100000"/>
              </a:lnSpc>
              <a:spcBef>
                <a:spcPts val="373"/>
              </a:spcBef>
              <a:spcAft>
                <a:spcPts val="0"/>
              </a:spcAft>
              <a:buClr>
                <a:schemeClr val="dk1"/>
              </a:buClr>
              <a:buSzPts val="1400"/>
              <a:buNone/>
              <a:defRPr sz="1867"/>
            </a:lvl1pPr>
            <a:lvl2pPr marL="1219170" lvl="1" indent="-304792" algn="l">
              <a:lnSpc>
                <a:spcPct val="100000"/>
              </a:lnSpc>
              <a:spcBef>
                <a:spcPts val="320"/>
              </a:spcBef>
              <a:spcAft>
                <a:spcPts val="0"/>
              </a:spcAft>
              <a:buClr>
                <a:schemeClr val="dk1"/>
              </a:buClr>
              <a:buSzPts val="1200"/>
              <a:buNone/>
              <a:defRPr sz="1600"/>
            </a:lvl2pPr>
            <a:lvl3pPr marL="1828754" lvl="2" indent="-304792" algn="l">
              <a:lnSpc>
                <a:spcPct val="100000"/>
              </a:lnSpc>
              <a:spcBef>
                <a:spcPts val="267"/>
              </a:spcBef>
              <a:spcAft>
                <a:spcPts val="0"/>
              </a:spcAft>
              <a:buClr>
                <a:schemeClr val="dk1"/>
              </a:buClr>
              <a:buSzPts val="1000"/>
              <a:buNone/>
              <a:defRPr sz="1333"/>
            </a:lvl3pPr>
            <a:lvl4pPr marL="2438339" lvl="3" indent="-304792" algn="l">
              <a:lnSpc>
                <a:spcPct val="100000"/>
              </a:lnSpc>
              <a:spcBef>
                <a:spcPts val="240"/>
              </a:spcBef>
              <a:spcAft>
                <a:spcPts val="0"/>
              </a:spcAft>
              <a:buClr>
                <a:schemeClr val="dk1"/>
              </a:buClr>
              <a:buSzPts val="900"/>
              <a:buNone/>
              <a:defRPr sz="1200"/>
            </a:lvl4pPr>
            <a:lvl5pPr marL="3047924" lvl="4" indent="-304792" algn="l">
              <a:lnSpc>
                <a:spcPct val="100000"/>
              </a:lnSpc>
              <a:spcBef>
                <a:spcPts val="240"/>
              </a:spcBef>
              <a:spcAft>
                <a:spcPts val="0"/>
              </a:spcAft>
              <a:buClr>
                <a:schemeClr val="dk1"/>
              </a:buClr>
              <a:buSzPts val="900"/>
              <a:buNone/>
              <a:defRPr sz="1200"/>
            </a:lvl5pPr>
            <a:lvl6pPr marL="3657509" lvl="5" indent="-304792" algn="l">
              <a:lnSpc>
                <a:spcPct val="100000"/>
              </a:lnSpc>
              <a:spcBef>
                <a:spcPts val="240"/>
              </a:spcBef>
              <a:spcAft>
                <a:spcPts val="0"/>
              </a:spcAft>
              <a:buClr>
                <a:schemeClr val="dk1"/>
              </a:buClr>
              <a:buSzPts val="900"/>
              <a:buNone/>
              <a:defRPr sz="1200"/>
            </a:lvl6pPr>
            <a:lvl7pPr marL="4267093" lvl="6" indent="-304792" algn="l">
              <a:lnSpc>
                <a:spcPct val="100000"/>
              </a:lnSpc>
              <a:spcBef>
                <a:spcPts val="240"/>
              </a:spcBef>
              <a:spcAft>
                <a:spcPts val="0"/>
              </a:spcAft>
              <a:buClr>
                <a:schemeClr val="dk1"/>
              </a:buClr>
              <a:buSzPts val="900"/>
              <a:buNone/>
              <a:defRPr sz="1200"/>
            </a:lvl7pPr>
            <a:lvl8pPr marL="4876678" lvl="7" indent="-304792" algn="l">
              <a:lnSpc>
                <a:spcPct val="100000"/>
              </a:lnSpc>
              <a:spcBef>
                <a:spcPts val="240"/>
              </a:spcBef>
              <a:spcAft>
                <a:spcPts val="0"/>
              </a:spcAft>
              <a:buClr>
                <a:schemeClr val="dk1"/>
              </a:buClr>
              <a:buSzPts val="900"/>
              <a:buNone/>
              <a:defRPr sz="1200"/>
            </a:lvl8pPr>
            <a:lvl9pPr marL="5486263" lvl="8" indent="-304792" algn="l">
              <a:lnSpc>
                <a:spcPct val="100000"/>
              </a:lnSpc>
              <a:spcBef>
                <a:spcPts val="240"/>
              </a:spcBef>
              <a:spcAft>
                <a:spcPts val="0"/>
              </a:spcAft>
              <a:buClr>
                <a:schemeClr val="dk1"/>
              </a:buClr>
              <a:buSzPts val="900"/>
              <a:buNone/>
              <a:defRPr sz="1200"/>
            </a:lvl9pPr>
          </a:lstStyle>
          <a:p>
            <a:endParaRPr/>
          </a:p>
        </p:txBody>
      </p:sp>
      <p:sp>
        <p:nvSpPr>
          <p:cNvPr id="43" name="Google Shape;43;p6"/>
          <p:cNvSpPr txBox="1">
            <a:spLocks noGrp="1"/>
          </p:cNvSpPr>
          <p:nvPr>
            <p:ph type="dt" idx="10"/>
          </p:nvPr>
        </p:nvSpPr>
        <p:spPr>
          <a:xfrm>
            <a:off x="609600" y="6356353"/>
            <a:ext cx="2844800" cy="366183"/>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sz="16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defTabSz="1219170"/>
            <a:endParaRPr lang="ru-RU" kern="0"/>
          </a:p>
        </p:txBody>
      </p:sp>
      <p:sp>
        <p:nvSpPr>
          <p:cNvPr id="44" name="Google Shape;44;p6"/>
          <p:cNvSpPr txBox="1">
            <a:spLocks noGrp="1"/>
          </p:cNvSpPr>
          <p:nvPr>
            <p:ph type="ftr" idx="11"/>
          </p:nvPr>
        </p:nvSpPr>
        <p:spPr>
          <a:xfrm>
            <a:off x="4165600" y="6356353"/>
            <a:ext cx="3860800" cy="366183"/>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defTabSz="1219170"/>
            <a:endParaRPr lang="ru-RU" kern="0">
              <a:solidFill>
                <a:srgbClr val="000000"/>
              </a:solidFill>
            </a:endParaRPr>
          </a:p>
        </p:txBody>
      </p:sp>
      <p:sp>
        <p:nvSpPr>
          <p:cNvPr id="45" name="Google Shape;45;p6"/>
          <p:cNvSpPr txBox="1">
            <a:spLocks noGrp="1"/>
          </p:cNvSpPr>
          <p:nvPr>
            <p:ph type="sldNum" idx="12"/>
          </p:nvPr>
        </p:nvSpPr>
        <p:spPr>
          <a:xfrm>
            <a:off x="8737600" y="6356353"/>
            <a:ext cx="2844800" cy="36618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9pPr>
          </a:lstStyle>
          <a:p>
            <a:pPr defTabSz="1219170"/>
            <a:fld id="{00000000-1234-1234-1234-123412341234}" type="slidenum">
              <a:rPr lang="en-US" kern="0" smtClean="0"/>
              <a:pPr defTabSz="1219170"/>
              <a:t>‹#›</a:t>
            </a:fld>
            <a:endParaRPr lang="en-US" kern="0"/>
          </a:p>
        </p:txBody>
      </p:sp>
    </p:spTree>
    <p:extLst>
      <p:ext uri="{BB962C8B-B14F-4D97-AF65-F5344CB8AC3E}">
        <p14:creationId xmlns:p14="http://schemas.microsoft.com/office/powerpoint/2010/main" val="22045461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Объект с подписью">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609607" y="273049"/>
            <a:ext cx="4011084" cy="1162051"/>
          </a:xfrm>
          <a:prstGeom prst="rect">
            <a:avLst/>
          </a:prstGeom>
          <a:noFill/>
          <a:ln>
            <a:noFill/>
          </a:ln>
        </p:spPr>
        <p:txBody>
          <a:bodyPr spcFirstLastPara="1" wrap="square" lIns="91425" tIns="45700" rIns="91425" bIns="45700" anchor="b" anchorCtr="0"/>
          <a:lstStyle>
            <a:lvl1pPr lvl="0" algn="l">
              <a:lnSpc>
                <a:spcPct val="100000"/>
              </a:lnSpc>
              <a:spcBef>
                <a:spcPts val="0"/>
              </a:spcBef>
              <a:spcAft>
                <a:spcPts val="0"/>
              </a:spcAft>
              <a:buSzPts val="1400"/>
              <a:buNone/>
              <a:defRPr sz="2667"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48" name="Google Shape;48;p7"/>
          <p:cNvSpPr txBox="1">
            <a:spLocks noGrp="1"/>
          </p:cNvSpPr>
          <p:nvPr>
            <p:ph type="body" idx="1"/>
          </p:nvPr>
        </p:nvSpPr>
        <p:spPr>
          <a:xfrm>
            <a:off x="4766733" y="273054"/>
            <a:ext cx="6815667" cy="5853113"/>
          </a:xfrm>
          <a:prstGeom prst="rect">
            <a:avLst/>
          </a:prstGeom>
          <a:noFill/>
          <a:ln>
            <a:noFill/>
          </a:ln>
        </p:spPr>
        <p:txBody>
          <a:bodyPr spcFirstLastPara="1" wrap="square" lIns="91425" tIns="45700" rIns="91425" bIns="45700" anchor="t" anchorCtr="0"/>
          <a:lstStyle>
            <a:lvl1pPr marL="609585" lvl="0" indent="-575719" algn="l">
              <a:lnSpc>
                <a:spcPct val="100000"/>
              </a:lnSpc>
              <a:spcBef>
                <a:spcPts val="853"/>
              </a:spcBef>
              <a:spcAft>
                <a:spcPts val="0"/>
              </a:spcAft>
              <a:buClr>
                <a:schemeClr val="dk1"/>
              </a:buClr>
              <a:buSzPts val="3200"/>
              <a:buChar char="•"/>
              <a:defRPr sz="4267"/>
            </a:lvl1pPr>
            <a:lvl2pPr marL="1219170" lvl="1" indent="-541853" algn="l">
              <a:lnSpc>
                <a:spcPct val="100000"/>
              </a:lnSpc>
              <a:spcBef>
                <a:spcPts val="747"/>
              </a:spcBef>
              <a:spcAft>
                <a:spcPts val="0"/>
              </a:spcAft>
              <a:buClr>
                <a:schemeClr val="dk1"/>
              </a:buClr>
              <a:buSzPts val="2800"/>
              <a:buChar char="–"/>
              <a:defRPr sz="3733"/>
            </a:lvl2pPr>
            <a:lvl3pPr marL="1828754" lvl="2" indent="-507987" algn="l">
              <a:lnSpc>
                <a:spcPct val="100000"/>
              </a:lnSpc>
              <a:spcBef>
                <a:spcPts val="640"/>
              </a:spcBef>
              <a:spcAft>
                <a:spcPts val="0"/>
              </a:spcAft>
              <a:buClr>
                <a:schemeClr val="dk1"/>
              </a:buClr>
              <a:buSzPts val="2400"/>
              <a:buChar char="•"/>
              <a:defRPr sz="3200"/>
            </a:lvl3pPr>
            <a:lvl4pPr marL="2438339" lvl="3" indent="-474121" algn="l">
              <a:lnSpc>
                <a:spcPct val="100000"/>
              </a:lnSpc>
              <a:spcBef>
                <a:spcPts val="533"/>
              </a:spcBef>
              <a:spcAft>
                <a:spcPts val="0"/>
              </a:spcAft>
              <a:buClr>
                <a:schemeClr val="dk1"/>
              </a:buClr>
              <a:buSzPts val="2000"/>
              <a:buChar char="–"/>
              <a:defRPr sz="2667"/>
            </a:lvl4pPr>
            <a:lvl5pPr marL="3047924" lvl="4" indent="-474121" algn="l">
              <a:lnSpc>
                <a:spcPct val="100000"/>
              </a:lnSpc>
              <a:spcBef>
                <a:spcPts val="533"/>
              </a:spcBef>
              <a:spcAft>
                <a:spcPts val="0"/>
              </a:spcAft>
              <a:buClr>
                <a:schemeClr val="dk1"/>
              </a:buClr>
              <a:buSzPts val="2000"/>
              <a:buChar char="»"/>
              <a:defRPr sz="2667"/>
            </a:lvl5pPr>
            <a:lvl6pPr marL="3657509" lvl="5" indent="-474121" algn="l">
              <a:lnSpc>
                <a:spcPct val="100000"/>
              </a:lnSpc>
              <a:spcBef>
                <a:spcPts val="533"/>
              </a:spcBef>
              <a:spcAft>
                <a:spcPts val="0"/>
              </a:spcAft>
              <a:buClr>
                <a:schemeClr val="dk1"/>
              </a:buClr>
              <a:buSzPts val="2000"/>
              <a:buChar char="•"/>
              <a:defRPr sz="2667"/>
            </a:lvl6pPr>
            <a:lvl7pPr marL="4267093" lvl="6" indent="-474121" algn="l">
              <a:lnSpc>
                <a:spcPct val="100000"/>
              </a:lnSpc>
              <a:spcBef>
                <a:spcPts val="533"/>
              </a:spcBef>
              <a:spcAft>
                <a:spcPts val="0"/>
              </a:spcAft>
              <a:buClr>
                <a:schemeClr val="dk1"/>
              </a:buClr>
              <a:buSzPts val="2000"/>
              <a:buChar char="•"/>
              <a:defRPr sz="2667"/>
            </a:lvl7pPr>
            <a:lvl8pPr marL="4876678" lvl="7" indent="-474121" algn="l">
              <a:lnSpc>
                <a:spcPct val="100000"/>
              </a:lnSpc>
              <a:spcBef>
                <a:spcPts val="533"/>
              </a:spcBef>
              <a:spcAft>
                <a:spcPts val="0"/>
              </a:spcAft>
              <a:buClr>
                <a:schemeClr val="dk1"/>
              </a:buClr>
              <a:buSzPts val="2000"/>
              <a:buChar char="•"/>
              <a:defRPr sz="2667"/>
            </a:lvl8pPr>
            <a:lvl9pPr marL="5486263" lvl="8" indent="-474121" algn="l">
              <a:lnSpc>
                <a:spcPct val="100000"/>
              </a:lnSpc>
              <a:spcBef>
                <a:spcPts val="533"/>
              </a:spcBef>
              <a:spcAft>
                <a:spcPts val="0"/>
              </a:spcAft>
              <a:buClr>
                <a:schemeClr val="dk1"/>
              </a:buClr>
              <a:buSzPts val="2000"/>
              <a:buChar char="•"/>
              <a:defRPr sz="2667"/>
            </a:lvl9pPr>
          </a:lstStyle>
          <a:p>
            <a:endParaRPr/>
          </a:p>
        </p:txBody>
      </p:sp>
      <p:sp>
        <p:nvSpPr>
          <p:cNvPr id="49" name="Google Shape;49;p7"/>
          <p:cNvSpPr txBox="1">
            <a:spLocks noGrp="1"/>
          </p:cNvSpPr>
          <p:nvPr>
            <p:ph type="body" idx="2"/>
          </p:nvPr>
        </p:nvSpPr>
        <p:spPr>
          <a:xfrm>
            <a:off x="609607" y="1435104"/>
            <a:ext cx="4011084" cy="4691063"/>
          </a:xfrm>
          <a:prstGeom prst="rect">
            <a:avLst/>
          </a:prstGeom>
          <a:noFill/>
          <a:ln>
            <a:noFill/>
          </a:ln>
        </p:spPr>
        <p:txBody>
          <a:bodyPr spcFirstLastPara="1" wrap="square" lIns="91425" tIns="45700" rIns="91425" bIns="45700" anchor="t" anchorCtr="0"/>
          <a:lstStyle>
            <a:lvl1pPr marL="609585" lvl="0" indent="-304792" algn="l">
              <a:lnSpc>
                <a:spcPct val="100000"/>
              </a:lnSpc>
              <a:spcBef>
                <a:spcPts val="373"/>
              </a:spcBef>
              <a:spcAft>
                <a:spcPts val="0"/>
              </a:spcAft>
              <a:buClr>
                <a:schemeClr val="dk1"/>
              </a:buClr>
              <a:buSzPts val="1400"/>
              <a:buNone/>
              <a:defRPr sz="1867"/>
            </a:lvl1pPr>
            <a:lvl2pPr marL="1219170" lvl="1" indent="-304792" algn="l">
              <a:lnSpc>
                <a:spcPct val="100000"/>
              </a:lnSpc>
              <a:spcBef>
                <a:spcPts val="320"/>
              </a:spcBef>
              <a:spcAft>
                <a:spcPts val="0"/>
              </a:spcAft>
              <a:buClr>
                <a:schemeClr val="dk1"/>
              </a:buClr>
              <a:buSzPts val="1200"/>
              <a:buNone/>
              <a:defRPr sz="1600"/>
            </a:lvl2pPr>
            <a:lvl3pPr marL="1828754" lvl="2" indent="-304792" algn="l">
              <a:lnSpc>
                <a:spcPct val="100000"/>
              </a:lnSpc>
              <a:spcBef>
                <a:spcPts val="267"/>
              </a:spcBef>
              <a:spcAft>
                <a:spcPts val="0"/>
              </a:spcAft>
              <a:buClr>
                <a:schemeClr val="dk1"/>
              </a:buClr>
              <a:buSzPts val="1000"/>
              <a:buNone/>
              <a:defRPr sz="1333"/>
            </a:lvl3pPr>
            <a:lvl4pPr marL="2438339" lvl="3" indent="-304792" algn="l">
              <a:lnSpc>
                <a:spcPct val="100000"/>
              </a:lnSpc>
              <a:spcBef>
                <a:spcPts val="240"/>
              </a:spcBef>
              <a:spcAft>
                <a:spcPts val="0"/>
              </a:spcAft>
              <a:buClr>
                <a:schemeClr val="dk1"/>
              </a:buClr>
              <a:buSzPts val="900"/>
              <a:buNone/>
              <a:defRPr sz="1200"/>
            </a:lvl4pPr>
            <a:lvl5pPr marL="3047924" lvl="4" indent="-304792" algn="l">
              <a:lnSpc>
                <a:spcPct val="100000"/>
              </a:lnSpc>
              <a:spcBef>
                <a:spcPts val="240"/>
              </a:spcBef>
              <a:spcAft>
                <a:spcPts val="0"/>
              </a:spcAft>
              <a:buClr>
                <a:schemeClr val="dk1"/>
              </a:buClr>
              <a:buSzPts val="900"/>
              <a:buNone/>
              <a:defRPr sz="1200"/>
            </a:lvl5pPr>
            <a:lvl6pPr marL="3657509" lvl="5" indent="-304792" algn="l">
              <a:lnSpc>
                <a:spcPct val="100000"/>
              </a:lnSpc>
              <a:spcBef>
                <a:spcPts val="240"/>
              </a:spcBef>
              <a:spcAft>
                <a:spcPts val="0"/>
              </a:spcAft>
              <a:buClr>
                <a:schemeClr val="dk1"/>
              </a:buClr>
              <a:buSzPts val="900"/>
              <a:buNone/>
              <a:defRPr sz="1200"/>
            </a:lvl6pPr>
            <a:lvl7pPr marL="4267093" lvl="6" indent="-304792" algn="l">
              <a:lnSpc>
                <a:spcPct val="100000"/>
              </a:lnSpc>
              <a:spcBef>
                <a:spcPts val="240"/>
              </a:spcBef>
              <a:spcAft>
                <a:spcPts val="0"/>
              </a:spcAft>
              <a:buClr>
                <a:schemeClr val="dk1"/>
              </a:buClr>
              <a:buSzPts val="900"/>
              <a:buNone/>
              <a:defRPr sz="1200"/>
            </a:lvl7pPr>
            <a:lvl8pPr marL="4876678" lvl="7" indent="-304792" algn="l">
              <a:lnSpc>
                <a:spcPct val="100000"/>
              </a:lnSpc>
              <a:spcBef>
                <a:spcPts val="240"/>
              </a:spcBef>
              <a:spcAft>
                <a:spcPts val="0"/>
              </a:spcAft>
              <a:buClr>
                <a:schemeClr val="dk1"/>
              </a:buClr>
              <a:buSzPts val="900"/>
              <a:buNone/>
              <a:defRPr sz="1200"/>
            </a:lvl8pPr>
            <a:lvl9pPr marL="5486263" lvl="8" indent="-304792" algn="l">
              <a:lnSpc>
                <a:spcPct val="100000"/>
              </a:lnSpc>
              <a:spcBef>
                <a:spcPts val="240"/>
              </a:spcBef>
              <a:spcAft>
                <a:spcPts val="0"/>
              </a:spcAft>
              <a:buClr>
                <a:schemeClr val="dk1"/>
              </a:buClr>
              <a:buSzPts val="900"/>
              <a:buNone/>
              <a:defRPr sz="1200"/>
            </a:lvl9pPr>
          </a:lstStyle>
          <a:p>
            <a:endParaRPr/>
          </a:p>
        </p:txBody>
      </p:sp>
      <p:sp>
        <p:nvSpPr>
          <p:cNvPr id="50" name="Google Shape;50;p7"/>
          <p:cNvSpPr txBox="1">
            <a:spLocks noGrp="1"/>
          </p:cNvSpPr>
          <p:nvPr>
            <p:ph type="dt" idx="10"/>
          </p:nvPr>
        </p:nvSpPr>
        <p:spPr>
          <a:xfrm>
            <a:off x="609600" y="6356353"/>
            <a:ext cx="2844800" cy="366183"/>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sz="16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defTabSz="1219170"/>
            <a:endParaRPr lang="ru-RU" kern="0"/>
          </a:p>
        </p:txBody>
      </p:sp>
      <p:sp>
        <p:nvSpPr>
          <p:cNvPr id="51" name="Google Shape;51;p7"/>
          <p:cNvSpPr txBox="1">
            <a:spLocks noGrp="1"/>
          </p:cNvSpPr>
          <p:nvPr>
            <p:ph type="ftr" idx="11"/>
          </p:nvPr>
        </p:nvSpPr>
        <p:spPr>
          <a:xfrm>
            <a:off x="4165600" y="6356353"/>
            <a:ext cx="3860800" cy="366183"/>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defTabSz="1219170"/>
            <a:endParaRPr lang="ru-RU" kern="0">
              <a:solidFill>
                <a:srgbClr val="000000"/>
              </a:solidFill>
            </a:endParaRPr>
          </a:p>
        </p:txBody>
      </p:sp>
      <p:sp>
        <p:nvSpPr>
          <p:cNvPr id="52" name="Google Shape;52;p7"/>
          <p:cNvSpPr txBox="1">
            <a:spLocks noGrp="1"/>
          </p:cNvSpPr>
          <p:nvPr>
            <p:ph type="sldNum" idx="12"/>
          </p:nvPr>
        </p:nvSpPr>
        <p:spPr>
          <a:xfrm>
            <a:off x="8737600" y="6356353"/>
            <a:ext cx="2844800" cy="36618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9pPr>
          </a:lstStyle>
          <a:p>
            <a:pPr defTabSz="1219170"/>
            <a:fld id="{00000000-1234-1234-1234-123412341234}" type="slidenum">
              <a:rPr lang="en-US" kern="0" smtClean="0"/>
              <a:pPr defTabSz="1219170"/>
              <a:t>‹#›</a:t>
            </a:fld>
            <a:endParaRPr lang="en-US" kern="0"/>
          </a:p>
        </p:txBody>
      </p:sp>
    </p:spTree>
    <p:extLst>
      <p:ext uri="{BB962C8B-B14F-4D97-AF65-F5344CB8AC3E}">
        <p14:creationId xmlns:p14="http://schemas.microsoft.com/office/powerpoint/2010/main" val="16591290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Заголовок раздела">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a:off x="963084" y="4406901"/>
            <a:ext cx="10363200" cy="1362075"/>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sz="5333" b="1"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80" name="Google Shape;80;p12"/>
          <p:cNvSpPr txBox="1">
            <a:spLocks noGrp="1"/>
          </p:cNvSpPr>
          <p:nvPr>
            <p:ph type="body" idx="1"/>
          </p:nvPr>
        </p:nvSpPr>
        <p:spPr>
          <a:xfrm>
            <a:off x="963084" y="2906713"/>
            <a:ext cx="10363200" cy="1500187"/>
          </a:xfrm>
          <a:prstGeom prst="rect">
            <a:avLst/>
          </a:prstGeom>
          <a:noFill/>
          <a:ln>
            <a:noFill/>
          </a:ln>
        </p:spPr>
        <p:txBody>
          <a:bodyPr spcFirstLastPara="1" wrap="square" lIns="91425" tIns="45700" rIns="91425" bIns="45700" anchor="b" anchorCtr="0"/>
          <a:lstStyle>
            <a:lvl1pPr marL="609585" lvl="0" indent="-304792" algn="l">
              <a:lnSpc>
                <a:spcPct val="100000"/>
              </a:lnSpc>
              <a:spcBef>
                <a:spcPts val="533"/>
              </a:spcBef>
              <a:spcAft>
                <a:spcPts val="0"/>
              </a:spcAft>
              <a:buClr>
                <a:srgbClr val="888888"/>
              </a:buClr>
              <a:buSzPts val="2000"/>
              <a:buNone/>
              <a:defRPr sz="2667">
                <a:solidFill>
                  <a:srgbClr val="888888"/>
                </a:solidFill>
              </a:defRPr>
            </a:lvl1pPr>
            <a:lvl2pPr marL="1219170" lvl="1" indent="-304792" algn="l">
              <a:lnSpc>
                <a:spcPct val="100000"/>
              </a:lnSpc>
              <a:spcBef>
                <a:spcPts val="480"/>
              </a:spcBef>
              <a:spcAft>
                <a:spcPts val="0"/>
              </a:spcAft>
              <a:buClr>
                <a:srgbClr val="888888"/>
              </a:buClr>
              <a:buSzPts val="1800"/>
              <a:buNone/>
              <a:defRPr sz="2400">
                <a:solidFill>
                  <a:srgbClr val="888888"/>
                </a:solidFill>
              </a:defRPr>
            </a:lvl2pPr>
            <a:lvl3pPr marL="1828754" lvl="2" indent="-304792" algn="l">
              <a:lnSpc>
                <a:spcPct val="100000"/>
              </a:lnSpc>
              <a:spcBef>
                <a:spcPts val="427"/>
              </a:spcBef>
              <a:spcAft>
                <a:spcPts val="0"/>
              </a:spcAft>
              <a:buClr>
                <a:srgbClr val="888888"/>
              </a:buClr>
              <a:buSzPts val="1600"/>
              <a:buNone/>
              <a:defRPr sz="2133">
                <a:solidFill>
                  <a:srgbClr val="888888"/>
                </a:solidFill>
              </a:defRPr>
            </a:lvl3pPr>
            <a:lvl4pPr marL="2438339" lvl="3" indent="-304792" algn="l">
              <a:lnSpc>
                <a:spcPct val="100000"/>
              </a:lnSpc>
              <a:spcBef>
                <a:spcPts val="373"/>
              </a:spcBef>
              <a:spcAft>
                <a:spcPts val="0"/>
              </a:spcAft>
              <a:buClr>
                <a:srgbClr val="888888"/>
              </a:buClr>
              <a:buSzPts val="1400"/>
              <a:buNone/>
              <a:defRPr sz="1867">
                <a:solidFill>
                  <a:srgbClr val="888888"/>
                </a:solidFill>
              </a:defRPr>
            </a:lvl4pPr>
            <a:lvl5pPr marL="3047924" lvl="4" indent="-304792" algn="l">
              <a:lnSpc>
                <a:spcPct val="100000"/>
              </a:lnSpc>
              <a:spcBef>
                <a:spcPts val="373"/>
              </a:spcBef>
              <a:spcAft>
                <a:spcPts val="0"/>
              </a:spcAft>
              <a:buClr>
                <a:srgbClr val="888888"/>
              </a:buClr>
              <a:buSzPts val="1400"/>
              <a:buNone/>
              <a:defRPr sz="1867">
                <a:solidFill>
                  <a:srgbClr val="888888"/>
                </a:solidFill>
              </a:defRPr>
            </a:lvl5pPr>
            <a:lvl6pPr marL="3657509" lvl="5" indent="-304792" algn="l">
              <a:lnSpc>
                <a:spcPct val="100000"/>
              </a:lnSpc>
              <a:spcBef>
                <a:spcPts val="373"/>
              </a:spcBef>
              <a:spcAft>
                <a:spcPts val="0"/>
              </a:spcAft>
              <a:buClr>
                <a:srgbClr val="888888"/>
              </a:buClr>
              <a:buSzPts val="1400"/>
              <a:buNone/>
              <a:defRPr sz="1867">
                <a:solidFill>
                  <a:srgbClr val="888888"/>
                </a:solidFill>
              </a:defRPr>
            </a:lvl6pPr>
            <a:lvl7pPr marL="4267093" lvl="6" indent="-304792" algn="l">
              <a:lnSpc>
                <a:spcPct val="100000"/>
              </a:lnSpc>
              <a:spcBef>
                <a:spcPts val="373"/>
              </a:spcBef>
              <a:spcAft>
                <a:spcPts val="0"/>
              </a:spcAft>
              <a:buClr>
                <a:srgbClr val="888888"/>
              </a:buClr>
              <a:buSzPts val="1400"/>
              <a:buNone/>
              <a:defRPr sz="1867">
                <a:solidFill>
                  <a:srgbClr val="888888"/>
                </a:solidFill>
              </a:defRPr>
            </a:lvl7pPr>
            <a:lvl8pPr marL="4876678" lvl="7" indent="-304792" algn="l">
              <a:lnSpc>
                <a:spcPct val="100000"/>
              </a:lnSpc>
              <a:spcBef>
                <a:spcPts val="373"/>
              </a:spcBef>
              <a:spcAft>
                <a:spcPts val="0"/>
              </a:spcAft>
              <a:buClr>
                <a:srgbClr val="888888"/>
              </a:buClr>
              <a:buSzPts val="1400"/>
              <a:buNone/>
              <a:defRPr sz="1867">
                <a:solidFill>
                  <a:srgbClr val="888888"/>
                </a:solidFill>
              </a:defRPr>
            </a:lvl8pPr>
            <a:lvl9pPr marL="5486263" lvl="8" indent="-304792" algn="l">
              <a:lnSpc>
                <a:spcPct val="100000"/>
              </a:lnSpc>
              <a:spcBef>
                <a:spcPts val="373"/>
              </a:spcBef>
              <a:spcAft>
                <a:spcPts val="0"/>
              </a:spcAft>
              <a:buClr>
                <a:srgbClr val="888888"/>
              </a:buClr>
              <a:buSzPts val="1400"/>
              <a:buNone/>
              <a:defRPr sz="1867">
                <a:solidFill>
                  <a:srgbClr val="888888"/>
                </a:solidFill>
              </a:defRPr>
            </a:lvl9pPr>
          </a:lstStyle>
          <a:p>
            <a:endParaRPr/>
          </a:p>
        </p:txBody>
      </p:sp>
      <p:sp>
        <p:nvSpPr>
          <p:cNvPr id="81" name="Google Shape;81;p12"/>
          <p:cNvSpPr txBox="1">
            <a:spLocks noGrp="1"/>
          </p:cNvSpPr>
          <p:nvPr>
            <p:ph type="dt" idx="10"/>
          </p:nvPr>
        </p:nvSpPr>
        <p:spPr>
          <a:xfrm>
            <a:off x="609600" y="6356353"/>
            <a:ext cx="2844800" cy="366183"/>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sz="16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defTabSz="1219170"/>
            <a:endParaRPr lang="ru-RU" kern="0"/>
          </a:p>
        </p:txBody>
      </p:sp>
      <p:sp>
        <p:nvSpPr>
          <p:cNvPr id="82" name="Google Shape;82;p12"/>
          <p:cNvSpPr txBox="1">
            <a:spLocks noGrp="1"/>
          </p:cNvSpPr>
          <p:nvPr>
            <p:ph type="ftr" idx="11"/>
          </p:nvPr>
        </p:nvSpPr>
        <p:spPr>
          <a:xfrm>
            <a:off x="4165600" y="6356353"/>
            <a:ext cx="3860800" cy="366183"/>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defTabSz="1219170"/>
            <a:endParaRPr lang="ru-RU" kern="0">
              <a:solidFill>
                <a:srgbClr val="000000"/>
              </a:solidFill>
            </a:endParaRPr>
          </a:p>
        </p:txBody>
      </p:sp>
      <p:sp>
        <p:nvSpPr>
          <p:cNvPr id="83" name="Google Shape;83;p12"/>
          <p:cNvSpPr txBox="1">
            <a:spLocks noGrp="1"/>
          </p:cNvSpPr>
          <p:nvPr>
            <p:ph type="sldNum" idx="12"/>
          </p:nvPr>
        </p:nvSpPr>
        <p:spPr>
          <a:xfrm>
            <a:off x="8737600" y="6356353"/>
            <a:ext cx="2844800" cy="36618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9pPr>
          </a:lstStyle>
          <a:p>
            <a:pPr defTabSz="1219170"/>
            <a:fld id="{00000000-1234-1234-1234-123412341234}" type="slidenum">
              <a:rPr lang="en-US" kern="0" smtClean="0"/>
              <a:pPr defTabSz="1219170"/>
              <a:t>‹#›</a:t>
            </a:fld>
            <a:endParaRPr lang="en-US" kern="0"/>
          </a:p>
        </p:txBody>
      </p:sp>
    </p:spTree>
    <p:extLst>
      <p:ext uri="{BB962C8B-B14F-4D97-AF65-F5344CB8AC3E}">
        <p14:creationId xmlns:p14="http://schemas.microsoft.com/office/powerpoint/2010/main" val="4273715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1_Заголовок и объект">
    <p:bg>
      <p:bgPr>
        <a:solidFill>
          <a:schemeClr val="tx1"/>
        </a:solidFill>
        <a:effectLst/>
      </p:bgPr>
    </p:bg>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1295467" y="548680"/>
            <a:ext cx="9601067" cy="1143000"/>
          </a:xfrm>
        </p:spPr>
        <p:txBody>
          <a:bodyPr>
            <a:normAutofit/>
          </a:bodyPr>
          <a:lstStyle>
            <a:lvl1pPr>
              <a:defRPr sz="3200" b="1">
                <a:solidFill>
                  <a:schemeClr val="bg2"/>
                </a:solidFill>
              </a:defRPr>
            </a:lvl1pPr>
          </a:lstStyle>
          <a:p>
            <a:r>
              <a:rPr lang="ru-RU"/>
              <a:t>Образец заголовка</a:t>
            </a:r>
            <a:endParaRPr lang="ru-RU" dirty="0"/>
          </a:p>
        </p:txBody>
      </p:sp>
      <p:sp>
        <p:nvSpPr>
          <p:cNvPr id="8" name="Текст 8"/>
          <p:cNvSpPr>
            <a:spLocks noGrp="1"/>
          </p:cNvSpPr>
          <p:nvPr>
            <p:ph type="body" sz="quarter" idx="10"/>
          </p:nvPr>
        </p:nvSpPr>
        <p:spPr>
          <a:xfrm>
            <a:off x="1295400" y="1989140"/>
            <a:ext cx="9601200" cy="3527425"/>
          </a:xfrm>
          <a:prstGeom prst="rect">
            <a:avLst/>
          </a:prstGeom>
        </p:spPr>
        <p:txBody>
          <a:bodyPr/>
          <a:lstStyle>
            <a:lvl1pPr>
              <a:defRPr sz="1867" b="1">
                <a:solidFill>
                  <a:schemeClr val="bg1"/>
                </a:solidFill>
              </a:defRPr>
            </a:lvl1pPr>
            <a:lvl2pPr>
              <a:defRPr sz="1867">
                <a:solidFill>
                  <a:schemeClr val="bg1"/>
                </a:solidFill>
              </a:defRPr>
            </a:lvl2pPr>
            <a:lvl3pPr>
              <a:defRPr sz="1600" b="1">
                <a:solidFill>
                  <a:schemeClr val="bg1"/>
                </a:solidFill>
              </a:defRPr>
            </a:lvl3pPr>
            <a:lvl4pPr>
              <a:defRPr sz="1600">
                <a:solidFill>
                  <a:schemeClr val="bg1"/>
                </a:solidFill>
              </a:defRPr>
            </a:lvl4pPr>
            <a:lvl5pPr>
              <a:defRPr sz="1600">
                <a:solidFill>
                  <a:schemeClr val="bg1"/>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RU" dirty="0"/>
          </a:p>
        </p:txBody>
      </p:sp>
    </p:spTree>
    <p:extLst>
      <p:ext uri="{BB962C8B-B14F-4D97-AF65-F5344CB8AC3E}">
        <p14:creationId xmlns:p14="http://schemas.microsoft.com/office/powerpoint/2010/main" val="3160661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0560" y="4983480"/>
            <a:ext cx="10911840" cy="1051560"/>
          </a:xfrm>
        </p:spPr>
        <p:txBody>
          <a:bodyPr/>
          <a:lstStyle/>
          <a:p>
            <a:r>
              <a:rPr kumimoji="0" lang="ru-RU"/>
              <a:t>Образец заголовка</a:t>
            </a:r>
            <a:endParaRPr kumimoji="0" lang="en-US"/>
          </a:p>
        </p:txBody>
      </p:sp>
      <p:sp>
        <p:nvSpPr>
          <p:cNvPr id="3" name="Содержимое 2"/>
          <p:cNvSpPr>
            <a:spLocks noGrp="1"/>
          </p:cNvSpPr>
          <p:nvPr>
            <p:ph idx="1"/>
          </p:nvPr>
        </p:nvSpPr>
        <p:spPr>
          <a:xfrm>
            <a:off x="670560" y="530352"/>
            <a:ext cx="10911840" cy="41879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FDA610B5-DE20-4AE0-978C-1D65EA0B1320}" type="datetimeFigureOut">
              <a:rPr lang="ru-RU" smtClean="0"/>
              <a:pPr/>
              <a:t>18.12.2024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C0D09B-2D33-4401-ABC7-D60C1196F03F}" type="slidenum">
              <a:rPr lang="ru-RU" smtClean="0"/>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2_Заголовок и объект">
    <p:bg>
      <p:bgPr>
        <a:solidFill>
          <a:schemeClr val="tx1"/>
        </a:solidFill>
        <a:effectLst/>
      </p:bgPr>
    </p:bg>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1295467" y="548680"/>
            <a:ext cx="9601067" cy="1143000"/>
          </a:xfrm>
        </p:spPr>
        <p:txBody>
          <a:bodyPr>
            <a:normAutofit/>
          </a:bodyPr>
          <a:lstStyle>
            <a:lvl1pPr>
              <a:defRPr sz="3200" b="1">
                <a:solidFill>
                  <a:schemeClr val="bg2"/>
                </a:solidFill>
              </a:defRPr>
            </a:lvl1pPr>
          </a:lstStyle>
          <a:p>
            <a:r>
              <a:rPr lang="ru-RU"/>
              <a:t>Образец заголовка</a:t>
            </a:r>
            <a:endParaRPr lang="ru-RU" dirty="0"/>
          </a:p>
        </p:txBody>
      </p:sp>
      <p:sp>
        <p:nvSpPr>
          <p:cNvPr id="8" name="Текст 8"/>
          <p:cNvSpPr>
            <a:spLocks noGrp="1"/>
          </p:cNvSpPr>
          <p:nvPr>
            <p:ph type="body" sz="quarter" idx="10"/>
          </p:nvPr>
        </p:nvSpPr>
        <p:spPr>
          <a:xfrm>
            <a:off x="1295400" y="1989140"/>
            <a:ext cx="9601200" cy="3527425"/>
          </a:xfrm>
          <a:prstGeom prst="rect">
            <a:avLst/>
          </a:prstGeom>
        </p:spPr>
        <p:txBody>
          <a:bodyPr/>
          <a:lstStyle>
            <a:lvl1pPr>
              <a:defRPr sz="1867" b="1">
                <a:solidFill>
                  <a:schemeClr val="bg1"/>
                </a:solidFill>
              </a:defRPr>
            </a:lvl1pPr>
            <a:lvl2pPr>
              <a:defRPr sz="1867">
                <a:solidFill>
                  <a:schemeClr val="bg1"/>
                </a:solidFill>
              </a:defRPr>
            </a:lvl2pPr>
            <a:lvl3pPr>
              <a:defRPr sz="1600" b="1">
                <a:solidFill>
                  <a:schemeClr val="bg1"/>
                </a:solidFill>
              </a:defRPr>
            </a:lvl3pPr>
            <a:lvl4pPr>
              <a:defRPr sz="1600">
                <a:solidFill>
                  <a:schemeClr val="bg1"/>
                </a:solidFill>
              </a:defRPr>
            </a:lvl4pPr>
            <a:lvl5pPr>
              <a:defRPr sz="1600">
                <a:solidFill>
                  <a:schemeClr val="bg1"/>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RU" dirty="0"/>
          </a:p>
        </p:txBody>
      </p:sp>
    </p:spTree>
    <p:extLst>
      <p:ext uri="{BB962C8B-B14F-4D97-AF65-F5344CB8AC3E}">
        <p14:creationId xmlns:p14="http://schemas.microsoft.com/office/powerpoint/2010/main" val="26641892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3_Заголовок и объект">
    <p:bg>
      <p:bgPr>
        <a:solidFill>
          <a:schemeClr val="tx1"/>
        </a:solidFill>
        <a:effectLst/>
      </p:bgPr>
    </p:bg>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1295467" y="548680"/>
            <a:ext cx="9601067" cy="1143000"/>
          </a:xfrm>
        </p:spPr>
        <p:txBody>
          <a:bodyPr>
            <a:normAutofit/>
          </a:bodyPr>
          <a:lstStyle>
            <a:lvl1pPr>
              <a:defRPr sz="3200" b="1">
                <a:solidFill>
                  <a:schemeClr val="bg2"/>
                </a:solidFill>
              </a:defRPr>
            </a:lvl1pPr>
          </a:lstStyle>
          <a:p>
            <a:r>
              <a:rPr lang="ru-RU"/>
              <a:t>Образец заголовка</a:t>
            </a:r>
            <a:endParaRPr lang="ru-RU" dirty="0"/>
          </a:p>
        </p:txBody>
      </p:sp>
      <p:sp>
        <p:nvSpPr>
          <p:cNvPr id="8" name="Текст 8"/>
          <p:cNvSpPr>
            <a:spLocks noGrp="1"/>
          </p:cNvSpPr>
          <p:nvPr>
            <p:ph type="body" sz="quarter" idx="10"/>
          </p:nvPr>
        </p:nvSpPr>
        <p:spPr>
          <a:xfrm>
            <a:off x="1295400" y="1989140"/>
            <a:ext cx="9601200" cy="3527425"/>
          </a:xfrm>
          <a:prstGeom prst="rect">
            <a:avLst/>
          </a:prstGeom>
        </p:spPr>
        <p:txBody>
          <a:bodyPr/>
          <a:lstStyle>
            <a:lvl1pPr>
              <a:defRPr sz="1867" b="1">
                <a:solidFill>
                  <a:schemeClr val="bg1"/>
                </a:solidFill>
              </a:defRPr>
            </a:lvl1pPr>
            <a:lvl2pPr>
              <a:defRPr sz="1867">
                <a:solidFill>
                  <a:schemeClr val="bg1"/>
                </a:solidFill>
              </a:defRPr>
            </a:lvl2pPr>
            <a:lvl3pPr>
              <a:defRPr sz="1600" b="1">
                <a:solidFill>
                  <a:schemeClr val="bg1"/>
                </a:solidFill>
              </a:defRPr>
            </a:lvl3pPr>
            <a:lvl4pPr>
              <a:defRPr sz="1600">
                <a:solidFill>
                  <a:schemeClr val="bg1"/>
                </a:solidFill>
              </a:defRPr>
            </a:lvl4pPr>
            <a:lvl5pPr>
              <a:defRPr sz="1600">
                <a:solidFill>
                  <a:schemeClr val="bg1"/>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RU" dirty="0"/>
          </a:p>
        </p:txBody>
      </p:sp>
    </p:spTree>
    <p:extLst>
      <p:ext uri="{BB962C8B-B14F-4D97-AF65-F5344CB8AC3E}">
        <p14:creationId xmlns:p14="http://schemas.microsoft.com/office/powerpoint/2010/main" val="12793588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30"/>
            <a:ext cx="10363200" cy="1470025"/>
          </a:xfrm>
        </p:spPr>
        <p:txBody>
          <a:bodyPr/>
          <a:lstStyle/>
          <a:p>
            <a:r>
              <a:rPr lang="ru-RU"/>
              <a:t>Образец заголовка</a:t>
            </a:r>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E2A1C89B-8FC2-4FC3-BCF2-928FE0EC40A7}" type="datetimeFigureOut">
              <a:rPr lang="ru-RU" smtClean="0">
                <a:solidFill>
                  <a:prstClr val="black">
                    <a:tint val="75000"/>
                  </a:prstClr>
                </a:solidFill>
              </a:rPr>
              <a:pPr/>
              <a:t>18.12.2024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6426BD9D-A571-44CE-A835-872496A5FBB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4103653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E2A1C89B-8FC2-4FC3-BCF2-928FE0EC40A7}" type="datetimeFigureOut">
              <a:rPr lang="ru-RU" smtClean="0">
                <a:solidFill>
                  <a:prstClr val="black">
                    <a:tint val="75000"/>
                  </a:prstClr>
                </a:solidFill>
              </a:rPr>
              <a:pPr/>
              <a:t>18.12.2024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6426BD9D-A571-44CE-A835-872496A5FBB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1679352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5"/>
            <a:ext cx="103632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E2A1C89B-8FC2-4FC3-BCF2-928FE0EC40A7}" type="datetimeFigureOut">
              <a:rPr lang="ru-RU" smtClean="0">
                <a:solidFill>
                  <a:prstClr val="black">
                    <a:tint val="75000"/>
                  </a:prstClr>
                </a:solidFill>
              </a:rPr>
              <a:pPr/>
              <a:t>18.12.2024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6426BD9D-A571-44CE-A835-872496A5FBB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5868394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12800" y="1600205"/>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8229600" y="1600205"/>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E2A1C89B-8FC2-4FC3-BCF2-928FE0EC40A7}" type="datetimeFigureOut">
              <a:rPr lang="ru-RU" smtClean="0">
                <a:solidFill>
                  <a:prstClr val="black">
                    <a:tint val="75000"/>
                  </a:prstClr>
                </a:solidFill>
              </a:rPr>
              <a:pPr/>
              <a:t>18.12.2024</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6426BD9D-A571-44CE-A835-872496A5FBB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1761831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E2A1C89B-8FC2-4FC3-BCF2-928FE0EC40A7}" type="datetimeFigureOut">
              <a:rPr lang="ru-RU" smtClean="0">
                <a:solidFill>
                  <a:prstClr val="black">
                    <a:tint val="75000"/>
                  </a:prstClr>
                </a:solidFill>
              </a:rPr>
              <a:pPr/>
              <a:t>18.12.2024</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6426BD9D-A571-44CE-A835-872496A5FBB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4534826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E2A1C89B-8FC2-4FC3-BCF2-928FE0EC40A7}" type="datetimeFigureOut">
              <a:rPr lang="ru-RU" smtClean="0">
                <a:solidFill>
                  <a:prstClr val="black">
                    <a:tint val="75000"/>
                  </a:prstClr>
                </a:solidFill>
              </a:rPr>
              <a:pPr/>
              <a:t>18.12.2024</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6426BD9D-A571-44CE-A835-872496A5FBB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110285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2A1C89B-8FC2-4FC3-BCF2-928FE0EC40A7}" type="datetimeFigureOut">
              <a:rPr lang="ru-RU" smtClean="0">
                <a:solidFill>
                  <a:prstClr val="black">
                    <a:tint val="75000"/>
                  </a:prstClr>
                </a:solidFill>
              </a:rPr>
              <a:pPr/>
              <a:t>18.12.2024</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6426BD9D-A571-44CE-A835-872496A5FBB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7944370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3" y="273050"/>
            <a:ext cx="4011084"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4766734" y="273055"/>
            <a:ext cx="681566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E2A1C89B-8FC2-4FC3-BCF2-928FE0EC40A7}" type="datetimeFigureOut">
              <a:rPr lang="ru-RU" smtClean="0">
                <a:solidFill>
                  <a:prstClr val="black">
                    <a:tint val="75000"/>
                  </a:prstClr>
                </a:solidFill>
              </a:rPr>
              <a:pPr/>
              <a:t>18.12.2024</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6426BD9D-A571-44CE-A835-872496A5FBB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172839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Скругленный прямоугольник 10"/>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FDA610B5-DE20-4AE0-978C-1D65EA0B1320}" type="datetimeFigureOut">
              <a:rPr lang="ru-RU" smtClean="0"/>
              <a:pPr/>
              <a:t>18.12.2024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C0D09B-2D33-4401-ABC7-D60C1196F03F}" type="slidenum">
              <a:rPr lang="ru-RU" smtClean="0"/>
              <a:pPr/>
              <a:t>‹#›</a:t>
            </a:fld>
            <a:endParaRPr lang="ru-RU"/>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E2A1C89B-8FC2-4FC3-BCF2-928FE0EC40A7}" type="datetimeFigureOut">
              <a:rPr lang="ru-RU" smtClean="0">
                <a:solidFill>
                  <a:prstClr val="black">
                    <a:tint val="75000"/>
                  </a:prstClr>
                </a:solidFill>
              </a:rPr>
              <a:pPr/>
              <a:t>18.12.2024</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6426BD9D-A571-44CE-A835-872496A5FBB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39069423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E2A1C89B-8FC2-4FC3-BCF2-928FE0EC40A7}" type="datetimeFigureOut">
              <a:rPr lang="ru-RU" smtClean="0">
                <a:solidFill>
                  <a:prstClr val="black">
                    <a:tint val="75000"/>
                  </a:prstClr>
                </a:solidFill>
              </a:rPr>
              <a:pPr/>
              <a:t>18.12.2024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6426BD9D-A571-44CE-A835-872496A5FBB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89106952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11785600" y="274643"/>
            <a:ext cx="36576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12800" y="274643"/>
            <a:ext cx="107696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E2A1C89B-8FC2-4FC3-BCF2-928FE0EC40A7}" type="datetimeFigureOut">
              <a:rPr lang="ru-RU" smtClean="0">
                <a:solidFill>
                  <a:prstClr val="black">
                    <a:tint val="75000"/>
                  </a:prstClr>
                </a:solidFill>
              </a:rPr>
              <a:pPr/>
              <a:t>18.12.2024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6426BD9D-A571-44CE-A835-872496A5FBB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439713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E2A1C89B-8FC2-4FC3-BCF2-928FE0EC40A7}" type="datetimeFigureOut">
              <a:rPr lang="ru-RU" smtClean="0">
                <a:solidFill>
                  <a:prstClr val="black">
                    <a:tint val="75000"/>
                  </a:prstClr>
                </a:solidFill>
              </a:rPr>
              <a:pPr/>
              <a:t>18.12.2024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6426BD9D-A571-44CE-A835-872496A5FBB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3980940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B9D8C9A-8C30-4E81-8675-981D11FCB8D1}" type="datetimeFigureOut">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18.12.2024</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Нижний колонтитул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Номер слайда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D675C0-D5B1-445D-8E2E-4E5B66BFB904}" type="slidenum">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361941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B9D8C9A-8C30-4E81-8675-981D11FCB8D1}" type="datetimeFigureOut">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18.12.2024</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Нижний колонтитул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Номер слайда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D675C0-D5B1-445D-8E2E-4E5B66BFB904}" type="slidenum">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3511508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B9D8C9A-8C30-4E81-8675-981D11FCB8D1}" type="datetimeFigureOut">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18.12.2024</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Нижний колонтитул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Номер слайда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D675C0-D5B1-445D-8E2E-4E5B66BFB904}" type="slidenum">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879960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B9D8C9A-8C30-4E81-8675-981D11FCB8D1}" type="datetimeFigureOut">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18.12.2024</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Нижний колонтитул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Номер слайда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D675C0-D5B1-445D-8E2E-4E5B66BFB904}" type="slidenum">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96830455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B9D8C9A-8C30-4E81-8675-981D11FCB8D1}" type="datetimeFigureOut">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18.12.2024</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Нижний колонтитул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Номер слайда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D675C0-D5B1-445D-8E2E-4E5B66BFB904}" type="slidenum">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1714072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B9D8C9A-8C30-4E81-8675-981D11FCB8D1}" type="datetimeFigureOut">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18.12.2024</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Нижний колонтитул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Номер слайда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D675C0-D5B1-445D-8E2E-4E5B66BFB904}" type="slidenum">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19775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FDA610B5-DE20-4AE0-978C-1D65EA0B1320}" type="datetimeFigureOut">
              <a:rPr lang="ru-RU" smtClean="0"/>
              <a:pPr/>
              <a:t>18.12.2024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0C0D09B-2D33-4401-ABC7-D60C1196F03F}" type="slidenum">
              <a:rPr lang="ru-RU" smtClean="0"/>
              <a:pPr/>
              <a:t>‹#›</a:t>
            </a:fld>
            <a:endParaRPr lang="ru-RU"/>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B9D8C9A-8C30-4E81-8675-981D11FCB8D1}" type="datetimeFigureOut">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18.12.2024</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Нижний колонтитул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Номер слайда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D675C0-D5B1-445D-8E2E-4E5B66BFB904}" type="slidenum">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12921630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B9D8C9A-8C30-4E81-8675-981D11FCB8D1}" type="datetimeFigureOut">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18.12.2024</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Нижний колонтитул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Номер слайда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D675C0-D5B1-445D-8E2E-4E5B66BFB904}" type="slidenum">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773672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B9D8C9A-8C30-4E81-8675-981D11FCB8D1}" type="datetimeFigureOut">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18.12.2024</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Нижний колонтитул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Номер слайда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D675C0-D5B1-445D-8E2E-4E5B66BFB904}" type="slidenum">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89975628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B9D8C9A-8C30-4E81-8675-981D11FCB8D1}" type="datetimeFigureOut">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18.12.2024</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Нижний колонтитул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Номер слайда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D675C0-D5B1-445D-8E2E-4E5B66BFB904}" type="slidenum">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11007337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B9D8C9A-8C30-4E81-8675-981D11FCB8D1}" type="datetimeFigureOut">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18.12.2024</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Нижний колонтитул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Номер слайда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D675C0-D5B1-445D-8E2E-4E5B66BFB904}" type="slidenum">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76712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0560" y="4983480"/>
            <a:ext cx="10911840" cy="1051560"/>
          </a:xfrm>
        </p:spPr>
        <p:txBody>
          <a:bodyPr anchor="b"/>
          <a:lstStyle>
            <a:lvl1pPr>
              <a:defRPr b="1"/>
            </a:lvl1pPr>
            <a:extLst/>
          </a:lstStyle>
          <a:p>
            <a:r>
              <a:rPr kumimoji="0" lang="ru-RU"/>
              <a:t>Образец заголовка</a:t>
            </a:r>
            <a:endParaRPr kumimoji="0" lang="en-US"/>
          </a:p>
        </p:txBody>
      </p:sp>
      <p:sp>
        <p:nvSpPr>
          <p:cNvPr id="3" name="Текст 2"/>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Содержимое 4"/>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FDA610B5-DE20-4AE0-978C-1D65EA0B1320}" type="datetimeFigureOut">
              <a:rPr lang="ru-RU" smtClean="0"/>
              <a:pPr/>
              <a:t>18.12.2024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0C0D09B-2D33-4401-ABC7-D60C1196F03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FDA610B5-DE20-4AE0-978C-1D65EA0B1320}" type="datetimeFigureOut">
              <a:rPr lang="ru-RU" smtClean="0"/>
              <a:pPr/>
              <a:t>18.12.2024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0C0D09B-2D33-4401-ABC7-D60C1196F03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FDA610B5-DE20-4AE0-978C-1D65EA0B1320}" type="datetimeFigureOut">
              <a:rPr lang="ru-RU" smtClean="0"/>
              <a:pPr/>
              <a:t>18.12.2024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0C0D09B-2D33-4401-ABC7-D60C1196F03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ru-RU"/>
              <a:t>Образец заголовка</a:t>
            </a:r>
            <a:endParaRPr kumimoji="0" lang="en-US"/>
          </a:p>
        </p:txBody>
      </p:sp>
      <p:sp>
        <p:nvSpPr>
          <p:cNvPr id="3" name="Текст 2"/>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FDA610B5-DE20-4AE0-978C-1D65EA0B1320}" type="datetimeFigureOut">
              <a:rPr lang="ru-RU" smtClean="0"/>
              <a:pPr/>
              <a:t>18.12.2024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0C0D09B-2D33-4401-ABC7-D60C1196F03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с одним скругленным углом 10"/>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ru-RU"/>
              <a:t>Образец заголовка</a:t>
            </a:r>
            <a:endParaRPr kumimoji="0" lang="en-US"/>
          </a:p>
        </p:txBody>
      </p:sp>
      <p:sp>
        <p:nvSpPr>
          <p:cNvPr id="4" name="Текст 3"/>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FDA610B5-DE20-4AE0-978C-1D65EA0B1320}" type="datetimeFigureOut">
              <a:rPr lang="ru-RU" smtClean="0"/>
              <a:pPr/>
              <a:t>18.12.2024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0C0D09B-2D33-4401-ABC7-D60C1196F03F}" type="slidenum">
              <a:rPr lang="ru-RU" smtClean="0"/>
              <a:pPr/>
              <a:t>‹#›</a:t>
            </a:fld>
            <a:endParaRPr lang="ru-RU"/>
          </a:p>
        </p:txBody>
      </p:sp>
      <p:sp>
        <p:nvSpPr>
          <p:cNvPr id="3" name="Рисунок 2"/>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theme" Target="../theme/theme3.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Скругленный прямоугольник 6"/>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Скругленный прямоугольник 8"/>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Заголовок 12"/>
          <p:cNvSpPr>
            <a:spLocks noGrp="1"/>
          </p:cNvSpPr>
          <p:nvPr>
            <p:ph type="title"/>
          </p:nvPr>
        </p:nvSpPr>
        <p:spPr>
          <a:xfrm>
            <a:off x="670560" y="4985590"/>
            <a:ext cx="10911840" cy="1051560"/>
          </a:xfrm>
          <a:prstGeom prst="rect">
            <a:avLst/>
          </a:prstGeom>
        </p:spPr>
        <p:txBody>
          <a:bodyPr vert="horz" anchor="b">
            <a:normAutofit/>
          </a:bodyPr>
          <a:lstStyle/>
          <a:p>
            <a:r>
              <a:rPr kumimoji="0" lang="ru-RU"/>
              <a:t>Образец заголовка</a:t>
            </a:r>
            <a:endParaRPr kumimoji="0" lang="en-US"/>
          </a:p>
        </p:txBody>
      </p:sp>
      <p:sp>
        <p:nvSpPr>
          <p:cNvPr id="4" name="Текст 3"/>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25" name="Дата 24"/>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DA610B5-DE20-4AE0-978C-1D65EA0B1320}" type="datetimeFigureOut">
              <a:rPr lang="ru-RU" smtClean="0"/>
              <a:pPr/>
              <a:t>18.12.2024</a:t>
            </a:fld>
            <a:endParaRPr lang="ru-RU"/>
          </a:p>
        </p:txBody>
      </p:sp>
      <p:sp>
        <p:nvSpPr>
          <p:cNvPr id="18" name="Нижний колонтитул 17"/>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0C0D09B-2D33-4401-ABC7-D60C1196F03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09600" y="275167"/>
            <a:ext cx="10972800" cy="1143000"/>
          </a:xfrm>
          <a:prstGeom prst="rect">
            <a:avLst/>
          </a:prstGeom>
          <a:noFill/>
          <a:ln>
            <a:noFill/>
          </a:ln>
        </p:spPr>
        <p:txBody>
          <a:bodyPr spcFirstLastPara="1" wrap="square" lIns="91425" tIns="45700" rIns="91425" bIns="45700" anchor="ctr" anchorCtr="0"/>
          <a:lstStyle>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609600" y="1600204"/>
            <a:ext cx="10972800" cy="4525433"/>
          </a:xfrm>
          <a:prstGeom prst="rect">
            <a:avLst/>
          </a:prstGeom>
          <a:noFill/>
          <a:ln>
            <a:noFill/>
          </a:ln>
        </p:spPr>
        <p:txBody>
          <a:bodyPr spcFirstLastPara="1" wrap="square" lIns="91425" tIns="45700" rIns="91425" bIns="45700" anchor="t" anchorCtr="0"/>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Google Shape;12;p1"/>
          <p:cNvSpPr txBox="1">
            <a:spLocks noGrp="1"/>
          </p:cNvSpPr>
          <p:nvPr>
            <p:ph type="dt" idx="10"/>
          </p:nvPr>
        </p:nvSpPr>
        <p:spPr>
          <a:xfrm>
            <a:off x="609600" y="6356353"/>
            <a:ext cx="2844800" cy="366183"/>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Clr>
                <a:srgbClr val="000000"/>
              </a:buClr>
              <a:buSzPts val="1400"/>
              <a:buFont typeface="Arial"/>
              <a:buNone/>
              <a:defRPr sz="1600" b="0" i="0" u="none" strike="noStrike" cap="none">
                <a:solidFill>
                  <a:srgbClr val="898989"/>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9pPr>
          </a:lstStyle>
          <a:p>
            <a:pPr defTabSz="1219170"/>
            <a:endParaRPr lang="ru-RU" kern="0"/>
          </a:p>
        </p:txBody>
      </p:sp>
      <p:sp>
        <p:nvSpPr>
          <p:cNvPr id="13" name="Google Shape;13;p1"/>
          <p:cNvSpPr txBox="1">
            <a:spLocks noGrp="1"/>
          </p:cNvSpPr>
          <p:nvPr>
            <p:ph type="ftr" idx="11"/>
          </p:nvPr>
        </p:nvSpPr>
        <p:spPr>
          <a:xfrm>
            <a:off x="4165600" y="6356353"/>
            <a:ext cx="3860800" cy="366183"/>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9pPr>
          </a:lstStyle>
          <a:p>
            <a:pPr defTabSz="1219170"/>
            <a:endParaRPr lang="ru-RU" kern="0">
              <a:solidFill>
                <a:srgbClr val="000000"/>
              </a:solidFill>
            </a:endParaRPr>
          </a:p>
        </p:txBody>
      </p:sp>
      <p:sp>
        <p:nvSpPr>
          <p:cNvPr id="14" name="Google Shape;14;p1"/>
          <p:cNvSpPr txBox="1">
            <a:spLocks noGrp="1"/>
          </p:cNvSpPr>
          <p:nvPr>
            <p:ph type="sldNum" idx="12"/>
          </p:nvPr>
        </p:nvSpPr>
        <p:spPr>
          <a:xfrm>
            <a:off x="8737600" y="6356353"/>
            <a:ext cx="2844800" cy="366183"/>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600" b="0" i="0" u="none" strike="noStrike" cap="none">
                <a:solidFill>
                  <a:srgbClr val="898989"/>
                </a:solidFill>
                <a:latin typeface="Arial"/>
                <a:ea typeface="Arial"/>
                <a:cs typeface="Arial"/>
                <a:sym typeface="Arial"/>
              </a:defRPr>
            </a:lvl9pPr>
          </a:lstStyle>
          <a:p>
            <a:pPr defTabSz="1219170"/>
            <a:fld id="{00000000-1234-1234-1234-123412341234}" type="slidenum">
              <a:rPr lang="en-US" kern="0" smtClean="0"/>
              <a:pPr defTabSz="1219170"/>
              <a:t>‹#›</a:t>
            </a:fld>
            <a:endParaRPr lang="en-US" sz="1867" kern="0">
              <a:solidFill>
                <a:srgbClr val="000000"/>
              </a:solidFill>
            </a:endParaRPr>
          </a:p>
        </p:txBody>
      </p:sp>
    </p:spTree>
    <p:extLst>
      <p:ext uri="{BB962C8B-B14F-4D97-AF65-F5344CB8AC3E}">
        <p14:creationId xmlns:p14="http://schemas.microsoft.com/office/powerpoint/2010/main" val="2387234175"/>
      </p:ext>
    </p:extLst>
  </p:cSld>
  <p:clrMap bg1="lt1" tx1="dk1" bg2="dk2" tx2="lt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3" r:id="rId7"/>
    <p:sldLayoutId id="2147483894" r:id="rId8"/>
    <p:sldLayoutId id="2147483895" r:id="rId9"/>
    <p:sldLayoutId id="2147483896"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A1C89B-8FC2-4FC3-BCF2-928FE0EC40A7}" type="datetimeFigureOut">
              <a:rPr lang="ru-RU" smtClean="0">
                <a:solidFill>
                  <a:prstClr val="black">
                    <a:tint val="75000"/>
                  </a:prstClr>
                </a:solidFill>
              </a:rPr>
              <a:pPr/>
              <a:t>18.12.2024</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26BD9D-A571-44CE-A835-872496A5FBB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442334394"/>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 id="214748391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B9D8C9A-8C30-4E81-8675-981D11FCB8D1}" type="datetimeFigureOut">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18.12.2024</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0D675C0-D5B1-445D-8E2E-4E5B66BFB904}" type="slidenum">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09414960"/>
      </p:ext>
    </p:extLst>
  </p:cSld>
  <p:clrMap bg1="lt1" tx1="dk1" bg2="lt2" tx2="dk2" accent1="accent1" accent2="accent2" accent3="accent3" accent4="accent4" accent5="accent5" accent6="accent6" hlink="hlink" folHlink="folHlink"/>
  <p:sldLayoutIdLst>
    <p:sldLayoutId id="2147483914" r:id="rId1"/>
    <p:sldLayoutId id="2147483915" r:id="rId2"/>
    <p:sldLayoutId id="2147483916" r:id="rId3"/>
    <p:sldLayoutId id="2147483917" r:id="rId4"/>
    <p:sldLayoutId id="2147483918" r:id="rId5"/>
    <p:sldLayoutId id="2147483919" r:id="rId6"/>
    <p:sldLayoutId id="2147483920" r:id="rId7"/>
    <p:sldLayoutId id="2147483921" r:id="rId8"/>
    <p:sldLayoutId id="2147483922" r:id="rId9"/>
    <p:sldLayoutId id="2147483923" r:id="rId10"/>
    <p:sldLayoutId id="21474839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2" Type="http://schemas.openxmlformats.org/officeDocument/2006/relationships/hyperlink" Target="https://internet.garant.ru/#/document/12125268/entry/31209" TargetMode="External"/><Relationship Id="rId1" Type="http://schemas.openxmlformats.org/officeDocument/2006/relationships/slideLayout" Target="../slideLayouts/slideLayout28.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5.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5.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5.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5.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5.xml"/></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5.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2" Type="http://schemas.openxmlformats.org/officeDocument/2006/relationships/hyperlink" Target="https://internet.garant.ru/#/document/408175315/entry/5301" TargetMode="External"/><Relationship Id="rId1" Type="http://schemas.openxmlformats.org/officeDocument/2006/relationships/slideLayout" Target="../slideLayouts/slideLayout2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8" Type="http://schemas.openxmlformats.org/officeDocument/2006/relationships/hyperlink" Target="https://base.garant.ru/10900200/23e49d47fcc69dbc2ae38897d844c8d6/#p_28785" TargetMode="External"/><Relationship Id="rId3" Type="http://schemas.openxmlformats.org/officeDocument/2006/relationships/hyperlink" Target="https://base.garant.ru/10106192/9d78f2e21a0e8d6e5a75ac4e4a939832/#p_1075005977/" TargetMode="External"/><Relationship Id="rId7" Type="http://schemas.openxmlformats.org/officeDocument/2006/relationships/hyperlink" Target="https://base.garant.ru/12112505/7b14d2c2dfc862f67bd2c3471bf87b3f/#p_3038002" TargetMode="External"/><Relationship Id="rId2" Type="http://schemas.openxmlformats.org/officeDocument/2006/relationships/hyperlink" Target="https://base.garant.ru/10106192/9d78f2e21a0e8d6e5a75ac4e4a939832/#p_331855" TargetMode="External"/><Relationship Id="rId1" Type="http://schemas.openxmlformats.org/officeDocument/2006/relationships/slideLayout" Target="../slideLayouts/slideLayout7.xml"/><Relationship Id="rId6" Type="http://schemas.openxmlformats.org/officeDocument/2006/relationships/hyperlink" Target="https://base.garant.ru/73452773/f7ee959fd36b5699076b35abf4f52c5c/#p_107" TargetMode="External"/><Relationship Id="rId5" Type="http://schemas.openxmlformats.org/officeDocument/2006/relationships/hyperlink" Target="https://base.garant.ru/73452773/f7ee959fd36b5699076b35abf4f52c5c/#p_74" TargetMode="External"/><Relationship Id="rId10" Type="http://schemas.openxmlformats.org/officeDocument/2006/relationships/hyperlink" Target="https://base.garant.ru/404991775/741609f9002bd54a24e5c49cb5af953b/#p_147" TargetMode="External"/><Relationship Id="rId4" Type="http://schemas.openxmlformats.org/officeDocument/2006/relationships/hyperlink" Target="http://ivo.garant.ru/#/document/12160189/paragraph/8620:0" TargetMode="External"/><Relationship Id="rId9" Type="http://schemas.openxmlformats.org/officeDocument/2006/relationships/hyperlink" Target="https://base.garant.ru/404991775/741609f9002bd54a24e5c49cb5af953b/#p_149"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internet.garant.ru/#/document/408175315/entry/5304" TargetMode="External"/><Relationship Id="rId2" Type="http://schemas.openxmlformats.org/officeDocument/2006/relationships/hyperlink" Target="https://internet.garant.ru/#/document/12125268/entry/5" TargetMode="External"/><Relationship Id="rId1" Type="http://schemas.openxmlformats.org/officeDocument/2006/relationships/slideLayout" Target="../slideLayouts/slideLayout28.xml"/><Relationship Id="rId5" Type="http://schemas.openxmlformats.org/officeDocument/2006/relationships/hyperlink" Target="https://internet.garant.ru/#/document/408175315/entry/5301" TargetMode="External"/><Relationship Id="rId4" Type="http://schemas.openxmlformats.org/officeDocument/2006/relationships/hyperlink" Target="https://internet.garant.ru/#/document/408175315/entry/5305"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internet.garant.ru/#/document/408175315/entry/5301" TargetMode="External"/><Relationship Id="rId1" Type="http://schemas.openxmlformats.org/officeDocument/2006/relationships/slideLayout" Target="../slideLayouts/slideLayout28.xml"/></Relationships>
</file>

<file path=ppt/slides/_rels/slide60.xml.rels><?xml version="1.0" encoding="UTF-8" standalone="yes"?>
<Relationships xmlns="http://schemas.openxmlformats.org/package/2006/relationships"><Relationship Id="rId3" Type="http://schemas.openxmlformats.org/officeDocument/2006/relationships/hyperlink" Target="https://internet.garant.ru/#/document/10106192/entry/11031" TargetMode="External"/><Relationship Id="rId2" Type="http://schemas.openxmlformats.org/officeDocument/2006/relationships/hyperlink" Target="https://internet.garant.ru/#/document/10106192/entry/1123" TargetMode="Externa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hyperlink" Target="https://internet.garant.ru/#/document/10106192/entry/11031" TargetMode="External"/><Relationship Id="rId7" Type="http://schemas.openxmlformats.org/officeDocument/2006/relationships/hyperlink" Target="https://internet.garant.ru/#/document/481220762/entry/0" TargetMode="External"/><Relationship Id="rId2" Type="http://schemas.openxmlformats.org/officeDocument/2006/relationships/hyperlink" Target="https://internet.garant.ru/#/document/10106192/entry/1123" TargetMode="External"/><Relationship Id="rId1" Type="http://schemas.openxmlformats.org/officeDocument/2006/relationships/slideLayout" Target="../slideLayouts/slideLayout7.xml"/><Relationship Id="rId6" Type="http://schemas.openxmlformats.org/officeDocument/2006/relationships/hyperlink" Target="https://internet.garant.ru/#/document/408253699/entry/1119" TargetMode="External"/><Relationship Id="rId5" Type="http://schemas.openxmlformats.org/officeDocument/2006/relationships/hyperlink" Target="https://internet.garant.ru/#/document/408253699/entry/21015" TargetMode="External"/><Relationship Id="rId4" Type="http://schemas.openxmlformats.org/officeDocument/2006/relationships/hyperlink" Target="https://internet.garant.ru/#/document/12125268/entry/3517"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internet.garant.ru/#/document/10106192/entry/1102" TargetMode="External"/><Relationship Id="rId2" Type="http://schemas.openxmlformats.org/officeDocument/2006/relationships/hyperlink" Target="https://internet.garant.ru/#/document/10106192/entry/11031" TargetMode="External"/><Relationship Id="rId1" Type="http://schemas.openxmlformats.org/officeDocument/2006/relationships/slideLayout" Target="../slideLayouts/slideLayout7.xml"/><Relationship Id="rId5" Type="http://schemas.openxmlformats.org/officeDocument/2006/relationships/hyperlink" Target="https://internet.garant.ru/#/document/10106192/entry/11012" TargetMode="External"/><Relationship Id="rId4" Type="http://schemas.openxmlformats.org/officeDocument/2006/relationships/hyperlink" Target="https://internet.garant.ru/#/document/10106192/entry/1103"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8" Type="http://schemas.openxmlformats.org/officeDocument/2006/relationships/hyperlink" Target="https://internet.garant.ru/#/document/10106192/entry/1108" TargetMode="External"/><Relationship Id="rId3" Type="http://schemas.openxmlformats.org/officeDocument/2006/relationships/hyperlink" Target="https://internet.garant.ru/#/document/408253699/entry/21016" TargetMode="External"/><Relationship Id="rId7" Type="http://schemas.openxmlformats.org/officeDocument/2006/relationships/hyperlink" Target="https://internet.garant.ru/#/document/408253699/entry/1130" TargetMode="External"/><Relationship Id="rId2" Type="http://schemas.openxmlformats.org/officeDocument/2006/relationships/hyperlink" Target="https://internet.garant.ru/#/document/10106192/entry/1102" TargetMode="External"/><Relationship Id="rId1" Type="http://schemas.openxmlformats.org/officeDocument/2006/relationships/slideLayout" Target="../slideLayouts/slideLayout7.xml"/><Relationship Id="rId6" Type="http://schemas.openxmlformats.org/officeDocument/2006/relationships/hyperlink" Target="https://internet.garant.ru/#/document/408253699/entry/21015" TargetMode="External"/><Relationship Id="rId5" Type="http://schemas.openxmlformats.org/officeDocument/2006/relationships/hyperlink" Target="https://internet.garant.ru/#/document/408253699/entry/1110" TargetMode="External"/><Relationship Id="rId10" Type="http://schemas.openxmlformats.org/officeDocument/2006/relationships/hyperlink" Target="https://internet.garant.ru/#/document/405567543/entry/0" TargetMode="External"/><Relationship Id="rId4" Type="http://schemas.openxmlformats.org/officeDocument/2006/relationships/hyperlink" Target="https://internet.garant.ru/#/document/408253699/entry/1010" TargetMode="External"/><Relationship Id="rId9" Type="http://schemas.openxmlformats.org/officeDocument/2006/relationships/hyperlink" Target="https://internet.garant.ru/#/document/405567543/entry/1300"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3" Type="http://schemas.openxmlformats.org/officeDocument/2006/relationships/hyperlink" Target="https://internet.garant.ru/#/document/406853708/entry/0" TargetMode="External"/><Relationship Id="rId2" Type="http://schemas.openxmlformats.org/officeDocument/2006/relationships/hyperlink" Target="https://internet.garant.ru/#/document/406853708/entry/1000" TargetMode="Externa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hyperlink" Target="https://internet.garant.ru/#/document/406853708/entry/0" TargetMode="External"/><Relationship Id="rId7" Type="http://schemas.openxmlformats.org/officeDocument/2006/relationships/hyperlink" Target="https://internet.garant.ru/#/document/408424897/entry/0" TargetMode="External"/><Relationship Id="rId2" Type="http://schemas.openxmlformats.org/officeDocument/2006/relationships/hyperlink" Target="https://internet.garant.ru/#/document/406853708/entry/1000" TargetMode="External"/><Relationship Id="rId1" Type="http://schemas.openxmlformats.org/officeDocument/2006/relationships/slideLayout" Target="../slideLayouts/slideLayout7.xml"/><Relationship Id="rId6" Type="http://schemas.openxmlformats.org/officeDocument/2006/relationships/hyperlink" Target="https://internet.garant.ru/#/document/406853708/entry/1015" TargetMode="External"/><Relationship Id="rId5" Type="http://schemas.openxmlformats.org/officeDocument/2006/relationships/hyperlink" Target="https://internet.garant.ru/#/document/406853708/entry/1014" TargetMode="External"/><Relationship Id="rId4" Type="http://schemas.openxmlformats.org/officeDocument/2006/relationships/hyperlink" Target="https://internet.garant.ru/#/document/406853708/entry/1003"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internet.garant.ru/#/document/406853708/entry/0" TargetMode="External"/><Relationship Id="rId2" Type="http://schemas.openxmlformats.org/officeDocument/2006/relationships/hyperlink" Target="https://internet.garant.ru/#/document/406853708/entry/1000" TargetMode="External"/><Relationship Id="rId1" Type="http://schemas.openxmlformats.org/officeDocument/2006/relationships/slideLayout" Target="../slideLayouts/slideLayout7.xml"/><Relationship Id="rId4" Type="http://schemas.openxmlformats.org/officeDocument/2006/relationships/hyperlink" Target="https://internet.garant.ru/#/document/407537537/entry/1000"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0.xml.rels><?xml version="1.0" encoding="UTF-8" standalone="yes"?>
<Relationships xmlns="http://schemas.openxmlformats.org/package/2006/relationships"><Relationship Id="rId3" Type="http://schemas.openxmlformats.org/officeDocument/2006/relationships/hyperlink" Target="https://internet.garant.ru/#/document/12134807/entry/20000" TargetMode="External"/><Relationship Id="rId2" Type="http://schemas.openxmlformats.org/officeDocument/2006/relationships/hyperlink" Target="https://internet.garant.ru/#/document/406853708/entry/1016" TargetMode="External"/><Relationship Id="rId1" Type="http://schemas.openxmlformats.org/officeDocument/2006/relationships/slideLayout" Target="../slideLayouts/slideLayout7.xml"/><Relationship Id="rId5" Type="http://schemas.openxmlformats.org/officeDocument/2006/relationships/hyperlink" Target="https://internet.garant.ru/#/document/12134807/entry/2711" TargetMode="External"/><Relationship Id="rId4" Type="http://schemas.openxmlformats.org/officeDocument/2006/relationships/hyperlink" Target="https://internet.garant.ru/#/document/12134807/entry/21000" TargetMode="External"/></Relationships>
</file>

<file path=ppt/slides/_rels/slide71.xml.rels><?xml version="1.0" encoding="UTF-8" standalone="yes"?>
<Relationships xmlns="http://schemas.openxmlformats.org/package/2006/relationships"><Relationship Id="rId3" Type="http://schemas.openxmlformats.org/officeDocument/2006/relationships/hyperlink" Target="https://internet.garant.ru/#/document/401600304/entry/0" TargetMode="External"/><Relationship Id="rId7" Type="http://schemas.openxmlformats.org/officeDocument/2006/relationships/hyperlink" Target="https://internet.garant.ru/#/document/405014823/entry/0" TargetMode="External"/><Relationship Id="rId2" Type="http://schemas.openxmlformats.org/officeDocument/2006/relationships/hyperlink" Target="https://internet.garant.ru/#/document/401600304/entry/1000" TargetMode="External"/><Relationship Id="rId1" Type="http://schemas.openxmlformats.org/officeDocument/2006/relationships/slideLayout" Target="../slideLayouts/slideLayout7.xml"/><Relationship Id="rId6" Type="http://schemas.openxmlformats.org/officeDocument/2006/relationships/hyperlink" Target="https://internet.garant.ru/#/document/405014823/entry/1000" TargetMode="External"/><Relationship Id="rId5" Type="http://schemas.openxmlformats.org/officeDocument/2006/relationships/hyperlink" Target="https://internet.garant.ru/#/document/401600304/entry/1003" TargetMode="External"/><Relationship Id="rId4" Type="http://schemas.openxmlformats.org/officeDocument/2006/relationships/hyperlink" Target="https://internet.garant.ru/#/document/401600304/entry/1002"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3" Type="http://schemas.openxmlformats.org/officeDocument/2006/relationships/hyperlink" Target="https://internet.garant.ru/#/document/12151284/entry/13012" TargetMode="External"/><Relationship Id="rId2" Type="http://schemas.openxmlformats.org/officeDocument/2006/relationships/hyperlink" Target="https://internet.garant.ru/#/document/409253346/entry/0" TargetMode="External"/><Relationship Id="rId1" Type="http://schemas.openxmlformats.org/officeDocument/2006/relationships/slideLayout" Target="../slideLayouts/slideLayout7.xml"/><Relationship Id="rId4" Type="http://schemas.openxmlformats.org/officeDocument/2006/relationships/hyperlink" Target="https://internet.garant.ru/#/document/404724457/entry/0"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hyperlink" Target="http://regulation.gov.ru/p/143709"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hyperlink" Target="https://internet.garant.ru/#/document/409076190/entry/4000" TargetMode="External"/><Relationship Id="rId3" Type="http://schemas.openxmlformats.org/officeDocument/2006/relationships/hyperlink" Target="https://internet.garant.ru/#/document/409076190/entry/1000" TargetMode="External"/><Relationship Id="rId7" Type="http://schemas.openxmlformats.org/officeDocument/2006/relationships/hyperlink" Target="https://internet.garant.ru/#/document/409076190/entry/3000" TargetMode="External"/><Relationship Id="rId12" Type="http://schemas.openxmlformats.org/officeDocument/2006/relationships/hyperlink" Target="https://internet.garant.ru/#/document/409076190/entry/7000" TargetMode="External"/><Relationship Id="rId2" Type="http://schemas.openxmlformats.org/officeDocument/2006/relationships/hyperlink" Target="https://internet.garant.ru/#/document/408175315/entry/5304" TargetMode="External"/><Relationship Id="rId1" Type="http://schemas.openxmlformats.org/officeDocument/2006/relationships/slideLayout" Target="../slideLayouts/slideLayout28.xml"/><Relationship Id="rId6" Type="http://schemas.openxmlformats.org/officeDocument/2006/relationships/hyperlink" Target="https://internet.garant.ru/#/document/409076190/entry/2000" TargetMode="External"/><Relationship Id="rId11" Type="http://schemas.openxmlformats.org/officeDocument/2006/relationships/hyperlink" Target="https://internet.garant.ru/#/document/408175315/entry/5307" TargetMode="External"/><Relationship Id="rId5" Type="http://schemas.openxmlformats.org/officeDocument/2006/relationships/hyperlink" Target="https://internet.garant.ru/#/document/409076190/entry/5000" TargetMode="External"/><Relationship Id="rId10" Type="http://schemas.openxmlformats.org/officeDocument/2006/relationships/hyperlink" Target="https://internet.garant.ru/#/document/409076190/entry/6000" TargetMode="External"/><Relationship Id="rId4" Type="http://schemas.openxmlformats.org/officeDocument/2006/relationships/hyperlink" Target="https://internet.garant.ru/#/document/408175315/entry/5305" TargetMode="External"/><Relationship Id="rId9" Type="http://schemas.openxmlformats.org/officeDocument/2006/relationships/hyperlink" Target="https://internet.garant.ru/#/document/408175315/entry/5306" TargetMode="Externa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3" Type="http://schemas.openxmlformats.org/officeDocument/2006/relationships/hyperlink" Target="https://internet.garant.ru/#/document/12125268/entry/288" TargetMode="External"/><Relationship Id="rId2" Type="http://schemas.openxmlformats.org/officeDocument/2006/relationships/hyperlink" Target="https://internet.garant.ru/#/document/329615068/entry/0" TargetMode="External"/><Relationship Id="rId1" Type="http://schemas.openxmlformats.org/officeDocument/2006/relationships/slideLayout" Target="../slideLayouts/slideLayout7.xml"/><Relationship Id="rId4" Type="http://schemas.openxmlformats.org/officeDocument/2006/relationships/hyperlink" Target="https://internet.garant.ru/#/document/12125268/entry/26103" TargetMode="Externa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internet.garant.ru/#/document/408175315/entry/5307" TargetMode="External"/><Relationship Id="rId3" Type="http://schemas.openxmlformats.org/officeDocument/2006/relationships/hyperlink" Target="https://internet.garant.ru/#/document/409076190/entry/2000" TargetMode="External"/><Relationship Id="rId7" Type="http://schemas.openxmlformats.org/officeDocument/2006/relationships/hyperlink" Target="https://internet.garant.ru/#/document/409076190/entry/6000" TargetMode="External"/><Relationship Id="rId2" Type="http://schemas.openxmlformats.org/officeDocument/2006/relationships/hyperlink" Target="https://internet.garant.ru/#/document/408175315/entry/5305" TargetMode="External"/><Relationship Id="rId1" Type="http://schemas.openxmlformats.org/officeDocument/2006/relationships/slideLayout" Target="../slideLayouts/slideLayout28.xml"/><Relationship Id="rId6" Type="http://schemas.openxmlformats.org/officeDocument/2006/relationships/hyperlink" Target="https://internet.garant.ru/#/document/408175315/entry/5306" TargetMode="External"/><Relationship Id="rId5" Type="http://schemas.openxmlformats.org/officeDocument/2006/relationships/hyperlink" Target="https://internet.garant.ru/#/document/409076190/entry/4000" TargetMode="External"/><Relationship Id="rId4" Type="http://schemas.openxmlformats.org/officeDocument/2006/relationships/hyperlink" Target="https://internet.garant.ru/#/document/409076190/entry/3000" TargetMode="External"/><Relationship Id="rId9" Type="http://schemas.openxmlformats.org/officeDocument/2006/relationships/hyperlink" Target="https://internet.garant.ru/#/document/409076190/entry/700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339505" y="2257047"/>
            <a:ext cx="7766936" cy="1646302"/>
          </a:xfrm>
        </p:spPr>
        <p:txBody>
          <a:bodyPr>
            <a:normAutofit fontScale="90000"/>
          </a:bodyPr>
          <a:lstStyle/>
          <a:p>
            <a:pPr algn="ctr"/>
            <a:r>
              <a:rPr lang="ru-RU" dirty="0" smtClean="0">
                <a:solidFill>
                  <a:schemeClr val="tx1"/>
                </a:solidFill>
              </a:rPr>
              <a:t>ИЗМЕНЕНИЕ ТРУДОВОГО ЗАКОНОДАТЕЛЬСТВА </a:t>
            </a:r>
            <a:br>
              <a:rPr lang="ru-RU" dirty="0" smtClean="0">
                <a:solidFill>
                  <a:schemeClr val="tx1"/>
                </a:solidFill>
              </a:rPr>
            </a:br>
            <a:r>
              <a:rPr lang="ru-RU" dirty="0" smtClean="0">
                <a:solidFill>
                  <a:schemeClr val="tx1"/>
                </a:solidFill>
              </a:rPr>
              <a:t>В </a:t>
            </a:r>
            <a:r>
              <a:rPr lang="en-US" dirty="0" smtClean="0">
                <a:solidFill>
                  <a:schemeClr val="tx1"/>
                </a:solidFill>
              </a:rPr>
              <a:t>2024</a:t>
            </a:r>
            <a:r>
              <a:rPr lang="ru-RU" dirty="0" smtClean="0">
                <a:solidFill>
                  <a:schemeClr val="tx1"/>
                </a:solidFill>
              </a:rPr>
              <a:t>-2025</a:t>
            </a:r>
            <a:endParaRPr lang="ru-RU" dirty="0">
              <a:solidFill>
                <a:schemeClr val="tx1"/>
              </a:solidFill>
            </a:endParaRPr>
          </a:p>
        </p:txBody>
      </p:sp>
      <p:sp>
        <p:nvSpPr>
          <p:cNvPr id="3" name="Подзаголовок 2"/>
          <p:cNvSpPr>
            <a:spLocks noGrp="1"/>
          </p:cNvSpPr>
          <p:nvPr>
            <p:ph type="subTitle" idx="1"/>
          </p:nvPr>
        </p:nvSpPr>
        <p:spPr>
          <a:xfrm>
            <a:off x="1007413" y="3935754"/>
            <a:ext cx="10363200" cy="914400"/>
          </a:xfrm>
        </p:spPr>
        <p:txBody>
          <a:bodyPr>
            <a:noAutofit/>
          </a:bodyPr>
          <a:lstStyle/>
          <a:p>
            <a:pPr algn="ctr">
              <a:spcBef>
                <a:spcPct val="0"/>
              </a:spcBef>
            </a:pPr>
            <a:endParaRPr lang="ru-RU" sz="3200" dirty="0">
              <a:solidFill>
                <a:schemeClr val="tx1"/>
              </a:solidFill>
              <a:latin typeface="+mj-lt"/>
              <a:ea typeface="+mj-ea"/>
              <a:cs typeface="+mj-cs"/>
            </a:endParaRPr>
          </a:p>
        </p:txBody>
      </p:sp>
    </p:spTree>
    <p:extLst>
      <p:ext uri="{BB962C8B-B14F-4D97-AF65-F5344CB8AC3E}">
        <p14:creationId xmlns:p14="http://schemas.microsoft.com/office/powerpoint/2010/main" val="1705983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38200" y="852141"/>
            <a:ext cx="10706100" cy="6011710"/>
          </a:xfrm>
          <a:prstGeom prst="rect">
            <a:avLst/>
          </a:prstGeom>
        </p:spPr>
        <p:txBody>
          <a:bodyPr wrap="square">
            <a:spAutoFit/>
          </a:bodyPr>
          <a:lstStyle/>
          <a:p>
            <a:pPr lvl="0">
              <a:lnSpc>
                <a:spcPct val="115000"/>
              </a:lnSpc>
              <a:spcBef>
                <a:spcPts val="2400"/>
              </a:spcBef>
              <a:spcAft>
                <a:spcPts val="0"/>
              </a:spcAft>
            </a:pPr>
            <a:r>
              <a:rPr lang="ru-RU" sz="2400" b="1"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Профилирование работодателей. Чтобы оказывать поддержку в сфере занятости, их распределят на группы в зависимости от организационно-правовой формы, вида деятельности, финансового положения и др. (ст. 28 Федерального закона от 12.12.2023 N 565-ФЗ "О занятости населения в Российской Федерации" вступает в силу с 01.01.2025).</a:t>
            </a:r>
          </a:p>
          <a:p>
            <a:pPr marL="457200" indent="450215" algn="just">
              <a:lnSpc>
                <a:spcPct val="115000"/>
              </a:lnSpc>
              <a:spcAft>
                <a:spcPts val="0"/>
              </a:spcAft>
            </a:pPr>
            <a:r>
              <a:rPr lang="ru-RU" sz="2400" dirty="0">
                <a:latin typeface="Times New Roman" panose="02020603050405020304" pitchFamily="18" charset="0"/>
                <a:ea typeface="Times New Roman" panose="02020603050405020304" pitchFamily="18" charset="0"/>
                <a:cs typeface="Times New Roman" panose="02020603050405020304" pitchFamily="18" charset="0"/>
              </a:rPr>
              <a:t>С 1 сентября 2025 года вводится профилирование работодателей, которое представляет собой распределение работодателей на группы в зависимости от следующих факторов:</a:t>
            </a:r>
            <a:endParaRPr lang="ru-RU" sz="2400" dirty="0">
              <a:latin typeface="Calibri" panose="020F0502020204030204" pitchFamily="34" charset="0"/>
              <a:ea typeface="Times New Roman" panose="02020603050405020304" pitchFamily="18" charset="0"/>
              <a:cs typeface="Times New Roman" panose="02020603050405020304" pitchFamily="18" charset="0"/>
            </a:endParaRPr>
          </a:p>
          <a:p>
            <a:pPr marL="457200" indent="450215" algn="just">
              <a:lnSpc>
                <a:spcPct val="115000"/>
              </a:lnSpc>
              <a:spcAft>
                <a:spcPts val="0"/>
              </a:spcAft>
            </a:pP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cs typeface="Times New Roman" panose="02020603050405020304" pitchFamily="18" charset="0"/>
              </a:rPr>
              <a:t>организационно-правовой формы;</a:t>
            </a:r>
            <a:endParaRPr lang="ru-RU"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cs typeface="Times New Roman" panose="02020603050405020304" pitchFamily="18" charset="0"/>
              </a:rPr>
              <a:t>вида экономической деятельности;</a:t>
            </a:r>
            <a:endParaRPr lang="ru-RU"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cs typeface="Times New Roman" panose="02020603050405020304" pitchFamily="18" charset="0"/>
              </a:rPr>
              <a:t>финансово-экономического положения;</a:t>
            </a:r>
            <a:endParaRPr lang="ru-RU"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cs typeface="Times New Roman" panose="02020603050405020304" pitchFamily="18" charset="0"/>
              </a:rPr>
              <a:t>других характеристик.</a:t>
            </a:r>
            <a:endParaRPr lang="ru-RU" sz="2400" dirty="0">
              <a:latin typeface="Calibri" panose="020F0502020204030204" pitchFamily="34" charset="0"/>
              <a:ea typeface="Times New Roman" panose="02020603050405020304" pitchFamily="18" charset="0"/>
              <a:cs typeface="Times New Roman" panose="02020603050405020304" pitchFamily="18" charset="0"/>
            </a:endParaRPr>
          </a:p>
          <a:p>
            <a:pPr marL="457200" indent="450215" algn="just">
              <a:lnSpc>
                <a:spcPct val="115000"/>
              </a:lnSpc>
              <a:spcAft>
                <a:spcPts val="0"/>
              </a:spcAft>
            </a:pP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81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52450" y="976713"/>
            <a:ext cx="10839450" cy="3888052"/>
          </a:xfrm>
          <a:prstGeom prst="rect">
            <a:avLst/>
          </a:prstGeom>
        </p:spPr>
        <p:txBody>
          <a:bodyPr wrap="square">
            <a:spAutoFit/>
          </a:bodyPr>
          <a:lstStyle/>
          <a:p>
            <a:pPr lvl="0">
              <a:lnSpc>
                <a:spcPct val="115000"/>
              </a:lnSpc>
              <a:spcBef>
                <a:spcPts val="2400"/>
              </a:spcBef>
              <a:spcAft>
                <a:spcPts val="0"/>
              </a:spcAft>
            </a:pPr>
            <a:r>
              <a:rPr lang="ru-RU" sz="2400" b="1"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Реестр работодателей, у которых выявили факты нелегальной занятости (ч. 6 ст. 67 Федерального закона от 12.12.2023 N 565-ФЗ "О занятости населения в Российской Федерации" вступает в силу с 01.01.2025).</a:t>
            </a:r>
          </a:p>
          <a:p>
            <a:pPr indent="450215" algn="just">
              <a:lnSpc>
                <a:spcPct val="115000"/>
              </a:lnSpc>
              <a:spcAft>
                <a:spcPts val="0"/>
              </a:spcAft>
            </a:pPr>
            <a:r>
              <a:rPr lang="ru-RU" sz="2400" dirty="0" smtClean="0">
                <a:latin typeface="Times New Roman" panose="02020603050405020304" pitchFamily="18" charset="0"/>
                <a:ea typeface="Times New Roman" panose="02020603050405020304" pitchFamily="18" charset="0"/>
                <a:cs typeface="Times New Roman" panose="02020603050405020304" pitchFamily="18" charset="0"/>
              </a:rPr>
              <a:t>Нелегальная </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занятость – это выполнение работы в нарушение установленного трудовым законодательством порядка оформления трудовых отношений (ч. 1 ст. 66 Закона № 565-ФЗ). Например, когда сотрудник трудится у работодателя без трудового договора.</a:t>
            </a:r>
            <a:endParaRPr lang="ru-RU" sz="2400" dirty="0">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Роструд</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обязан вести такой реестр с 1 января 2025 года.</a:t>
            </a:r>
            <a:endParaRPr lang="ru-RU" sz="2400" dirty="0">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5537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1887" y="373225"/>
            <a:ext cx="11346024" cy="6247864"/>
          </a:xfrm>
          <a:prstGeom prst="rect">
            <a:avLst/>
          </a:prstGeom>
        </p:spPr>
        <p:txBody>
          <a:bodyPr wrap="square">
            <a:spAutoFit/>
          </a:bodyPr>
          <a:lstStyle/>
          <a:p>
            <a:r>
              <a:rPr lang="ru-RU" sz="2000" b="1" dirty="0">
                <a:solidFill>
                  <a:prstClr val="black"/>
                </a:solidFill>
                <a:latin typeface="Times New Roman" panose="02020603050405020304" pitchFamily="18" charset="0"/>
                <a:cs typeface="Times New Roman" panose="02020603050405020304" pitchFamily="18" charset="0"/>
              </a:rPr>
              <a:t>Новый закон о занятости населения</a:t>
            </a:r>
            <a:endParaRPr lang="ru-RU" sz="2000" dirty="0">
              <a:solidFill>
                <a:prstClr val="black"/>
              </a:solidFill>
              <a:latin typeface="Times New Roman" panose="02020603050405020304" pitchFamily="18" charset="0"/>
              <a:cs typeface="Times New Roman" panose="02020603050405020304" pitchFamily="18" charset="0"/>
            </a:endParaRPr>
          </a:p>
          <a:p>
            <a:endParaRPr lang="ru-RU" sz="2000" dirty="0">
              <a:solidFill>
                <a:prstClr val="black"/>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ru-RU" sz="2000" dirty="0">
                <a:solidFill>
                  <a:prstClr val="black"/>
                </a:solidFill>
                <a:latin typeface="Times New Roman" panose="02020603050405020304" pitchFamily="18" charset="0"/>
                <a:cs typeface="Times New Roman" panose="02020603050405020304" pitchFamily="18" charset="0"/>
              </a:rPr>
              <a:t>Работодателям, у которых численность работников </a:t>
            </a:r>
            <a:r>
              <a:rPr lang="ru-RU" sz="2000" b="1" dirty="0">
                <a:solidFill>
                  <a:prstClr val="black"/>
                </a:solidFill>
                <a:latin typeface="Times New Roman" panose="02020603050405020304" pitchFamily="18" charset="0"/>
                <a:cs typeface="Times New Roman" panose="02020603050405020304" pitchFamily="18" charset="0"/>
              </a:rPr>
              <a:t>превышает 35 человек</a:t>
            </a:r>
            <a:r>
              <a:rPr lang="ru-RU" sz="2000" dirty="0">
                <a:solidFill>
                  <a:prstClr val="black"/>
                </a:solidFill>
                <a:latin typeface="Times New Roman" panose="02020603050405020304" pitchFamily="18" charset="0"/>
                <a:cs typeface="Times New Roman" panose="02020603050405020304" pitchFamily="18" charset="0"/>
              </a:rPr>
              <a:t>, нормативным правовым актом субъекта РФ будет устанавливаться квота для приема на работу инвалидов в размере от 2 до 4 процентов от среднесписочной численности работников в соответствии с методическими рекомендациями Минтруда.</a:t>
            </a:r>
          </a:p>
          <a:p>
            <a:pPr marL="342900" indent="-342900">
              <a:buFont typeface="Arial" panose="020B0604020202020204" pitchFamily="34" charset="0"/>
              <a:buChar char="•"/>
            </a:pPr>
            <a:r>
              <a:rPr lang="ru-RU" sz="2000" b="1" dirty="0" smtClean="0">
                <a:solidFill>
                  <a:prstClr val="black"/>
                </a:solidFill>
                <a:latin typeface="Times New Roman" panose="02020603050405020304" pitchFamily="18" charset="0"/>
                <a:cs typeface="Times New Roman" panose="02020603050405020304" pitchFamily="18" charset="0"/>
              </a:rPr>
              <a:t>Субъект </a:t>
            </a:r>
            <a:r>
              <a:rPr lang="ru-RU" sz="2000" b="1" dirty="0">
                <a:solidFill>
                  <a:prstClr val="black"/>
                </a:solidFill>
                <a:latin typeface="Times New Roman" panose="02020603050405020304" pitchFamily="18" charset="0"/>
                <a:cs typeface="Times New Roman" panose="02020603050405020304" pitchFamily="18" charset="0"/>
              </a:rPr>
              <a:t>Российской Федерации </a:t>
            </a:r>
            <a:r>
              <a:rPr lang="ru-RU" sz="2000" dirty="0">
                <a:solidFill>
                  <a:prstClr val="black"/>
                </a:solidFill>
                <a:latin typeface="Times New Roman" panose="02020603050405020304" pitchFamily="18" charset="0"/>
                <a:cs typeface="Times New Roman" panose="02020603050405020304" pitchFamily="18" charset="0"/>
              </a:rPr>
              <a:t>вправе дифференцировать размер квоты для приема на работу инвалидов для различных видов экономической деятельности, работодателей с различной среднесписочной численностью работников в соответствии с методическими рекомендациями</a:t>
            </a:r>
          </a:p>
          <a:p>
            <a:pPr marL="342900" indent="-342900">
              <a:buFont typeface="Arial" panose="020B0604020202020204" pitchFamily="34" charset="0"/>
              <a:buChar char="•"/>
            </a:pPr>
            <a:r>
              <a:rPr lang="ru-RU" sz="2000" b="1" dirty="0" smtClean="0">
                <a:solidFill>
                  <a:prstClr val="black"/>
                </a:solidFill>
                <a:latin typeface="Times New Roman" panose="02020603050405020304" pitchFamily="18" charset="0"/>
                <a:cs typeface="Times New Roman" panose="02020603050405020304" pitchFamily="18" charset="0"/>
              </a:rPr>
              <a:t>Численность </a:t>
            </a:r>
            <a:r>
              <a:rPr lang="ru-RU" sz="2000" b="1" dirty="0">
                <a:solidFill>
                  <a:prstClr val="black"/>
                </a:solidFill>
                <a:latin typeface="Times New Roman" panose="02020603050405020304" pitchFamily="18" charset="0"/>
                <a:cs typeface="Times New Roman" panose="02020603050405020304" pitchFamily="18" charset="0"/>
              </a:rPr>
              <a:t>работников для целей исчисления квоты </a:t>
            </a:r>
            <a:r>
              <a:rPr lang="ru-RU" sz="2000" dirty="0">
                <a:solidFill>
                  <a:prstClr val="black"/>
                </a:solidFill>
                <a:latin typeface="Times New Roman" panose="02020603050405020304" pitchFamily="18" charset="0"/>
                <a:cs typeface="Times New Roman" panose="02020603050405020304" pitchFamily="18" charset="0"/>
              </a:rPr>
              <a:t>для приема на работу инвалидов определяется исходя из среднесписочной численности работников за предыдущий квартал без учета работников представительств и филиалов работодателя, расположенных в других субъектах Российской Федерации.</a:t>
            </a:r>
          </a:p>
          <a:p>
            <a:pPr marL="342900" indent="-342900">
              <a:buFont typeface="Arial" panose="020B0604020202020204" pitchFamily="34" charset="0"/>
              <a:buChar char="•"/>
            </a:pPr>
            <a:r>
              <a:rPr lang="ru-RU" sz="2000" b="1" dirty="0" smtClean="0">
                <a:solidFill>
                  <a:prstClr val="black"/>
                </a:solidFill>
                <a:latin typeface="Times New Roman" panose="02020603050405020304" pitchFamily="18" charset="0"/>
                <a:cs typeface="Times New Roman" panose="02020603050405020304" pitchFamily="18" charset="0"/>
              </a:rPr>
              <a:t>Представительствам </a:t>
            </a:r>
            <a:r>
              <a:rPr lang="ru-RU" sz="2000" b="1" dirty="0">
                <a:solidFill>
                  <a:prstClr val="black"/>
                </a:solidFill>
                <a:latin typeface="Times New Roman" panose="02020603050405020304" pitchFamily="18" charset="0"/>
                <a:cs typeface="Times New Roman" panose="02020603050405020304" pitchFamily="18" charset="0"/>
              </a:rPr>
              <a:t>и филиалам работодателя </a:t>
            </a:r>
            <a:r>
              <a:rPr lang="ru-RU" sz="2000" dirty="0">
                <a:solidFill>
                  <a:prstClr val="black"/>
                </a:solidFill>
                <a:latin typeface="Times New Roman" panose="02020603050405020304" pitchFamily="18" charset="0"/>
                <a:cs typeface="Times New Roman" panose="02020603050405020304" pitchFamily="18" charset="0"/>
              </a:rPr>
              <a:t>устанавливается квота для приема на работу инвалидов в соответствии с законодательством субъектов Российской Федерации, на территориях которых они расположены, исходя из среднесписочной численности работников таких представительств и филиалов работодателя за предыдущий квартал.</a:t>
            </a:r>
          </a:p>
          <a:p>
            <a:pPr marL="342900" indent="-342900">
              <a:buFont typeface="Arial" panose="020B0604020202020204" pitchFamily="34" charset="0"/>
              <a:buChar char="•"/>
            </a:pPr>
            <a:r>
              <a:rPr lang="ru-RU" sz="2000" b="1" dirty="0" smtClean="0">
                <a:solidFill>
                  <a:prstClr val="black"/>
                </a:solidFill>
                <a:latin typeface="Times New Roman" panose="02020603050405020304" pitchFamily="18" charset="0"/>
                <a:cs typeface="Times New Roman" panose="02020603050405020304" pitchFamily="18" charset="0"/>
              </a:rPr>
              <a:t>При </a:t>
            </a:r>
            <a:r>
              <a:rPr lang="ru-RU" sz="2000" b="1" dirty="0">
                <a:solidFill>
                  <a:prstClr val="black"/>
                </a:solidFill>
                <a:latin typeface="Times New Roman" panose="02020603050405020304" pitchFamily="18" charset="0"/>
                <a:cs typeface="Times New Roman" panose="02020603050405020304" pitchFamily="18" charset="0"/>
              </a:rPr>
              <a:t>исчислении квоты </a:t>
            </a:r>
            <a:r>
              <a:rPr lang="ru-RU" sz="2000" dirty="0">
                <a:solidFill>
                  <a:prstClr val="black"/>
                </a:solidFill>
                <a:latin typeface="Times New Roman" panose="02020603050405020304" pitchFamily="18" charset="0"/>
                <a:cs typeface="Times New Roman" panose="02020603050405020304" pitchFamily="18" charset="0"/>
              </a:rPr>
              <a:t>для приема на работу инвалидов в среднесписочную численность работников не включаются работники, условия труда на рабочих местах которых отнесены к вредным и (или) опасным условиям труда по результатам специальной оценки условий труда.</a:t>
            </a:r>
          </a:p>
        </p:txBody>
      </p:sp>
    </p:spTree>
    <p:extLst>
      <p:ext uri="{BB962C8B-B14F-4D97-AF65-F5344CB8AC3E}">
        <p14:creationId xmlns:p14="http://schemas.microsoft.com/office/powerpoint/2010/main" val="867646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22514" y="317240"/>
            <a:ext cx="11402008" cy="5324535"/>
          </a:xfrm>
          <a:prstGeom prst="rect">
            <a:avLst/>
          </a:prstGeom>
        </p:spPr>
        <p:txBody>
          <a:bodyPr wrap="square">
            <a:spAutoFit/>
          </a:bodyPr>
          <a:lstStyle/>
          <a:p>
            <a:r>
              <a:rPr lang="ru-RU" sz="2000" b="1" dirty="0">
                <a:solidFill>
                  <a:prstClr val="black"/>
                </a:solidFill>
                <a:latin typeface="Times New Roman" panose="02020603050405020304" pitchFamily="18" charset="0"/>
                <a:cs typeface="Times New Roman" panose="02020603050405020304" pitchFamily="18" charset="0"/>
              </a:rPr>
              <a:t>Новый закон о занятости населения</a:t>
            </a:r>
            <a:endParaRPr lang="ru-RU" sz="2000" dirty="0">
              <a:solidFill>
                <a:prstClr val="black"/>
              </a:solidFill>
              <a:latin typeface="Times New Roman" panose="02020603050405020304" pitchFamily="18" charset="0"/>
              <a:cs typeface="Times New Roman" panose="02020603050405020304" pitchFamily="18" charset="0"/>
            </a:endParaRPr>
          </a:p>
          <a:p>
            <a:endParaRPr lang="ru-RU" sz="2000" b="1" dirty="0">
              <a:solidFill>
                <a:prstClr val="black"/>
              </a:solidFill>
              <a:latin typeface="Times New Roman" panose="02020603050405020304" pitchFamily="18" charset="0"/>
              <a:cs typeface="Times New Roman" panose="02020603050405020304" pitchFamily="18" charset="0"/>
            </a:endParaRPr>
          </a:p>
          <a:p>
            <a:r>
              <a:rPr lang="ru-RU" sz="2000" b="1" dirty="0">
                <a:solidFill>
                  <a:prstClr val="black"/>
                </a:solidFill>
                <a:latin typeface="Times New Roman" panose="02020603050405020304" pitchFamily="18" charset="0"/>
                <a:cs typeface="Times New Roman" panose="02020603050405020304" pitchFamily="18" charset="0"/>
              </a:rPr>
              <a:t>Выполнение работодателем установленной квоты </a:t>
            </a:r>
            <a:r>
              <a:rPr lang="ru-RU" sz="2000" dirty="0">
                <a:solidFill>
                  <a:prstClr val="black"/>
                </a:solidFill>
                <a:latin typeface="Times New Roman" panose="02020603050405020304" pitchFamily="18" charset="0"/>
                <a:cs typeface="Times New Roman" panose="02020603050405020304" pitchFamily="18" charset="0"/>
              </a:rPr>
              <a:t>для приема на работу инвалидов обеспечивается в соответствии с порядком, установленным Правительством Российской Федерации:</a:t>
            </a:r>
          </a:p>
          <a:p>
            <a:r>
              <a:rPr lang="ru-RU" sz="2000" dirty="0">
                <a:solidFill>
                  <a:prstClr val="black"/>
                </a:solidFill>
                <a:latin typeface="Times New Roman" panose="02020603050405020304" pitchFamily="18" charset="0"/>
                <a:cs typeface="Times New Roman" panose="02020603050405020304" pitchFamily="18" charset="0"/>
              </a:rPr>
              <a:t>1) в случае заключения трудового договора с инвалидом на рабочее место непосредственно у работодателя;</a:t>
            </a:r>
          </a:p>
          <a:p>
            <a:r>
              <a:rPr lang="ru-RU" sz="2000" dirty="0">
                <a:solidFill>
                  <a:prstClr val="black"/>
                </a:solidFill>
                <a:latin typeface="Times New Roman" panose="02020603050405020304" pitchFamily="18" charset="0"/>
                <a:cs typeface="Times New Roman" panose="02020603050405020304" pitchFamily="18" charset="0"/>
              </a:rPr>
              <a:t>2) в случае заключения трудового договора между инвалидом и иной организацией в соответствии с соглашением о трудоустройстве инвалидов, заключаемым между работодателем, которому установлена квота для приема на работу инвалидов, и иной организацией.</a:t>
            </a:r>
          </a:p>
          <a:p>
            <a:r>
              <a:rPr lang="ru-RU" sz="2000" dirty="0">
                <a:solidFill>
                  <a:prstClr val="black"/>
                </a:solidFill>
                <a:latin typeface="Times New Roman" panose="02020603050405020304" pitchFamily="18" charset="0"/>
                <a:cs typeface="Times New Roman" panose="02020603050405020304" pitchFamily="18" charset="0"/>
              </a:rPr>
              <a:t/>
            </a:r>
            <a:br>
              <a:rPr lang="ru-RU" sz="2000" dirty="0">
                <a:solidFill>
                  <a:prstClr val="black"/>
                </a:solidFill>
                <a:latin typeface="Times New Roman" panose="02020603050405020304" pitchFamily="18" charset="0"/>
                <a:cs typeface="Times New Roman" panose="02020603050405020304" pitchFamily="18" charset="0"/>
              </a:rPr>
            </a:br>
            <a:r>
              <a:rPr lang="ru-RU" sz="2000" b="1" dirty="0">
                <a:solidFill>
                  <a:prstClr val="black"/>
                </a:solidFill>
                <a:latin typeface="Times New Roman" panose="02020603050405020304" pitchFamily="18" charset="0"/>
                <a:cs typeface="Times New Roman" panose="02020603050405020304" pitchFamily="18" charset="0"/>
              </a:rPr>
              <a:t>Специальные рабочие места </a:t>
            </a:r>
            <a:r>
              <a:rPr lang="ru-RU" sz="2000" dirty="0">
                <a:solidFill>
                  <a:prstClr val="black"/>
                </a:solidFill>
                <a:latin typeface="Times New Roman" panose="02020603050405020304" pitchFamily="18" charset="0"/>
                <a:cs typeface="Times New Roman" panose="02020603050405020304" pitchFamily="18" charset="0"/>
              </a:rPr>
              <a:t>для трудоустройства инвалидов - рабочие места, требующие дополнительных мер по организации труда, включая адаптацию основного и вспомогательного оборудования, технического и организационного оснащения, дополнительного оснащения и обеспечения техническими приспособлениями с учетом индивидуальных возможностей инвалидов.  Количество специальных рабочих мест для трудоустройства инвалидов устанавливается исполнительными органами субъектов Российской Федерации для каждого работодателя в пределах установленной квоты для приема на работу инвалидов.</a:t>
            </a:r>
          </a:p>
        </p:txBody>
      </p:sp>
    </p:spTree>
    <p:extLst>
      <p:ext uri="{BB962C8B-B14F-4D97-AF65-F5344CB8AC3E}">
        <p14:creationId xmlns:p14="http://schemas.microsoft.com/office/powerpoint/2010/main" val="1427492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0"/>
            <a:ext cx="10972800" cy="1143000"/>
          </a:xfrm>
        </p:spPr>
        <p:txBody>
          <a:bodyPr/>
          <a:lstStyle/>
          <a:p>
            <a:r>
              <a:rPr lang="ru-RU" sz="2800" dirty="0"/>
              <a:t>Инструкция по работе с сервисом сбора информации о численности сотрудников для работодателей</a:t>
            </a:r>
          </a:p>
        </p:txBody>
      </p:sp>
      <p:sp>
        <p:nvSpPr>
          <p:cNvPr id="3" name="Текст 2"/>
          <p:cNvSpPr>
            <a:spLocks noGrp="1"/>
          </p:cNvSpPr>
          <p:nvPr>
            <p:ph type="body" idx="1"/>
          </p:nvPr>
        </p:nvSpPr>
        <p:spPr>
          <a:xfrm>
            <a:off x="609600" y="1143000"/>
            <a:ext cx="10972800" cy="4982637"/>
          </a:xfrm>
        </p:spPr>
        <p:txBody>
          <a:bodyPr/>
          <a:lstStyle/>
          <a:p>
            <a:pPr marL="152396" indent="0">
              <a:buNone/>
            </a:pPr>
            <a:r>
              <a:rPr lang="ru-RU" sz="2400" dirty="0"/>
              <a:t>Этапы регистрации компании через </a:t>
            </a:r>
            <a:r>
              <a:rPr lang="ru-RU" sz="2400" dirty="0" err="1"/>
              <a:t>Госуслуги</a:t>
            </a:r>
            <a:r>
              <a:rPr lang="ru-RU" sz="2400" dirty="0"/>
              <a:t> (ЕСИА) на портале «Работа в России»</a:t>
            </a:r>
          </a:p>
          <a:p>
            <a:r>
              <a:rPr lang="ru-RU" sz="2400" dirty="0"/>
              <a:t>Для доступа к функционалу подачи сведений работодателю необходимо пройти авторизацию через </a:t>
            </a:r>
            <a:r>
              <a:rPr lang="ru-RU" sz="2400" dirty="0" err="1"/>
              <a:t>Госуслуги</a:t>
            </a:r>
            <a:r>
              <a:rPr lang="ru-RU" sz="2400" dirty="0"/>
              <a:t> (ЕСИА).</a:t>
            </a:r>
          </a:p>
          <a:p>
            <a:r>
              <a:rPr lang="ru-RU" sz="2400" dirty="0"/>
              <a:t>На странице «Вход для работодателей» нажмите «Войти через </a:t>
            </a:r>
            <a:r>
              <a:rPr lang="ru-RU" sz="2400" dirty="0" err="1"/>
              <a:t>Госуслуги</a:t>
            </a:r>
            <a:r>
              <a:rPr lang="ru-RU" sz="2400" dirty="0"/>
              <a:t> (ЕСИА)».</a:t>
            </a:r>
          </a:p>
        </p:txBody>
      </p:sp>
      <p:pic>
        <p:nvPicPr>
          <p:cNvPr id="1026" name="Picture 2" descr="ЕСИА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1521" y="3624460"/>
            <a:ext cx="6908800" cy="2885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5055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Рисунок 3"/>
          <p:cNvPicPr>
            <a:picLocks noChangeAspect="1"/>
          </p:cNvPicPr>
          <p:nvPr/>
        </p:nvPicPr>
        <p:blipFill>
          <a:blip r:embed="rId2"/>
          <a:stretch>
            <a:fillRect/>
          </a:stretch>
        </p:blipFill>
        <p:spPr>
          <a:xfrm>
            <a:off x="474939" y="185228"/>
            <a:ext cx="4645701" cy="4447731"/>
          </a:xfrm>
          <a:prstGeom prst="rect">
            <a:avLst/>
          </a:prstGeom>
        </p:spPr>
      </p:pic>
      <p:sp>
        <p:nvSpPr>
          <p:cNvPr id="3" name="Текст 2"/>
          <p:cNvSpPr>
            <a:spLocks noGrp="1"/>
          </p:cNvSpPr>
          <p:nvPr>
            <p:ph type="body" idx="1"/>
          </p:nvPr>
        </p:nvSpPr>
        <p:spPr>
          <a:xfrm>
            <a:off x="5120640" y="1508106"/>
            <a:ext cx="6461760" cy="4617532"/>
          </a:xfrm>
        </p:spPr>
        <p:txBody>
          <a:bodyPr/>
          <a:lstStyle/>
          <a:p>
            <a:pPr marL="152396" indent="0">
              <a:buNone/>
            </a:pPr>
            <a:r>
              <a:rPr lang="ru-RU" sz="1800" dirty="0"/>
              <a:t>После выбора организации откроется форма «Регистрация организации» на портале «Работа в России». Если юридическое лицо, с указанным в ЕСИА ОГРН, зарегистрировано на портале, система предложит присоединиться к зарегистрированной компании. Выберите пункт, соответствующий организации, к которой Вы хотите присоединиться. </a:t>
            </a:r>
          </a:p>
        </p:txBody>
      </p:sp>
      <p:pic>
        <p:nvPicPr>
          <p:cNvPr id="5" name="Рисунок 4"/>
          <p:cNvPicPr>
            <a:picLocks noChangeAspect="1"/>
          </p:cNvPicPr>
          <p:nvPr/>
        </p:nvPicPr>
        <p:blipFill>
          <a:blip r:embed="rId3"/>
          <a:stretch>
            <a:fillRect/>
          </a:stretch>
        </p:blipFill>
        <p:spPr>
          <a:xfrm>
            <a:off x="4593465" y="4165601"/>
            <a:ext cx="6988935" cy="1960038"/>
          </a:xfrm>
          <a:prstGeom prst="rect">
            <a:avLst/>
          </a:prstGeom>
        </p:spPr>
      </p:pic>
    </p:spTree>
    <p:extLst>
      <p:ext uri="{BB962C8B-B14F-4D97-AF65-F5344CB8AC3E}">
        <p14:creationId xmlns:p14="http://schemas.microsoft.com/office/powerpoint/2010/main" val="14547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56790" y="460494"/>
            <a:ext cx="3597460" cy="369332"/>
          </a:xfrm>
          <a:prstGeom prst="rect">
            <a:avLst/>
          </a:prstGeom>
        </p:spPr>
        <p:txBody>
          <a:bodyPr wrap="none">
            <a:spAutoFit/>
          </a:bodyPr>
          <a:lstStyle/>
          <a:p>
            <a:r>
              <a:rPr lang="ru-RU" dirty="0"/>
              <a:t>Выберите роль "Владелец". </a:t>
            </a:r>
          </a:p>
        </p:txBody>
      </p:sp>
      <p:pic>
        <p:nvPicPr>
          <p:cNvPr id="5" name="Рисунок 4"/>
          <p:cNvPicPr>
            <a:picLocks noChangeAspect="1"/>
          </p:cNvPicPr>
          <p:nvPr/>
        </p:nvPicPr>
        <p:blipFill>
          <a:blip r:embed="rId2"/>
          <a:stretch>
            <a:fillRect/>
          </a:stretch>
        </p:blipFill>
        <p:spPr>
          <a:xfrm>
            <a:off x="991470" y="829826"/>
            <a:ext cx="9849677" cy="2909054"/>
          </a:xfrm>
          <a:prstGeom prst="rect">
            <a:avLst/>
          </a:prstGeom>
        </p:spPr>
      </p:pic>
      <p:sp>
        <p:nvSpPr>
          <p:cNvPr id="6" name="Прямоугольник 5"/>
          <p:cNvSpPr/>
          <p:nvPr/>
        </p:nvSpPr>
        <p:spPr>
          <a:xfrm>
            <a:off x="1402080" y="4775815"/>
            <a:ext cx="6096000" cy="923330"/>
          </a:xfrm>
          <a:prstGeom prst="rect">
            <a:avLst/>
          </a:prstGeom>
        </p:spPr>
        <p:txBody>
          <a:bodyPr>
            <a:spAutoFit/>
          </a:bodyPr>
          <a:lstStyle/>
          <a:p>
            <a:r>
              <a:rPr lang="ru-RU" dirty="0"/>
              <a:t>После выбора варианта регистрации компании и нажатия «Сохранить», пользователь получает доступ к личному кабинету работодателя.</a:t>
            </a:r>
          </a:p>
        </p:txBody>
      </p:sp>
    </p:spTree>
    <p:extLst>
      <p:ext uri="{BB962C8B-B14F-4D97-AF65-F5344CB8AC3E}">
        <p14:creationId xmlns:p14="http://schemas.microsoft.com/office/powerpoint/2010/main" val="823382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244335" y="1629727"/>
            <a:ext cx="8192400" cy="4628833"/>
          </a:xfrm>
          <a:prstGeom prst="rect">
            <a:avLst/>
          </a:prstGeom>
        </p:spPr>
      </p:pic>
      <p:sp>
        <p:nvSpPr>
          <p:cNvPr id="3" name="Прямоугольник 2"/>
          <p:cNvSpPr/>
          <p:nvPr/>
        </p:nvSpPr>
        <p:spPr>
          <a:xfrm>
            <a:off x="1544320" y="687755"/>
            <a:ext cx="6096000" cy="646331"/>
          </a:xfrm>
          <a:prstGeom prst="rect">
            <a:avLst/>
          </a:prstGeom>
        </p:spPr>
        <p:txBody>
          <a:bodyPr>
            <a:spAutoFit/>
          </a:bodyPr>
          <a:lstStyle/>
          <a:p>
            <a:r>
              <a:rPr lang="ru-RU" dirty="0"/>
              <a:t>При нажатии на баннер, затем на кнопку «Подать информацию».</a:t>
            </a:r>
          </a:p>
        </p:txBody>
      </p:sp>
    </p:spTree>
    <p:extLst>
      <p:ext uri="{BB962C8B-B14F-4D97-AF65-F5344CB8AC3E}">
        <p14:creationId xmlns:p14="http://schemas.microsoft.com/office/powerpoint/2010/main" val="12176260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853440" y="474988"/>
            <a:ext cx="9939690" cy="5600692"/>
          </a:xfrm>
          <a:prstGeom prst="rect">
            <a:avLst/>
          </a:prstGeom>
        </p:spPr>
      </p:pic>
    </p:spTree>
    <p:extLst>
      <p:ext uri="{BB962C8B-B14F-4D97-AF65-F5344CB8AC3E}">
        <p14:creationId xmlns:p14="http://schemas.microsoft.com/office/powerpoint/2010/main" val="1660321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27787" y="426863"/>
            <a:ext cx="10748865" cy="3539430"/>
          </a:xfrm>
          <a:prstGeom prst="rect">
            <a:avLst/>
          </a:prstGeom>
        </p:spPr>
        <p:txBody>
          <a:bodyPr wrap="square">
            <a:spAutoFit/>
          </a:bodyPr>
          <a:lstStyle/>
          <a:p>
            <a:pPr algn="just"/>
            <a:r>
              <a:rPr lang="ru-RU" sz="2800" b="1" dirty="0">
                <a:solidFill>
                  <a:srgbClr val="22272F"/>
                </a:solidFill>
                <a:latin typeface="Times New Roman" panose="02020603050405020304" pitchFamily="18" charset="0"/>
                <a:cs typeface="Times New Roman" panose="02020603050405020304" pitchFamily="18" charset="0"/>
              </a:rPr>
              <a:t>Статья </a:t>
            </a:r>
            <a:r>
              <a:rPr lang="ru-RU" sz="2800" b="1" dirty="0" smtClean="0">
                <a:solidFill>
                  <a:srgbClr val="22272F"/>
                </a:solidFill>
                <a:latin typeface="Times New Roman" panose="02020603050405020304" pitchFamily="18" charset="0"/>
                <a:cs typeface="Times New Roman" panose="02020603050405020304" pitchFamily="18" charset="0"/>
              </a:rPr>
              <a:t>19.7 КоАП РФ.</a:t>
            </a:r>
            <a:r>
              <a:rPr lang="ru-RU" sz="2800" b="1" dirty="0">
                <a:solidFill>
                  <a:srgbClr val="22272F"/>
                </a:solidFill>
                <a:latin typeface="Times New Roman" panose="02020603050405020304" pitchFamily="18" charset="0"/>
                <a:cs typeface="Times New Roman" panose="02020603050405020304" pitchFamily="18" charset="0"/>
              </a:rPr>
              <a:t> Непредставление сведений (информации</a:t>
            </a:r>
            <a:r>
              <a:rPr lang="ru-RU" sz="2800" b="1" dirty="0" smtClean="0">
                <a:solidFill>
                  <a:srgbClr val="22272F"/>
                </a:solidFill>
                <a:latin typeface="Times New Roman" panose="02020603050405020304" pitchFamily="18" charset="0"/>
                <a:cs typeface="Times New Roman" panose="02020603050405020304" pitchFamily="18" charset="0"/>
              </a:rPr>
              <a:t>)</a:t>
            </a:r>
          </a:p>
          <a:p>
            <a:pPr algn="just"/>
            <a:endParaRPr lang="ru-RU" sz="2800" b="1" dirty="0">
              <a:solidFill>
                <a:srgbClr val="22272F"/>
              </a:solidFill>
              <a:latin typeface="Times New Roman" panose="02020603050405020304" pitchFamily="18" charset="0"/>
              <a:cs typeface="Times New Roman" panose="02020603050405020304" pitchFamily="18" charset="0"/>
            </a:endParaRPr>
          </a:p>
          <a:p>
            <a:pPr algn="just"/>
            <a:r>
              <a:rPr lang="ru-RU" sz="2800" dirty="0" smtClean="0">
                <a:solidFill>
                  <a:srgbClr val="22272F"/>
                </a:solidFill>
                <a:latin typeface="Times New Roman" panose="02020603050405020304" pitchFamily="18" charset="0"/>
                <a:cs typeface="Times New Roman" panose="02020603050405020304" pitchFamily="18" charset="0"/>
              </a:rPr>
              <a:t>Непредставление </a:t>
            </a:r>
            <a:r>
              <a:rPr lang="ru-RU" sz="2800" dirty="0">
                <a:solidFill>
                  <a:srgbClr val="22272F"/>
                </a:solidFill>
                <a:latin typeface="Times New Roman" panose="02020603050405020304" pitchFamily="18" charset="0"/>
                <a:cs typeface="Times New Roman" panose="02020603050405020304" pitchFamily="18" charset="0"/>
              </a:rPr>
              <a:t>или несвоевременное представление в государственный орган </a:t>
            </a:r>
            <a:r>
              <a:rPr lang="ru-RU" sz="2800" dirty="0" smtClean="0">
                <a:solidFill>
                  <a:srgbClr val="22272F"/>
                </a:solidFill>
                <a:latin typeface="Times New Roman" panose="02020603050405020304" pitchFamily="18" charset="0"/>
                <a:cs typeface="Times New Roman" panose="02020603050405020304" pitchFamily="18" charset="0"/>
              </a:rPr>
              <a:t>-</a:t>
            </a:r>
            <a:endParaRPr lang="ru-RU" sz="2800" dirty="0">
              <a:solidFill>
                <a:srgbClr val="22272F"/>
              </a:solidFill>
              <a:latin typeface="Times New Roman" panose="02020603050405020304" pitchFamily="18" charset="0"/>
              <a:cs typeface="Times New Roman" panose="02020603050405020304" pitchFamily="18" charset="0"/>
            </a:endParaRPr>
          </a:p>
          <a:p>
            <a:pPr algn="just"/>
            <a:r>
              <a:rPr lang="ru-RU" sz="2800" dirty="0">
                <a:solidFill>
                  <a:srgbClr val="22272F"/>
                </a:solidFill>
                <a:latin typeface="Times New Roman" panose="02020603050405020304" pitchFamily="18" charset="0"/>
                <a:cs typeface="Times New Roman" panose="02020603050405020304" pitchFamily="18" charset="0"/>
              </a:rPr>
              <a:t>влечет предупреждение или наложение административного штрафа на граждан в размере от ста до трехсот рублей; на должностных лиц - от трехсот до пятисот рублей; на юридических лиц - от трех тысяч до пяти тысяч рублей.</a:t>
            </a:r>
            <a:endParaRPr lang="ru-RU" sz="2800" b="0" i="0" dirty="0">
              <a:solidFill>
                <a:srgbClr val="22272F"/>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3956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70899" y="1328504"/>
            <a:ext cx="11103427" cy="5016758"/>
          </a:xfrm>
          <a:prstGeom prst="rect">
            <a:avLst/>
          </a:prstGeom>
          <a:noFill/>
        </p:spPr>
        <p:txBody>
          <a:bodyPr wrap="square" rtlCol="0">
            <a:spAutoFit/>
          </a:bodyPr>
          <a:lstStyle/>
          <a:p>
            <a:pPr eaLnBrk="0" fontAlgn="base" hangingPunct="0">
              <a:spcBef>
                <a:spcPct val="0"/>
              </a:spcBef>
              <a:spcAft>
                <a:spcPct val="0"/>
              </a:spcAft>
            </a:pPr>
            <a:r>
              <a:rPr lang="ru-RU" sz="2000" b="1" dirty="0">
                <a:solidFill>
                  <a:prstClr val="black"/>
                </a:solidFill>
                <a:latin typeface="Calibri"/>
              </a:rPr>
              <a:t>Новый закон о занятости населения </a:t>
            </a:r>
            <a:r>
              <a:rPr lang="ru-RU" sz="2000" dirty="0">
                <a:solidFill>
                  <a:prstClr val="black"/>
                </a:solidFill>
                <a:latin typeface="Calibri"/>
              </a:rPr>
              <a:t>(Федеральный закон от 12 декабря 2023 г. N 565-ФЗ), вступил в силу 01.01.2024 г.</a:t>
            </a:r>
          </a:p>
          <a:p>
            <a:pPr marL="285750" indent="-285750" eaLnBrk="0" fontAlgn="base" hangingPunct="0">
              <a:spcBef>
                <a:spcPct val="0"/>
              </a:spcBef>
              <a:spcAft>
                <a:spcPct val="0"/>
              </a:spcAft>
              <a:buFont typeface="Arial" panose="020B0604020202020204" pitchFamily="34" charset="0"/>
              <a:buChar char="•"/>
            </a:pPr>
            <a:r>
              <a:rPr lang="ru-RU" sz="2000" dirty="0">
                <a:solidFill>
                  <a:prstClr val="black"/>
                </a:solidFill>
                <a:latin typeface="Calibri"/>
              </a:rPr>
              <a:t>Признать утратившими силу </a:t>
            </a:r>
            <a:r>
              <a:rPr lang="ru-RU" sz="2000" b="1" dirty="0">
                <a:solidFill>
                  <a:prstClr val="black"/>
                </a:solidFill>
                <a:latin typeface="Calibri"/>
              </a:rPr>
              <a:t>с 1 января 2024 года</a:t>
            </a:r>
            <a:r>
              <a:rPr lang="ru-RU" sz="2000" dirty="0">
                <a:solidFill>
                  <a:prstClr val="black"/>
                </a:solidFill>
                <a:latin typeface="Calibri"/>
              </a:rPr>
              <a:t>: преамбулу, статьи 1, 2, абзацы второй - четвертый, шестой, восьмой - десятый пункта 3 статьи 3, статью 6, подпункты 1 - 4, 6, 8 пункта 1, подпункты 1, 2, 4, 6, 8, 9, 10, 11, 11.1, 12, 12.1, 13, 16, 17.1 пункта 3 статьи 7, статью 7.1, подпункты 1, 2, 5, 6, 6.1, 7, 13, 14 пункта 1, пункты 4, 6, 7 статьи 7.1-1, статью 8, абзац второй пункта 1, абзац второй пункта 2 статьи 12, пункт 3 статьи 13, пункт 1, подпункты 5 и 6 пункта 2, пункт 8 статьи 15, статьи 16, 16.2, 17, 20, 21, абзац первый пункта 1 статьи 22, статьи 24, </a:t>
            </a:r>
            <a:r>
              <a:rPr lang="ru-RU" sz="2000" b="1" dirty="0">
                <a:solidFill>
                  <a:prstClr val="black"/>
                </a:solidFill>
                <a:latin typeface="Calibri"/>
              </a:rPr>
              <a:t>статьи 25</a:t>
            </a:r>
            <a:r>
              <a:rPr lang="ru-RU" sz="2000" dirty="0">
                <a:solidFill>
                  <a:prstClr val="black"/>
                </a:solidFill>
                <a:latin typeface="Calibri"/>
              </a:rPr>
              <a:t>, 26, 28, 30, пункты 1 - 4, 5.1 статьи 31, статьи 32, 33, 34, 34.1, 34.2, абзацы второй, шестой - десятый пункта 2, абзацы второй, четвертый, пятый, седьмой - девятый пункта 3, пункты 4, 6, 7 статьи 35, статьи 36, 37, 37.1, 40 Закона Российской Федерации от 19 апреля 1991 года N 1032-I "О занятости населения в Российской Федерации";</a:t>
            </a:r>
          </a:p>
          <a:p>
            <a:pPr marL="285750" indent="-285750" eaLnBrk="0" fontAlgn="base" hangingPunct="0">
              <a:spcBef>
                <a:spcPct val="0"/>
              </a:spcBef>
              <a:spcAft>
                <a:spcPct val="0"/>
              </a:spcAft>
              <a:buFont typeface="Arial" panose="020B0604020202020204" pitchFamily="34" charset="0"/>
              <a:buChar char="•"/>
            </a:pPr>
            <a:r>
              <a:rPr lang="ru-RU" sz="2000" dirty="0">
                <a:solidFill>
                  <a:prstClr val="black"/>
                </a:solidFill>
                <a:latin typeface="Calibri"/>
              </a:rPr>
              <a:t>Признать утратившими силу </a:t>
            </a:r>
            <a:r>
              <a:rPr lang="ru-RU" sz="2000" b="1" dirty="0">
                <a:solidFill>
                  <a:prstClr val="black"/>
                </a:solidFill>
                <a:latin typeface="Calibri"/>
              </a:rPr>
              <a:t>с 1 сентября 2024 года</a:t>
            </a:r>
            <a:r>
              <a:rPr lang="ru-RU" sz="2000" dirty="0">
                <a:solidFill>
                  <a:prstClr val="black"/>
                </a:solidFill>
                <a:latin typeface="Calibri"/>
              </a:rPr>
              <a:t>: подпункт 17 пункта 3 статьи 7, </a:t>
            </a:r>
            <a:r>
              <a:rPr lang="ru-RU" sz="2000" b="1" dirty="0">
                <a:solidFill>
                  <a:prstClr val="black"/>
                </a:solidFill>
                <a:latin typeface="Calibri"/>
              </a:rPr>
              <a:t>статьи 13.1, 13.2</a:t>
            </a:r>
            <a:r>
              <a:rPr lang="ru-RU" sz="2000" dirty="0">
                <a:solidFill>
                  <a:prstClr val="black"/>
                </a:solidFill>
                <a:latin typeface="Calibri"/>
              </a:rPr>
              <a:t>, 18.1 и 24.1 Закона Российской Федерации от 19 апреля 1991 года N 1032-I «О занятости населения в Российской Федерации»;</a:t>
            </a:r>
          </a:p>
          <a:p>
            <a:pPr marL="285750" indent="-285750" eaLnBrk="0" fontAlgn="base" hangingPunct="0">
              <a:spcBef>
                <a:spcPct val="0"/>
              </a:spcBef>
              <a:spcAft>
                <a:spcPct val="0"/>
              </a:spcAft>
              <a:buFont typeface="Arial" panose="020B0604020202020204" pitchFamily="34" charset="0"/>
              <a:buChar char="•"/>
            </a:pPr>
            <a:r>
              <a:rPr lang="ru-RU" sz="2000" b="1" dirty="0">
                <a:solidFill>
                  <a:prstClr val="black"/>
                </a:solidFill>
                <a:latin typeface="Calibri"/>
              </a:rPr>
              <a:t>Признать закон 1032-1 </a:t>
            </a:r>
            <a:r>
              <a:rPr lang="ru-RU" sz="2000" dirty="0">
                <a:solidFill>
                  <a:prstClr val="black"/>
                </a:solidFill>
                <a:latin typeface="Calibri"/>
              </a:rPr>
              <a:t>утратившим силу </a:t>
            </a:r>
            <a:r>
              <a:rPr lang="ru-RU" sz="2000" b="1" dirty="0">
                <a:solidFill>
                  <a:prstClr val="black"/>
                </a:solidFill>
                <a:latin typeface="Calibri"/>
              </a:rPr>
              <a:t>с 1 января 2025 года</a:t>
            </a:r>
            <a:endParaRPr lang="ru-RU" sz="2000" dirty="0">
              <a:solidFill>
                <a:prstClr val="black"/>
              </a:solidFill>
              <a:latin typeface="Calibri"/>
              <a:cs typeface="Arial" panose="020B0604020202020204" pitchFamily="34" charset="0"/>
            </a:endParaRPr>
          </a:p>
        </p:txBody>
      </p:sp>
      <p:sp>
        <p:nvSpPr>
          <p:cNvPr id="3" name="TextBox 2">
            <a:extLst>
              <a:ext uri="{FF2B5EF4-FFF2-40B4-BE49-F238E27FC236}">
                <a16:creationId xmlns:a16="http://schemas.microsoft.com/office/drawing/2014/main" id="{0E655190-93EB-DF9D-BFA8-39DB1B214505}"/>
              </a:ext>
            </a:extLst>
          </p:cNvPr>
          <p:cNvSpPr txBox="1"/>
          <p:nvPr/>
        </p:nvSpPr>
        <p:spPr>
          <a:xfrm>
            <a:off x="3530479" y="396063"/>
            <a:ext cx="7087757" cy="400110"/>
          </a:xfrm>
          <a:prstGeom prst="rect">
            <a:avLst/>
          </a:prstGeom>
          <a:noFill/>
        </p:spPr>
        <p:txBody>
          <a:bodyPr wrap="square">
            <a:spAutoFit/>
          </a:bodyPr>
          <a:lstStyle/>
          <a:p>
            <a:r>
              <a:rPr lang="ru-RU" sz="2000" b="1" dirty="0">
                <a:solidFill>
                  <a:prstClr val="black"/>
                </a:solidFill>
              </a:rPr>
              <a:t>Новый закон о занятости населения </a:t>
            </a:r>
            <a:endParaRPr lang="ru-RU" sz="2000" b="1" dirty="0">
              <a:solidFill>
                <a:prstClr val="black"/>
              </a:solidFill>
              <a:latin typeface="Calibri"/>
            </a:endParaRPr>
          </a:p>
        </p:txBody>
      </p:sp>
    </p:spTree>
    <p:extLst>
      <p:ext uri="{BB962C8B-B14F-4D97-AF65-F5344CB8AC3E}">
        <p14:creationId xmlns:p14="http://schemas.microsoft.com/office/powerpoint/2010/main" val="12196252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МРОТ в 2024 в РТ</a:t>
            </a:r>
            <a:endParaRPr lang="ru-RU" dirty="0"/>
          </a:p>
        </p:txBody>
      </p:sp>
      <p:sp>
        <p:nvSpPr>
          <p:cNvPr id="3" name="Объект 2"/>
          <p:cNvSpPr>
            <a:spLocks noGrp="1"/>
          </p:cNvSpPr>
          <p:nvPr>
            <p:ph idx="1"/>
          </p:nvPr>
        </p:nvSpPr>
        <p:spPr/>
        <p:txBody>
          <a:bodyPr>
            <a:normAutofit/>
          </a:bodyPr>
          <a:lstStyle/>
          <a:p>
            <a:pPr marL="0" indent="0" algn="ctr">
              <a:buNone/>
            </a:pPr>
            <a:r>
              <a:rPr lang="ru-RU" sz="6600" dirty="0" smtClean="0"/>
              <a:t>22020 </a:t>
            </a:r>
            <a:r>
              <a:rPr lang="ru-RU" sz="6600" dirty="0" err="1" smtClean="0"/>
              <a:t>руб</a:t>
            </a:r>
            <a:endParaRPr lang="ru-RU" sz="6600" dirty="0"/>
          </a:p>
        </p:txBody>
      </p:sp>
    </p:spTree>
    <p:extLst>
      <p:ext uri="{BB962C8B-B14F-4D97-AF65-F5344CB8AC3E}">
        <p14:creationId xmlns:p14="http://schemas.microsoft.com/office/powerpoint/2010/main" val="34398271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921234"/>
          </a:xfrm>
        </p:spPr>
        <p:txBody>
          <a:bodyPr>
            <a:normAutofit fontScale="90000"/>
          </a:bodyPr>
          <a:lstStyle/>
          <a:p>
            <a:pPr indent="342900"/>
            <a:r>
              <a:rPr lang="ru-RU" b="1" dirty="0">
                <a:latin typeface="Times New Roman" panose="02020603050405020304" pitchFamily="18" charset="0"/>
              </a:rPr>
              <a:t>Минимальный размер оплаты труда</a:t>
            </a:r>
            <a:r>
              <a:rPr lang="ru-RU" sz="3600" dirty="0">
                <a:latin typeface="Verdana" panose="020B0604030504040204" pitchFamily="34" charset="0"/>
              </a:rPr>
              <a:t/>
            </a:r>
            <a:br>
              <a:rPr lang="ru-RU" sz="3600" dirty="0">
                <a:latin typeface="Verdana" panose="020B0604030504040204" pitchFamily="34" charset="0"/>
              </a:rPr>
            </a:br>
            <a:endParaRPr lang="ru-RU" dirty="0"/>
          </a:p>
        </p:txBody>
      </p:sp>
      <p:sp>
        <p:nvSpPr>
          <p:cNvPr id="3" name="Объект 2"/>
          <p:cNvSpPr>
            <a:spLocks noGrp="1"/>
          </p:cNvSpPr>
          <p:nvPr>
            <p:ph idx="1"/>
          </p:nvPr>
        </p:nvSpPr>
        <p:spPr>
          <a:xfrm>
            <a:off x="198783" y="1053548"/>
            <a:ext cx="11529391" cy="5804451"/>
          </a:xfrm>
        </p:spPr>
        <p:txBody>
          <a:bodyPr>
            <a:normAutofit fontScale="77500" lnSpcReduction="20000"/>
          </a:bodyPr>
          <a:lstStyle/>
          <a:p>
            <a:pPr indent="0" algn="just">
              <a:buNone/>
            </a:pPr>
            <a:r>
              <a:rPr lang="ru-RU" sz="3200" dirty="0">
                <a:latin typeface="Times New Roman" panose="02020603050405020304" pitchFamily="18" charset="0"/>
              </a:rPr>
              <a:t>В составе </a:t>
            </a:r>
            <a:r>
              <a:rPr lang="ru-RU" sz="3200" dirty="0" smtClean="0">
                <a:latin typeface="Times New Roman" panose="02020603050405020304" pitchFamily="18" charset="0"/>
              </a:rPr>
              <a:t>зарплаты, </a:t>
            </a:r>
            <a:r>
              <a:rPr lang="ru-RU" sz="3200" dirty="0">
                <a:latin typeface="Times New Roman" panose="02020603050405020304" pitchFamily="18" charset="0"/>
              </a:rPr>
              <a:t>не превышающей МРОТ (минимальной зарплаты в субъекте РФ), не </a:t>
            </a:r>
            <a:r>
              <a:rPr lang="ru-RU" sz="3200" dirty="0" smtClean="0">
                <a:latin typeface="Times New Roman" panose="02020603050405020304" pitchFamily="18" charset="0"/>
              </a:rPr>
              <a:t>учитываются выплаты </a:t>
            </a:r>
            <a:r>
              <a:rPr lang="ru-RU" sz="3200" dirty="0">
                <a:latin typeface="Times New Roman" panose="02020603050405020304" pitchFamily="18" charset="0"/>
              </a:rPr>
              <a:t>за работу в условиях, отклоняющихся от нормальных, в том </a:t>
            </a:r>
            <a:r>
              <a:rPr lang="ru-RU" sz="3200" dirty="0" smtClean="0">
                <a:latin typeface="Times New Roman" panose="02020603050405020304" pitchFamily="18" charset="0"/>
              </a:rPr>
              <a:t>числе:</a:t>
            </a:r>
          </a:p>
          <a:p>
            <a:pPr marL="685800" indent="-457200" algn="just"/>
            <a:r>
              <a:rPr lang="ru-RU" sz="3200" dirty="0" smtClean="0">
                <a:latin typeface="Times New Roman" panose="02020603050405020304" pitchFamily="18" charset="0"/>
              </a:rPr>
              <a:t>за совмещение, расширение зон обслуживания, </a:t>
            </a:r>
          </a:p>
          <a:p>
            <a:pPr marL="685800" indent="-457200" algn="just"/>
            <a:r>
              <a:rPr lang="ru-RU" sz="3200" dirty="0" smtClean="0">
                <a:latin typeface="Times New Roman" panose="02020603050405020304" pitchFamily="18" charset="0"/>
              </a:rPr>
              <a:t>за </a:t>
            </a:r>
            <a:r>
              <a:rPr lang="ru-RU" sz="3200" dirty="0">
                <a:latin typeface="Times New Roman" panose="02020603050405020304" pitchFamily="18" charset="0"/>
              </a:rPr>
              <a:t>сверхурочную работу, </a:t>
            </a:r>
            <a:endParaRPr lang="ru-RU" sz="3200" dirty="0" smtClean="0">
              <a:latin typeface="Times New Roman" panose="02020603050405020304" pitchFamily="18" charset="0"/>
            </a:endParaRPr>
          </a:p>
          <a:p>
            <a:pPr marL="685800" indent="-457200" algn="just"/>
            <a:r>
              <a:rPr lang="ru-RU" sz="3200" dirty="0" smtClean="0">
                <a:latin typeface="Times New Roman" panose="02020603050405020304" pitchFamily="18" charset="0"/>
              </a:rPr>
              <a:t>за работу </a:t>
            </a:r>
            <a:r>
              <a:rPr lang="ru-RU" sz="3200" dirty="0">
                <a:latin typeface="Times New Roman" panose="02020603050405020304" pitchFamily="18" charset="0"/>
              </a:rPr>
              <a:t>в ночное время, </a:t>
            </a:r>
            <a:endParaRPr lang="ru-RU" sz="3200" dirty="0" smtClean="0">
              <a:latin typeface="Times New Roman" panose="02020603050405020304" pitchFamily="18" charset="0"/>
            </a:endParaRPr>
          </a:p>
          <a:p>
            <a:pPr marL="685800" indent="-457200" algn="just"/>
            <a:r>
              <a:rPr lang="ru-RU" sz="3200" dirty="0" smtClean="0">
                <a:latin typeface="Times New Roman" panose="02020603050405020304" pitchFamily="18" charset="0"/>
              </a:rPr>
              <a:t>за работу в </a:t>
            </a:r>
            <a:r>
              <a:rPr lang="ru-RU" sz="3200" dirty="0">
                <a:latin typeface="Times New Roman" panose="02020603050405020304" pitchFamily="18" charset="0"/>
              </a:rPr>
              <a:t>выходные и нерабочие праздничные </a:t>
            </a:r>
            <a:r>
              <a:rPr lang="ru-RU" sz="3200" dirty="0" smtClean="0">
                <a:latin typeface="Times New Roman" panose="02020603050405020304" pitchFamily="18" charset="0"/>
              </a:rPr>
              <a:t>дни,</a:t>
            </a:r>
          </a:p>
          <a:p>
            <a:pPr marL="685800" indent="-457200" algn="just"/>
            <a:r>
              <a:rPr lang="ru-RU" sz="3200" dirty="0" smtClean="0">
                <a:latin typeface="Times New Roman" panose="02020603050405020304" pitchFamily="18" charset="0"/>
              </a:rPr>
              <a:t>районные коэффициенты </a:t>
            </a:r>
          </a:p>
          <a:p>
            <a:pPr marL="685800" indent="-457200" algn="just"/>
            <a:r>
              <a:rPr lang="ru-RU" sz="3200" dirty="0">
                <a:latin typeface="Times New Roman" panose="02020603050405020304" pitchFamily="18" charset="0"/>
              </a:rPr>
              <a:t>процентная надбавка, </a:t>
            </a:r>
            <a:r>
              <a:rPr lang="ru-RU" sz="3200" dirty="0" smtClean="0">
                <a:latin typeface="Times New Roman" panose="02020603050405020304" pitchFamily="18" charset="0"/>
              </a:rPr>
              <a:t>начисляемая </a:t>
            </a:r>
            <a:r>
              <a:rPr lang="ru-RU" sz="3200" dirty="0">
                <a:latin typeface="Times New Roman" panose="02020603050405020304" pitchFamily="18" charset="0"/>
              </a:rPr>
              <a:t>в связи с работой в особых климатических </a:t>
            </a:r>
            <a:r>
              <a:rPr lang="ru-RU" sz="3200" dirty="0" smtClean="0">
                <a:latin typeface="Times New Roman" panose="02020603050405020304" pitchFamily="18" charset="0"/>
              </a:rPr>
              <a:t>условиях</a:t>
            </a:r>
          </a:p>
          <a:p>
            <a:pPr marL="685800" indent="-457200" algn="just"/>
            <a:r>
              <a:rPr lang="ru-RU" sz="3200" dirty="0" smtClean="0">
                <a:latin typeface="Times New Roman" panose="02020603050405020304" pitchFamily="18" charset="0"/>
              </a:rPr>
              <a:t>руководство бригадой</a:t>
            </a:r>
          </a:p>
          <a:p>
            <a:pPr marL="685800" indent="-457200" algn="just"/>
            <a:r>
              <a:rPr lang="ru-RU" sz="3200" dirty="0" smtClean="0">
                <a:latin typeface="Times New Roman" panose="02020603050405020304" pitchFamily="18" charset="0"/>
              </a:rPr>
              <a:t>наставничество</a:t>
            </a:r>
          </a:p>
          <a:p>
            <a:pPr marL="685800" indent="-457200" algn="just"/>
            <a:r>
              <a:rPr lang="ru-RU" sz="3200" dirty="0" smtClean="0">
                <a:latin typeface="Times New Roman" panose="02020603050405020304" pitchFamily="18" charset="0"/>
              </a:rPr>
              <a:t>премии к праздникам, юбилеям</a:t>
            </a:r>
          </a:p>
          <a:p>
            <a:pPr indent="0" algn="just">
              <a:buNone/>
            </a:pPr>
            <a:endParaRPr lang="ru-RU" sz="3200" dirty="0" smtClean="0">
              <a:latin typeface="Times New Roman" panose="02020603050405020304" pitchFamily="18" charset="0"/>
            </a:endParaRPr>
          </a:p>
          <a:p>
            <a:pPr indent="0" algn="r">
              <a:buNone/>
            </a:pPr>
            <a:r>
              <a:rPr lang="ru-RU" dirty="0" smtClean="0">
                <a:solidFill>
                  <a:srgbClr val="000000"/>
                </a:solidFill>
                <a:latin typeface="Times New Roman" panose="02020603050405020304" pitchFamily="18" charset="0"/>
              </a:rPr>
              <a:t>Постановление</a:t>
            </a:r>
            <a:r>
              <a:rPr lang="ru-RU" dirty="0" smtClean="0">
                <a:latin typeface="Times New Roman" panose="02020603050405020304" pitchFamily="18" charset="0"/>
              </a:rPr>
              <a:t> </a:t>
            </a:r>
            <a:r>
              <a:rPr lang="ru-RU" dirty="0">
                <a:latin typeface="Times New Roman" panose="02020603050405020304" pitchFamily="18" charset="0"/>
              </a:rPr>
              <a:t>Конституционного Суда РФ от 16.12.2019 N </a:t>
            </a:r>
            <a:r>
              <a:rPr lang="ru-RU" dirty="0" smtClean="0">
                <a:latin typeface="Times New Roman" panose="02020603050405020304" pitchFamily="18" charset="0"/>
              </a:rPr>
              <a:t>40-П, </a:t>
            </a:r>
            <a:r>
              <a:rPr lang="ru-RU" dirty="0">
                <a:solidFill>
                  <a:srgbClr val="000000"/>
                </a:solidFill>
                <a:latin typeface="Times New Roman" panose="02020603050405020304" pitchFamily="18" charset="0"/>
              </a:rPr>
              <a:t>Постановление</a:t>
            </a:r>
            <a:r>
              <a:rPr lang="ru-RU" dirty="0">
                <a:latin typeface="Times New Roman" panose="02020603050405020304" pitchFamily="18" charset="0"/>
              </a:rPr>
              <a:t> Конституционного Суда РФ от 11.04.2019 N </a:t>
            </a:r>
            <a:r>
              <a:rPr lang="ru-RU" dirty="0" smtClean="0">
                <a:latin typeface="Times New Roman" panose="02020603050405020304" pitchFamily="18" charset="0"/>
              </a:rPr>
              <a:t>17-П.</a:t>
            </a:r>
            <a:endParaRPr lang="ru-RU" sz="2000" dirty="0">
              <a:latin typeface="Verdana" panose="020B0604030504040204" pitchFamily="34" charset="0"/>
            </a:endParaRPr>
          </a:p>
          <a:p>
            <a:endParaRPr lang="ru-RU" dirty="0"/>
          </a:p>
        </p:txBody>
      </p:sp>
    </p:spTree>
    <p:extLst>
      <p:ext uri="{BB962C8B-B14F-4D97-AF65-F5344CB8AC3E}">
        <p14:creationId xmlns:p14="http://schemas.microsoft.com/office/powerpoint/2010/main" val="26824940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lvl="0" indent="0">
              <a:lnSpc>
                <a:spcPct val="115000"/>
              </a:lnSpc>
              <a:spcBef>
                <a:spcPts val="2400"/>
              </a:spcBef>
              <a:spcAft>
                <a:spcPts val="0"/>
              </a:spcAft>
              <a:buNone/>
            </a:pPr>
            <a:r>
              <a:rPr lang="ru-RU" b="1"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При оплате сверхурочной работы надо учитывать компенсационные и стимулирующие выплаты </a:t>
            </a:r>
            <a:endParaRPr lang="ru-RU" b="1" kern="0" dirty="0" smtClean="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marL="0" lvl="0" indent="0">
              <a:lnSpc>
                <a:spcPct val="115000"/>
              </a:lnSpc>
              <a:spcBef>
                <a:spcPts val="2400"/>
              </a:spcBef>
              <a:spcAft>
                <a:spcPts val="0"/>
              </a:spcAft>
              <a:buNone/>
            </a:pPr>
            <a:r>
              <a:rPr lang="ru-RU" b="1" kern="0" dirty="0" smtClean="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a:t>
            </a:r>
            <a:r>
              <a:rPr lang="ru-RU" b="1"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Федеральный закон от 22.04.2024 N 91-ФЗ).</a:t>
            </a:r>
          </a:p>
          <a:p>
            <a:endParaRPr lang="ru-RU" dirty="0"/>
          </a:p>
        </p:txBody>
      </p:sp>
    </p:spTree>
    <p:extLst>
      <p:ext uri="{BB962C8B-B14F-4D97-AF65-F5344CB8AC3E}">
        <p14:creationId xmlns:p14="http://schemas.microsoft.com/office/powerpoint/2010/main" val="25799365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514350"/>
            <a:ext cx="10515600" cy="5662613"/>
          </a:xfrm>
        </p:spPr>
        <p:txBody>
          <a:bodyPr>
            <a:normAutofit fontScale="85000" lnSpcReduction="20000"/>
          </a:bodyPr>
          <a:lstStyle/>
          <a:p>
            <a:pPr marL="0" lvl="0" indent="0">
              <a:lnSpc>
                <a:spcPct val="115000"/>
              </a:lnSpc>
              <a:spcBef>
                <a:spcPts val="2400"/>
              </a:spcBef>
              <a:spcAft>
                <a:spcPts val="0"/>
              </a:spcAft>
              <a:buNone/>
            </a:pPr>
            <a:r>
              <a:rPr lang="ru-RU" sz="3200" b="1"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Компенсация при увольнении неиспользованных отгулов за работу в выходные. (Федеральный закон от 30.09.2024 N 339-ФЗ).</a:t>
            </a:r>
          </a:p>
          <a:p>
            <a:pPr marL="457200" indent="450215" algn="just">
              <a:lnSpc>
                <a:spcPct val="115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В ТК РФ внесены поправки, обязывающие работодателей выплачивать компенсации за неиспользованные отгулы при увольнении сотрудников.</a:t>
            </a:r>
            <a:endParaRPr lang="ru-RU" sz="2400" dirty="0">
              <a:latin typeface="Calibri" panose="020F0502020204030204" pitchFamily="34" charset="0"/>
              <a:ea typeface="Times New Roman" panose="02020603050405020304" pitchFamily="18" charset="0"/>
              <a:cs typeface="Times New Roman" panose="02020603050405020304" pitchFamily="18" charset="0"/>
            </a:endParaRPr>
          </a:p>
          <a:p>
            <a:pPr marL="457200" indent="450215" algn="just">
              <a:lnSpc>
                <a:spcPct val="115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В частности, установлено, что отгул по желанию работника может быть использован в течение года со дня работы в выходной или нерабочий праздничный день либо присоединен к отпуску за тот же период. При увольнении сотруднику, который не использовал такой день отдыха, выплатят разницу между полагавшейся ему оплатой работы в выходной или нерабочий праздничный день и фактической оплатой работы в этот день. Это касается всех отгулов за работу в выходные или нерабочие праздничные дни, не использованных в период трудовой деятельности у конкретного работодателя.</a:t>
            </a:r>
            <a:endParaRPr lang="ru-RU" sz="2400" dirty="0">
              <a:latin typeface="Calibri" panose="020F0502020204030204" pitchFamily="34" charset="0"/>
              <a:ea typeface="Times New Roman" panose="02020603050405020304" pitchFamily="18" charset="0"/>
              <a:cs typeface="Times New Roman" panose="02020603050405020304" pitchFamily="18" charset="0"/>
            </a:endParaRPr>
          </a:p>
          <a:p>
            <a:pPr marL="457200" indent="450215" algn="just">
              <a:lnSpc>
                <a:spcPct val="115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Закон вступает в силу с 1 марта 2025 г.</a:t>
            </a:r>
            <a:endParaRPr lang="ru-RU" sz="2400" dirty="0">
              <a:latin typeface="Calibri" panose="020F0502020204030204" pitchFamily="34" charset="0"/>
              <a:ea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8403557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25500" y="802539"/>
            <a:ext cx="11366500" cy="1137064"/>
          </a:xfrm>
          <a:prstGeom prst="rect">
            <a:avLst/>
          </a:prstGeom>
        </p:spPr>
        <p:txBody>
          <a:bodyPr vert="horz" wrap="square" lIns="0" tIns="8467" rIns="0" bIns="0" rtlCol="0" anchor="ctr">
            <a:spAutoFit/>
          </a:bodyPr>
          <a:lstStyle/>
          <a:p>
            <a:pPr marL="8467">
              <a:lnSpc>
                <a:spcPts val="3840"/>
              </a:lnSpc>
              <a:spcBef>
                <a:spcPts val="67"/>
              </a:spcBef>
            </a:pPr>
            <a:r>
              <a:rPr spc="80" dirty="0"/>
              <a:t>Постановление</a:t>
            </a:r>
            <a:r>
              <a:rPr spc="-20" dirty="0"/>
              <a:t> </a:t>
            </a:r>
            <a:r>
              <a:rPr spc="107" dirty="0"/>
              <a:t>КС</a:t>
            </a:r>
            <a:r>
              <a:rPr spc="-57" dirty="0"/>
              <a:t> </a:t>
            </a:r>
            <a:r>
              <a:rPr spc="193" dirty="0"/>
              <a:t>РФ</a:t>
            </a:r>
            <a:r>
              <a:rPr spc="-53" dirty="0"/>
              <a:t> </a:t>
            </a:r>
            <a:r>
              <a:rPr dirty="0"/>
              <a:t>от</a:t>
            </a:r>
            <a:r>
              <a:rPr spc="-53" dirty="0"/>
              <a:t> </a:t>
            </a:r>
            <a:r>
              <a:rPr spc="-187" dirty="0"/>
              <a:t>06.12.2023</a:t>
            </a:r>
            <a:r>
              <a:rPr spc="-63" dirty="0"/>
              <a:t> </a:t>
            </a:r>
            <a:r>
              <a:rPr dirty="0"/>
              <a:t>№</a:t>
            </a:r>
            <a:r>
              <a:rPr spc="-53" dirty="0"/>
              <a:t> </a:t>
            </a:r>
            <a:r>
              <a:rPr spc="-130" dirty="0"/>
              <a:t>56-</a:t>
            </a:r>
            <a:r>
              <a:rPr spc="169" dirty="0"/>
              <a:t>П</a:t>
            </a:r>
            <a:r>
              <a:rPr spc="-53" dirty="0"/>
              <a:t> </a:t>
            </a:r>
            <a:endParaRPr spc="-530" dirty="0"/>
          </a:p>
          <a:p>
            <a:pPr marL="8467" marR="3387">
              <a:lnSpc>
                <a:spcPts val="2400"/>
              </a:lnSpc>
              <a:spcBef>
                <a:spcPts val="180"/>
              </a:spcBef>
            </a:pPr>
            <a:r>
              <a:rPr sz="2100" i="1" spc="-237" dirty="0">
                <a:latin typeface="Verdana"/>
                <a:cs typeface="Verdana"/>
              </a:rPr>
              <a:t>"По</a:t>
            </a:r>
            <a:r>
              <a:rPr sz="2100" i="1" spc="-136" dirty="0">
                <a:latin typeface="Verdana"/>
                <a:cs typeface="Verdana"/>
              </a:rPr>
              <a:t> </a:t>
            </a:r>
            <a:r>
              <a:rPr sz="2100" i="1" spc="-163" dirty="0">
                <a:latin typeface="Verdana"/>
                <a:cs typeface="Verdana"/>
              </a:rPr>
              <a:t>делу</a:t>
            </a:r>
            <a:r>
              <a:rPr sz="2100" i="1" spc="-153" dirty="0">
                <a:latin typeface="Verdana"/>
                <a:cs typeface="Verdana"/>
              </a:rPr>
              <a:t> </a:t>
            </a:r>
            <a:r>
              <a:rPr sz="2100" i="1" spc="-163" dirty="0">
                <a:latin typeface="Verdana"/>
                <a:cs typeface="Verdana"/>
              </a:rPr>
              <a:t>о</a:t>
            </a:r>
            <a:r>
              <a:rPr sz="2100" i="1" spc="-140" dirty="0">
                <a:latin typeface="Verdana"/>
                <a:cs typeface="Verdana"/>
              </a:rPr>
              <a:t> </a:t>
            </a:r>
            <a:r>
              <a:rPr sz="2100" i="1" spc="-147" dirty="0">
                <a:latin typeface="Verdana"/>
                <a:cs typeface="Verdana"/>
              </a:rPr>
              <a:t>проверке</a:t>
            </a:r>
            <a:r>
              <a:rPr sz="2100" i="1" spc="-177" dirty="0">
                <a:latin typeface="Verdana"/>
                <a:cs typeface="Verdana"/>
              </a:rPr>
              <a:t> </a:t>
            </a:r>
            <a:r>
              <a:rPr sz="2100" i="1" spc="-133" dirty="0">
                <a:latin typeface="Verdana"/>
                <a:cs typeface="Verdana"/>
              </a:rPr>
              <a:t>конституционности</a:t>
            </a:r>
            <a:r>
              <a:rPr sz="2100" i="1" spc="-157" dirty="0">
                <a:latin typeface="Verdana"/>
                <a:cs typeface="Verdana"/>
              </a:rPr>
              <a:t> </a:t>
            </a:r>
            <a:r>
              <a:rPr sz="2100" i="1" spc="-243" dirty="0">
                <a:latin typeface="Verdana"/>
                <a:cs typeface="Verdana"/>
              </a:rPr>
              <a:t>ч.</a:t>
            </a:r>
            <a:r>
              <a:rPr sz="2100" i="1" spc="-163" dirty="0">
                <a:latin typeface="Verdana"/>
                <a:cs typeface="Verdana"/>
              </a:rPr>
              <a:t> </a:t>
            </a:r>
            <a:r>
              <a:rPr sz="2100" i="1" spc="-140" dirty="0">
                <a:latin typeface="Verdana"/>
                <a:cs typeface="Verdana"/>
              </a:rPr>
              <a:t>4</a:t>
            </a:r>
            <a:r>
              <a:rPr sz="2100" i="1" spc="-143" dirty="0">
                <a:latin typeface="Verdana"/>
                <a:cs typeface="Verdana"/>
              </a:rPr>
              <a:t> </a:t>
            </a:r>
            <a:r>
              <a:rPr sz="2100" i="1" spc="-150" dirty="0">
                <a:latin typeface="Verdana"/>
                <a:cs typeface="Verdana"/>
              </a:rPr>
              <a:t>ст.</a:t>
            </a:r>
            <a:r>
              <a:rPr sz="2100" i="1" spc="-147" dirty="0">
                <a:latin typeface="Verdana"/>
                <a:cs typeface="Verdana"/>
              </a:rPr>
              <a:t> </a:t>
            </a:r>
            <a:r>
              <a:rPr sz="2100" i="1" spc="-463" dirty="0">
                <a:latin typeface="Verdana"/>
                <a:cs typeface="Verdana"/>
              </a:rPr>
              <a:t>153</a:t>
            </a:r>
            <a:r>
              <a:rPr sz="2100" i="1" spc="-169" dirty="0">
                <a:latin typeface="Verdana"/>
                <a:cs typeface="Verdana"/>
              </a:rPr>
              <a:t> </a:t>
            </a:r>
            <a:r>
              <a:rPr sz="2100" i="1" spc="-190" dirty="0">
                <a:latin typeface="Verdana"/>
                <a:cs typeface="Verdana"/>
              </a:rPr>
              <a:t>ТК</a:t>
            </a:r>
            <a:r>
              <a:rPr sz="2100" i="1" spc="-150" dirty="0">
                <a:latin typeface="Verdana"/>
                <a:cs typeface="Verdana"/>
              </a:rPr>
              <a:t> </a:t>
            </a:r>
            <a:r>
              <a:rPr sz="2100" i="1" spc="-123" dirty="0">
                <a:latin typeface="Verdana"/>
                <a:cs typeface="Verdana"/>
              </a:rPr>
              <a:t>РФ</a:t>
            </a:r>
            <a:r>
              <a:rPr sz="2100" i="1" spc="-143" dirty="0">
                <a:latin typeface="Verdana"/>
                <a:cs typeface="Verdana"/>
              </a:rPr>
              <a:t> </a:t>
            </a:r>
            <a:r>
              <a:rPr sz="2100" i="1" spc="-200" dirty="0">
                <a:latin typeface="Verdana"/>
                <a:cs typeface="Verdana"/>
              </a:rPr>
              <a:t>в</a:t>
            </a:r>
            <a:r>
              <a:rPr sz="2100" i="1" spc="-147" dirty="0">
                <a:latin typeface="Verdana"/>
                <a:cs typeface="Verdana"/>
              </a:rPr>
              <a:t> </a:t>
            </a:r>
            <a:r>
              <a:rPr sz="2100" i="1" spc="-150" dirty="0">
                <a:latin typeface="Verdana"/>
                <a:cs typeface="Verdana"/>
              </a:rPr>
              <a:t>связи </a:t>
            </a:r>
            <a:r>
              <a:rPr sz="2100" i="1" spc="-80" dirty="0">
                <a:latin typeface="Verdana"/>
                <a:cs typeface="Verdana"/>
              </a:rPr>
              <a:t>с</a:t>
            </a:r>
            <a:r>
              <a:rPr sz="2100" i="1" spc="-130" dirty="0">
                <a:latin typeface="Verdana"/>
                <a:cs typeface="Verdana"/>
              </a:rPr>
              <a:t> </a:t>
            </a:r>
            <a:r>
              <a:rPr sz="2100" i="1" spc="-83" dirty="0">
                <a:latin typeface="Verdana"/>
                <a:cs typeface="Verdana"/>
              </a:rPr>
              <a:t>жалобами </a:t>
            </a:r>
            <a:r>
              <a:rPr sz="2100" i="1" spc="-120" dirty="0">
                <a:latin typeface="Verdana"/>
                <a:cs typeface="Verdana"/>
              </a:rPr>
              <a:t>граждан</a:t>
            </a:r>
            <a:r>
              <a:rPr sz="2100" i="1" spc="-163" dirty="0">
                <a:latin typeface="Verdana"/>
                <a:cs typeface="Verdana"/>
              </a:rPr>
              <a:t> </a:t>
            </a:r>
            <a:r>
              <a:rPr sz="2100" i="1" spc="-197" dirty="0">
                <a:latin typeface="Verdana"/>
                <a:cs typeface="Verdana"/>
              </a:rPr>
              <a:t>Н.А.</a:t>
            </a:r>
            <a:r>
              <a:rPr sz="2100" i="1" spc="-160" dirty="0">
                <a:latin typeface="Verdana"/>
                <a:cs typeface="Verdana"/>
              </a:rPr>
              <a:t> </a:t>
            </a:r>
            <a:r>
              <a:rPr sz="2100" i="1" spc="-130" dirty="0">
                <a:latin typeface="Verdana"/>
                <a:cs typeface="Verdana"/>
              </a:rPr>
              <a:t>Варнаковой,</a:t>
            </a:r>
            <a:r>
              <a:rPr sz="2100" i="1" spc="-140" dirty="0">
                <a:latin typeface="Verdana"/>
                <a:cs typeface="Verdana"/>
              </a:rPr>
              <a:t> </a:t>
            </a:r>
            <a:r>
              <a:rPr sz="2100" i="1" spc="-230" dirty="0">
                <a:latin typeface="Verdana"/>
                <a:cs typeface="Verdana"/>
              </a:rPr>
              <a:t>Л.Г.</a:t>
            </a:r>
            <a:r>
              <a:rPr sz="2100" i="1" spc="-157" dirty="0">
                <a:latin typeface="Verdana"/>
                <a:cs typeface="Verdana"/>
              </a:rPr>
              <a:t> </a:t>
            </a:r>
            <a:r>
              <a:rPr sz="2100" i="1" spc="-187" dirty="0">
                <a:latin typeface="Verdana"/>
                <a:cs typeface="Verdana"/>
              </a:rPr>
              <a:t>Жуковой,</a:t>
            </a:r>
            <a:r>
              <a:rPr sz="2100" i="1" spc="-173" dirty="0">
                <a:latin typeface="Verdana"/>
                <a:cs typeface="Verdana"/>
              </a:rPr>
              <a:t> </a:t>
            </a:r>
            <a:r>
              <a:rPr sz="2100" i="1" spc="-183" dirty="0">
                <a:latin typeface="Verdana"/>
                <a:cs typeface="Verdana"/>
              </a:rPr>
              <a:t>О.А.</a:t>
            </a:r>
            <a:r>
              <a:rPr sz="2100" i="1" spc="-136" dirty="0">
                <a:latin typeface="Verdana"/>
                <a:cs typeface="Verdana"/>
              </a:rPr>
              <a:t> </a:t>
            </a:r>
            <a:r>
              <a:rPr sz="2100" i="1" spc="-150" dirty="0">
                <a:latin typeface="Verdana"/>
                <a:cs typeface="Verdana"/>
              </a:rPr>
              <a:t>Котивец</a:t>
            </a:r>
            <a:r>
              <a:rPr sz="2100" i="1" spc="-147" dirty="0">
                <a:latin typeface="Verdana"/>
                <a:cs typeface="Verdana"/>
              </a:rPr>
              <a:t> </a:t>
            </a:r>
            <a:r>
              <a:rPr sz="2100" i="1" spc="-127" dirty="0">
                <a:latin typeface="Verdana"/>
                <a:cs typeface="Verdana"/>
              </a:rPr>
              <a:t>и</a:t>
            </a:r>
            <a:r>
              <a:rPr sz="2100" i="1" spc="-153" dirty="0">
                <a:latin typeface="Verdana"/>
                <a:cs typeface="Verdana"/>
              </a:rPr>
              <a:t> </a:t>
            </a:r>
            <a:r>
              <a:rPr sz="2100" i="1" spc="-203" dirty="0">
                <a:latin typeface="Verdana"/>
                <a:cs typeface="Verdana"/>
              </a:rPr>
              <a:t>Т.С.</a:t>
            </a:r>
            <a:r>
              <a:rPr sz="2100" i="1" spc="-150" dirty="0">
                <a:latin typeface="Verdana"/>
                <a:cs typeface="Verdana"/>
              </a:rPr>
              <a:t> </a:t>
            </a:r>
            <a:r>
              <a:rPr sz="2100" i="1" spc="-7" dirty="0">
                <a:latin typeface="Verdana"/>
                <a:cs typeface="Verdana"/>
              </a:rPr>
              <a:t>Кубряк</a:t>
            </a:r>
            <a:r>
              <a:rPr sz="2100" i="1" spc="-7" dirty="0">
                <a:latin typeface="Trebuchet MS"/>
                <a:cs typeface="Trebuchet MS"/>
              </a:rPr>
              <a:t>"</a:t>
            </a:r>
            <a:endParaRPr sz="2100" dirty="0">
              <a:latin typeface="Trebuchet MS"/>
              <a:cs typeface="Trebuchet MS"/>
            </a:endParaRPr>
          </a:p>
        </p:txBody>
      </p:sp>
      <p:grpSp>
        <p:nvGrpSpPr>
          <p:cNvPr id="3" name="object 3"/>
          <p:cNvGrpSpPr/>
          <p:nvPr/>
        </p:nvGrpSpPr>
        <p:grpSpPr>
          <a:xfrm>
            <a:off x="9977967" y="6265240"/>
            <a:ext cx="1947333" cy="381000"/>
            <a:chOff x="14966950" y="9397860"/>
            <a:chExt cx="2921000" cy="571500"/>
          </a:xfrm>
        </p:grpSpPr>
        <p:pic>
          <p:nvPicPr>
            <p:cNvPr id="4" name="object 4"/>
            <p:cNvPicPr/>
            <p:nvPr/>
          </p:nvPicPr>
          <p:blipFill>
            <a:blip r:embed="rId2" cstate="print"/>
            <a:stretch>
              <a:fillRect/>
            </a:stretch>
          </p:blipFill>
          <p:spPr>
            <a:xfrm>
              <a:off x="15008351" y="9436608"/>
              <a:ext cx="2846832" cy="460248"/>
            </a:xfrm>
            <a:prstGeom prst="rect">
              <a:avLst/>
            </a:prstGeom>
          </p:spPr>
        </p:pic>
        <p:sp>
          <p:nvSpPr>
            <p:cNvPr id="5" name="object 5"/>
            <p:cNvSpPr/>
            <p:nvPr/>
          </p:nvSpPr>
          <p:spPr>
            <a:xfrm>
              <a:off x="14966950" y="9397860"/>
              <a:ext cx="2921000" cy="571500"/>
            </a:xfrm>
            <a:custGeom>
              <a:avLst/>
              <a:gdLst/>
              <a:ahLst/>
              <a:cxnLst/>
              <a:rect l="l" t="t" r="r" b="b"/>
              <a:pathLst>
                <a:path w="2921000" h="571500">
                  <a:moveTo>
                    <a:pt x="2921000" y="571500"/>
                  </a:moveTo>
                  <a:lnTo>
                    <a:pt x="0" y="571500"/>
                  </a:lnTo>
                  <a:lnTo>
                    <a:pt x="0" y="0"/>
                  </a:lnTo>
                  <a:lnTo>
                    <a:pt x="2921000" y="0"/>
                  </a:lnTo>
                  <a:lnTo>
                    <a:pt x="2921000" y="571500"/>
                  </a:lnTo>
                  <a:close/>
                </a:path>
              </a:pathLst>
            </a:custGeom>
            <a:solidFill>
              <a:srgbClr val="FFFFFF"/>
            </a:solidFill>
          </p:spPr>
          <p:txBody>
            <a:bodyPr wrap="square" lIns="0" tIns="0" rIns="0" bIns="0" rtlCol="0"/>
            <a:lstStyle/>
            <a:p>
              <a:endParaRPr sz="1200"/>
            </a:p>
          </p:txBody>
        </p:sp>
      </p:grpSp>
      <p:sp>
        <p:nvSpPr>
          <p:cNvPr id="6" name="object 6"/>
          <p:cNvSpPr txBox="1"/>
          <p:nvPr/>
        </p:nvSpPr>
        <p:spPr>
          <a:xfrm>
            <a:off x="1110907" y="3131373"/>
            <a:ext cx="10277263" cy="2327133"/>
          </a:xfrm>
          <a:prstGeom prst="rect">
            <a:avLst/>
          </a:prstGeom>
        </p:spPr>
        <p:txBody>
          <a:bodyPr vert="horz" wrap="square" lIns="0" tIns="8467" rIns="0" bIns="0" rtlCol="0">
            <a:spAutoFit/>
          </a:bodyPr>
          <a:lstStyle/>
          <a:p>
            <a:pPr marL="8467">
              <a:spcBef>
                <a:spcPts val="67"/>
              </a:spcBef>
            </a:pPr>
            <a:r>
              <a:rPr sz="2400" spc="147" dirty="0">
                <a:latin typeface="Tahoma"/>
                <a:cs typeface="Tahoma"/>
              </a:rPr>
              <a:t>Обстоятельства</a:t>
            </a:r>
            <a:r>
              <a:rPr sz="2400" spc="-217" dirty="0">
                <a:latin typeface="Tahoma"/>
                <a:cs typeface="Tahoma"/>
              </a:rPr>
              <a:t> </a:t>
            </a:r>
            <a:r>
              <a:rPr sz="2400" spc="163" dirty="0">
                <a:latin typeface="Tahoma"/>
                <a:cs typeface="Tahoma"/>
              </a:rPr>
              <a:t>дела</a:t>
            </a:r>
            <a:endParaRPr sz="2400" dirty="0">
              <a:latin typeface="Tahoma"/>
              <a:cs typeface="Tahoma"/>
            </a:endParaRPr>
          </a:p>
          <a:p>
            <a:pPr>
              <a:spcBef>
                <a:spcPts val="783"/>
              </a:spcBef>
            </a:pPr>
            <a:endParaRPr sz="2400" dirty="0">
              <a:latin typeface="Tahoma"/>
              <a:cs typeface="Tahoma"/>
            </a:endParaRPr>
          </a:p>
          <a:p>
            <a:pPr marL="8467" marR="3387"/>
            <a:r>
              <a:rPr sz="2400" spc="37" dirty="0">
                <a:latin typeface="Verdana"/>
                <a:cs typeface="Verdana"/>
              </a:rPr>
              <a:t>Работников</a:t>
            </a:r>
            <a:r>
              <a:rPr sz="2400" spc="-177" dirty="0">
                <a:latin typeface="Verdana"/>
                <a:cs typeface="Verdana"/>
              </a:rPr>
              <a:t> </a:t>
            </a:r>
            <a:r>
              <a:rPr sz="2400" dirty="0">
                <a:latin typeface="Verdana"/>
                <a:cs typeface="Verdana"/>
              </a:rPr>
              <a:t>уволили</a:t>
            </a:r>
            <a:r>
              <a:rPr sz="2400" spc="-177" dirty="0">
                <a:latin typeface="Verdana"/>
                <a:cs typeface="Verdana"/>
              </a:rPr>
              <a:t> </a:t>
            </a:r>
            <a:r>
              <a:rPr sz="2400" spc="57" dirty="0">
                <a:latin typeface="Verdana"/>
                <a:cs typeface="Verdana"/>
              </a:rPr>
              <a:t>по</a:t>
            </a:r>
            <a:r>
              <a:rPr sz="2400" spc="-160" dirty="0">
                <a:latin typeface="Verdana"/>
                <a:cs typeface="Verdana"/>
              </a:rPr>
              <a:t> </a:t>
            </a:r>
            <a:r>
              <a:rPr sz="2400" spc="-7" dirty="0">
                <a:latin typeface="Verdana"/>
                <a:cs typeface="Verdana"/>
              </a:rPr>
              <a:t>сокращению.</a:t>
            </a:r>
            <a:r>
              <a:rPr sz="2400" spc="-173" dirty="0">
                <a:latin typeface="Verdana"/>
                <a:cs typeface="Verdana"/>
              </a:rPr>
              <a:t> </a:t>
            </a:r>
            <a:r>
              <a:rPr sz="2400" spc="97" dirty="0">
                <a:latin typeface="Verdana"/>
                <a:cs typeface="Verdana"/>
              </a:rPr>
              <a:t>Они</a:t>
            </a:r>
            <a:r>
              <a:rPr sz="2400" spc="-169" dirty="0">
                <a:latin typeface="Verdana"/>
                <a:cs typeface="Verdana"/>
              </a:rPr>
              <a:t> </a:t>
            </a:r>
            <a:r>
              <a:rPr sz="2400" dirty="0">
                <a:latin typeface="Verdana"/>
                <a:cs typeface="Verdana"/>
              </a:rPr>
              <a:t>обратились</a:t>
            </a:r>
            <a:r>
              <a:rPr sz="2400" spc="-180" dirty="0">
                <a:latin typeface="Verdana"/>
                <a:cs typeface="Verdana"/>
              </a:rPr>
              <a:t> </a:t>
            </a:r>
            <a:r>
              <a:rPr sz="2400" dirty="0">
                <a:latin typeface="Verdana"/>
                <a:cs typeface="Verdana"/>
              </a:rPr>
              <a:t>в</a:t>
            </a:r>
            <a:r>
              <a:rPr sz="2400" spc="-160" dirty="0">
                <a:latin typeface="Verdana"/>
                <a:cs typeface="Verdana"/>
              </a:rPr>
              <a:t> </a:t>
            </a:r>
            <a:r>
              <a:rPr sz="2400" spc="-17" dirty="0">
                <a:latin typeface="Verdana"/>
                <a:cs typeface="Verdana"/>
              </a:rPr>
              <a:t>суд</a:t>
            </a:r>
            <a:r>
              <a:rPr sz="2400" spc="-190" dirty="0">
                <a:latin typeface="Verdana"/>
                <a:cs typeface="Verdana"/>
              </a:rPr>
              <a:t> </a:t>
            </a:r>
            <a:r>
              <a:rPr sz="2400" spc="17" dirty="0">
                <a:latin typeface="Verdana"/>
                <a:cs typeface="Verdana"/>
              </a:rPr>
              <a:t>с </a:t>
            </a:r>
            <a:r>
              <a:rPr sz="2400" spc="50" dirty="0">
                <a:latin typeface="Verdana"/>
                <a:cs typeface="Verdana"/>
              </a:rPr>
              <a:t>исками</a:t>
            </a:r>
            <a:r>
              <a:rPr sz="2400" spc="-160" dirty="0">
                <a:latin typeface="Verdana"/>
                <a:cs typeface="Verdana"/>
              </a:rPr>
              <a:t> </a:t>
            </a:r>
            <a:r>
              <a:rPr sz="2400" spc="-57" dirty="0">
                <a:latin typeface="Verdana"/>
                <a:cs typeface="Verdana"/>
              </a:rPr>
              <a:t>к</a:t>
            </a:r>
            <a:r>
              <a:rPr sz="2400" spc="-140" dirty="0">
                <a:latin typeface="Verdana"/>
                <a:cs typeface="Verdana"/>
              </a:rPr>
              <a:t> </a:t>
            </a:r>
            <a:r>
              <a:rPr sz="2400" dirty="0">
                <a:latin typeface="Verdana"/>
                <a:cs typeface="Verdana"/>
              </a:rPr>
              <a:t>бывшему</a:t>
            </a:r>
            <a:r>
              <a:rPr sz="2400" spc="-143" dirty="0">
                <a:latin typeface="Verdana"/>
                <a:cs typeface="Verdana"/>
              </a:rPr>
              <a:t> </a:t>
            </a:r>
            <a:r>
              <a:rPr sz="2400" spc="-33" dirty="0">
                <a:latin typeface="Verdana"/>
                <a:cs typeface="Verdana"/>
              </a:rPr>
              <a:t>работодателю,</a:t>
            </a:r>
            <a:r>
              <a:rPr sz="2400" spc="-150" dirty="0">
                <a:latin typeface="Verdana"/>
                <a:cs typeface="Verdana"/>
              </a:rPr>
              <a:t> </a:t>
            </a:r>
            <a:r>
              <a:rPr sz="2400" dirty="0">
                <a:latin typeface="Verdana"/>
                <a:cs typeface="Verdana"/>
              </a:rPr>
              <a:t>в</a:t>
            </a:r>
            <a:r>
              <a:rPr sz="2400" spc="-143" dirty="0">
                <a:latin typeface="Verdana"/>
                <a:cs typeface="Verdana"/>
              </a:rPr>
              <a:t> </a:t>
            </a:r>
            <a:r>
              <a:rPr sz="2400" spc="-33" dirty="0">
                <a:latin typeface="Verdana"/>
                <a:cs typeface="Verdana"/>
              </a:rPr>
              <a:t>которых</a:t>
            </a:r>
            <a:r>
              <a:rPr sz="2400" spc="-143" dirty="0">
                <a:latin typeface="Verdana"/>
                <a:cs typeface="Verdana"/>
              </a:rPr>
              <a:t> </a:t>
            </a:r>
            <a:r>
              <a:rPr sz="2400" dirty="0">
                <a:latin typeface="Verdana"/>
                <a:cs typeface="Verdana"/>
              </a:rPr>
              <a:t>требовали</a:t>
            </a:r>
            <a:r>
              <a:rPr sz="2400" spc="-160" dirty="0">
                <a:latin typeface="Verdana"/>
                <a:cs typeface="Verdana"/>
              </a:rPr>
              <a:t> </a:t>
            </a:r>
            <a:r>
              <a:rPr sz="2400" spc="-7" dirty="0">
                <a:latin typeface="Verdana"/>
                <a:cs typeface="Verdana"/>
              </a:rPr>
              <a:t>взыскать </a:t>
            </a:r>
            <a:r>
              <a:rPr sz="2400" dirty="0">
                <a:latin typeface="Verdana"/>
                <a:cs typeface="Verdana"/>
              </a:rPr>
              <a:t>долг</a:t>
            </a:r>
            <a:r>
              <a:rPr sz="2400" spc="-207" dirty="0">
                <a:latin typeface="Verdana"/>
                <a:cs typeface="Verdana"/>
              </a:rPr>
              <a:t> </a:t>
            </a:r>
            <a:r>
              <a:rPr sz="2400" spc="57" dirty="0">
                <a:latin typeface="Verdana"/>
                <a:cs typeface="Verdana"/>
              </a:rPr>
              <a:t>по</a:t>
            </a:r>
            <a:r>
              <a:rPr sz="2400" spc="-213" dirty="0">
                <a:latin typeface="Verdana"/>
                <a:cs typeface="Verdana"/>
              </a:rPr>
              <a:t> </a:t>
            </a:r>
            <a:r>
              <a:rPr sz="2400" spc="40" dirty="0">
                <a:latin typeface="Verdana"/>
                <a:cs typeface="Verdana"/>
              </a:rPr>
              <a:t>повышенной</a:t>
            </a:r>
            <a:r>
              <a:rPr sz="2400" spc="-237" dirty="0">
                <a:latin typeface="Verdana"/>
                <a:cs typeface="Verdana"/>
              </a:rPr>
              <a:t> </a:t>
            </a:r>
            <a:r>
              <a:rPr sz="2400" spc="-7" dirty="0">
                <a:latin typeface="Verdana"/>
                <a:cs typeface="Verdana"/>
              </a:rPr>
              <a:t>оплате</a:t>
            </a:r>
            <a:r>
              <a:rPr sz="2400" spc="-220" dirty="0">
                <a:latin typeface="Verdana"/>
                <a:cs typeface="Verdana"/>
              </a:rPr>
              <a:t> </a:t>
            </a:r>
            <a:r>
              <a:rPr sz="2400" dirty="0">
                <a:latin typeface="Verdana"/>
                <a:cs typeface="Verdana"/>
              </a:rPr>
              <a:t>работы</a:t>
            </a:r>
            <a:r>
              <a:rPr sz="2400" spc="-220" dirty="0">
                <a:latin typeface="Verdana"/>
                <a:cs typeface="Verdana"/>
              </a:rPr>
              <a:t> </a:t>
            </a:r>
            <a:r>
              <a:rPr sz="2400" dirty="0">
                <a:latin typeface="Verdana"/>
                <a:cs typeface="Verdana"/>
              </a:rPr>
              <a:t>в</a:t>
            </a:r>
            <a:r>
              <a:rPr sz="2400" spc="-203" dirty="0">
                <a:latin typeface="Verdana"/>
                <a:cs typeface="Verdana"/>
              </a:rPr>
              <a:t> </a:t>
            </a:r>
            <a:r>
              <a:rPr sz="2400" spc="-20" dirty="0">
                <a:latin typeface="Verdana"/>
                <a:cs typeface="Verdana"/>
              </a:rPr>
              <a:t>выходные</a:t>
            </a:r>
            <a:r>
              <a:rPr sz="2400" spc="-217" dirty="0">
                <a:latin typeface="Verdana"/>
                <a:cs typeface="Verdana"/>
              </a:rPr>
              <a:t> </a:t>
            </a:r>
            <a:r>
              <a:rPr sz="2400" spc="90" dirty="0">
                <a:latin typeface="Verdana"/>
                <a:cs typeface="Verdana"/>
              </a:rPr>
              <a:t>и</a:t>
            </a:r>
            <a:r>
              <a:rPr sz="2400" spc="-203" dirty="0">
                <a:latin typeface="Verdana"/>
                <a:cs typeface="Verdana"/>
              </a:rPr>
              <a:t> </a:t>
            </a:r>
            <a:r>
              <a:rPr sz="2400" spc="40" dirty="0">
                <a:latin typeface="Verdana"/>
                <a:cs typeface="Verdana"/>
              </a:rPr>
              <a:t>праздники</a:t>
            </a:r>
            <a:r>
              <a:rPr sz="2400" spc="-243" dirty="0">
                <a:latin typeface="Verdana"/>
                <a:cs typeface="Verdana"/>
              </a:rPr>
              <a:t> </a:t>
            </a:r>
            <a:r>
              <a:rPr sz="2400" spc="-33" dirty="0">
                <a:latin typeface="Verdana"/>
                <a:cs typeface="Verdana"/>
              </a:rPr>
              <a:t>в </a:t>
            </a:r>
            <a:r>
              <a:rPr sz="2400" dirty="0">
                <a:latin typeface="Verdana"/>
                <a:cs typeface="Verdana"/>
              </a:rPr>
              <a:t>связи</a:t>
            </a:r>
            <a:r>
              <a:rPr sz="2400" spc="-217" dirty="0">
                <a:latin typeface="Verdana"/>
                <a:cs typeface="Verdana"/>
              </a:rPr>
              <a:t> </a:t>
            </a:r>
            <a:r>
              <a:rPr sz="2400" spc="50" dirty="0">
                <a:latin typeface="Verdana"/>
                <a:cs typeface="Verdana"/>
              </a:rPr>
              <a:t>с</a:t>
            </a:r>
            <a:r>
              <a:rPr sz="2400" spc="-207" dirty="0">
                <a:latin typeface="Verdana"/>
                <a:cs typeface="Verdana"/>
              </a:rPr>
              <a:t> </a:t>
            </a:r>
            <a:r>
              <a:rPr sz="2400" spc="40" dirty="0">
                <a:latin typeface="Verdana"/>
                <a:cs typeface="Verdana"/>
              </a:rPr>
              <a:t>неиспользованием</a:t>
            </a:r>
            <a:r>
              <a:rPr sz="2400" spc="-257" dirty="0">
                <a:latin typeface="Verdana"/>
                <a:cs typeface="Verdana"/>
              </a:rPr>
              <a:t> </a:t>
            </a:r>
            <a:r>
              <a:rPr sz="2400" spc="123" dirty="0">
                <a:latin typeface="Verdana"/>
                <a:cs typeface="Verdana"/>
              </a:rPr>
              <a:t>ими</a:t>
            </a:r>
            <a:r>
              <a:rPr sz="2400" spc="-203" dirty="0">
                <a:latin typeface="Verdana"/>
                <a:cs typeface="Verdana"/>
              </a:rPr>
              <a:t> </a:t>
            </a:r>
            <a:r>
              <a:rPr sz="2400" spc="53" dirty="0">
                <a:latin typeface="Verdana"/>
                <a:cs typeface="Verdana"/>
              </a:rPr>
              <a:t>дней</a:t>
            </a:r>
            <a:r>
              <a:rPr sz="2400" spc="-220" dirty="0">
                <a:latin typeface="Verdana"/>
                <a:cs typeface="Verdana"/>
              </a:rPr>
              <a:t> </a:t>
            </a:r>
            <a:r>
              <a:rPr sz="2400" spc="-63" dirty="0">
                <a:latin typeface="Verdana"/>
                <a:cs typeface="Verdana"/>
              </a:rPr>
              <a:t>отдыха</a:t>
            </a:r>
            <a:r>
              <a:rPr sz="2400" spc="-203" dirty="0">
                <a:latin typeface="Verdana"/>
                <a:cs typeface="Verdana"/>
              </a:rPr>
              <a:t> </a:t>
            </a:r>
            <a:r>
              <a:rPr sz="2400" spc="-33" dirty="0">
                <a:latin typeface="Verdana"/>
                <a:cs typeface="Verdana"/>
              </a:rPr>
              <a:t>за</a:t>
            </a:r>
            <a:r>
              <a:rPr sz="2400" spc="-220" dirty="0">
                <a:latin typeface="Verdana"/>
                <a:cs typeface="Verdana"/>
              </a:rPr>
              <a:t> </a:t>
            </a:r>
            <a:r>
              <a:rPr sz="2400" dirty="0">
                <a:latin typeface="Verdana"/>
                <a:cs typeface="Verdana"/>
              </a:rPr>
              <a:t>эти</a:t>
            </a:r>
            <a:r>
              <a:rPr sz="2400" spc="-187" dirty="0">
                <a:latin typeface="Verdana"/>
                <a:cs typeface="Verdana"/>
              </a:rPr>
              <a:t> </a:t>
            </a:r>
            <a:r>
              <a:rPr sz="2400" spc="60" dirty="0">
                <a:latin typeface="Verdana"/>
                <a:cs typeface="Verdana"/>
              </a:rPr>
              <a:t>дни</a:t>
            </a:r>
            <a:r>
              <a:rPr sz="2400" spc="-173" dirty="0">
                <a:latin typeface="Verdana"/>
                <a:cs typeface="Verdana"/>
              </a:rPr>
              <a:t> </a:t>
            </a:r>
            <a:r>
              <a:rPr sz="2400" spc="-7" dirty="0">
                <a:latin typeface="Verdana"/>
                <a:cs typeface="Verdana"/>
              </a:rPr>
              <a:t>работы.</a:t>
            </a:r>
            <a:endParaRPr sz="2400" dirty="0">
              <a:latin typeface="Verdana"/>
              <a:cs typeface="Verdana"/>
            </a:endParaRPr>
          </a:p>
        </p:txBody>
      </p:sp>
    </p:spTree>
    <p:extLst>
      <p:ext uri="{BB962C8B-B14F-4D97-AF65-F5344CB8AC3E}">
        <p14:creationId xmlns:p14="http://schemas.microsoft.com/office/powerpoint/2010/main" val="5251011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58800" y="148846"/>
            <a:ext cx="11344656" cy="1409382"/>
          </a:xfrm>
          <a:prstGeom prst="rect">
            <a:avLst/>
          </a:prstGeom>
        </p:spPr>
        <p:txBody>
          <a:bodyPr vert="horz" wrap="square" lIns="0" tIns="8467" rIns="0" bIns="0" rtlCol="0" anchor="ctr">
            <a:spAutoFit/>
          </a:bodyPr>
          <a:lstStyle/>
          <a:p>
            <a:pPr marL="8467">
              <a:lnSpc>
                <a:spcPts val="3840"/>
              </a:lnSpc>
              <a:spcBef>
                <a:spcPts val="67"/>
              </a:spcBef>
            </a:pPr>
            <a:r>
              <a:rPr spc="80" dirty="0"/>
              <a:t>Постановление</a:t>
            </a:r>
            <a:r>
              <a:rPr spc="-20" dirty="0"/>
              <a:t> </a:t>
            </a:r>
            <a:r>
              <a:rPr spc="107" dirty="0"/>
              <a:t>КС</a:t>
            </a:r>
            <a:r>
              <a:rPr spc="-57" dirty="0"/>
              <a:t> </a:t>
            </a:r>
            <a:r>
              <a:rPr spc="193" dirty="0"/>
              <a:t>РФ</a:t>
            </a:r>
            <a:r>
              <a:rPr spc="-53" dirty="0"/>
              <a:t> </a:t>
            </a:r>
            <a:r>
              <a:rPr dirty="0"/>
              <a:t>от</a:t>
            </a:r>
            <a:r>
              <a:rPr spc="-53" dirty="0"/>
              <a:t> </a:t>
            </a:r>
            <a:r>
              <a:rPr spc="-187" dirty="0"/>
              <a:t>06.12.2023</a:t>
            </a:r>
            <a:r>
              <a:rPr spc="-63" dirty="0"/>
              <a:t> </a:t>
            </a:r>
            <a:r>
              <a:rPr dirty="0"/>
              <a:t>№</a:t>
            </a:r>
            <a:r>
              <a:rPr spc="-53" dirty="0"/>
              <a:t> </a:t>
            </a:r>
            <a:r>
              <a:rPr spc="-130" dirty="0"/>
              <a:t>56-</a:t>
            </a:r>
            <a:r>
              <a:rPr spc="169" dirty="0"/>
              <a:t>П</a:t>
            </a:r>
            <a:r>
              <a:rPr spc="-47" dirty="0"/>
              <a:t> </a:t>
            </a:r>
            <a:r>
              <a:rPr sz="2100" i="1" spc="-237" dirty="0" smtClean="0">
                <a:latin typeface="Verdana"/>
                <a:cs typeface="Verdana"/>
              </a:rPr>
              <a:t>"</a:t>
            </a:r>
            <a:r>
              <a:rPr sz="2100" i="1" spc="-237" dirty="0">
                <a:latin typeface="Verdana"/>
                <a:cs typeface="Verdana"/>
              </a:rPr>
              <a:t>По</a:t>
            </a:r>
            <a:r>
              <a:rPr sz="2100" i="1" spc="-136" dirty="0">
                <a:latin typeface="Verdana"/>
                <a:cs typeface="Verdana"/>
              </a:rPr>
              <a:t> </a:t>
            </a:r>
            <a:r>
              <a:rPr sz="2100" i="1" spc="-163" dirty="0">
                <a:latin typeface="Verdana"/>
                <a:cs typeface="Verdana"/>
              </a:rPr>
              <a:t>делу</a:t>
            </a:r>
            <a:r>
              <a:rPr sz="2100" i="1" spc="-153" dirty="0">
                <a:latin typeface="Verdana"/>
                <a:cs typeface="Verdana"/>
              </a:rPr>
              <a:t> </a:t>
            </a:r>
            <a:r>
              <a:rPr sz="2100" i="1" spc="-163" dirty="0">
                <a:latin typeface="Verdana"/>
                <a:cs typeface="Verdana"/>
              </a:rPr>
              <a:t>о</a:t>
            </a:r>
            <a:r>
              <a:rPr sz="2100" i="1" spc="-140" dirty="0">
                <a:latin typeface="Verdana"/>
                <a:cs typeface="Verdana"/>
              </a:rPr>
              <a:t> </a:t>
            </a:r>
            <a:r>
              <a:rPr sz="2100" i="1" spc="-147" dirty="0">
                <a:latin typeface="Verdana"/>
                <a:cs typeface="Verdana"/>
              </a:rPr>
              <a:t>проверке</a:t>
            </a:r>
            <a:r>
              <a:rPr sz="2100" i="1" spc="-177" dirty="0">
                <a:latin typeface="Verdana"/>
                <a:cs typeface="Verdana"/>
              </a:rPr>
              <a:t> </a:t>
            </a:r>
            <a:r>
              <a:rPr sz="2100" i="1" spc="-133" dirty="0">
                <a:latin typeface="Verdana"/>
                <a:cs typeface="Verdana"/>
              </a:rPr>
              <a:t>конституционности</a:t>
            </a:r>
            <a:r>
              <a:rPr sz="2100" i="1" spc="-157" dirty="0">
                <a:latin typeface="Verdana"/>
                <a:cs typeface="Verdana"/>
              </a:rPr>
              <a:t> </a:t>
            </a:r>
            <a:r>
              <a:rPr sz="2100" i="1" spc="-243" dirty="0">
                <a:latin typeface="Verdana"/>
                <a:cs typeface="Verdana"/>
              </a:rPr>
              <a:t>ч.</a:t>
            </a:r>
            <a:r>
              <a:rPr sz="2100" i="1" spc="-163" dirty="0">
                <a:latin typeface="Verdana"/>
                <a:cs typeface="Verdana"/>
              </a:rPr>
              <a:t> </a:t>
            </a:r>
            <a:r>
              <a:rPr sz="2100" i="1" spc="-140" dirty="0">
                <a:latin typeface="Verdana"/>
                <a:cs typeface="Verdana"/>
              </a:rPr>
              <a:t>4</a:t>
            </a:r>
            <a:r>
              <a:rPr sz="2100" i="1" spc="-143" dirty="0">
                <a:latin typeface="Verdana"/>
                <a:cs typeface="Verdana"/>
              </a:rPr>
              <a:t> </a:t>
            </a:r>
            <a:r>
              <a:rPr sz="2100" i="1" spc="-150" dirty="0">
                <a:latin typeface="Verdana"/>
                <a:cs typeface="Verdana"/>
              </a:rPr>
              <a:t>ст.</a:t>
            </a:r>
            <a:r>
              <a:rPr sz="2100" i="1" spc="-147" dirty="0">
                <a:latin typeface="Verdana"/>
                <a:cs typeface="Verdana"/>
              </a:rPr>
              <a:t> </a:t>
            </a:r>
            <a:r>
              <a:rPr sz="2100" i="1" spc="-463" dirty="0">
                <a:latin typeface="Verdana"/>
                <a:cs typeface="Verdana"/>
              </a:rPr>
              <a:t>153</a:t>
            </a:r>
            <a:r>
              <a:rPr sz="2100" i="1" spc="-169" dirty="0">
                <a:latin typeface="Verdana"/>
                <a:cs typeface="Verdana"/>
              </a:rPr>
              <a:t> </a:t>
            </a:r>
            <a:r>
              <a:rPr sz="2100" i="1" spc="-190" dirty="0">
                <a:latin typeface="Verdana"/>
                <a:cs typeface="Verdana"/>
              </a:rPr>
              <a:t>ТК</a:t>
            </a:r>
            <a:r>
              <a:rPr sz="2100" i="1" spc="-150" dirty="0">
                <a:latin typeface="Verdana"/>
                <a:cs typeface="Verdana"/>
              </a:rPr>
              <a:t> </a:t>
            </a:r>
            <a:r>
              <a:rPr sz="2100" i="1" spc="-123" dirty="0">
                <a:latin typeface="Verdana"/>
                <a:cs typeface="Verdana"/>
              </a:rPr>
              <a:t>РФ</a:t>
            </a:r>
            <a:r>
              <a:rPr sz="2100" i="1" spc="-143" dirty="0">
                <a:latin typeface="Verdana"/>
                <a:cs typeface="Verdana"/>
              </a:rPr>
              <a:t> </a:t>
            </a:r>
            <a:r>
              <a:rPr sz="2100" i="1" spc="-200" dirty="0">
                <a:latin typeface="Verdana"/>
                <a:cs typeface="Verdana"/>
              </a:rPr>
              <a:t>в</a:t>
            </a:r>
            <a:r>
              <a:rPr sz="2100" i="1" spc="-147" dirty="0">
                <a:latin typeface="Verdana"/>
                <a:cs typeface="Verdana"/>
              </a:rPr>
              <a:t> </a:t>
            </a:r>
            <a:r>
              <a:rPr sz="2100" i="1" spc="-150" dirty="0">
                <a:latin typeface="Verdana"/>
                <a:cs typeface="Verdana"/>
              </a:rPr>
              <a:t>связи </a:t>
            </a:r>
            <a:r>
              <a:rPr sz="2100" i="1" spc="-80" dirty="0">
                <a:latin typeface="Verdana"/>
                <a:cs typeface="Verdana"/>
              </a:rPr>
              <a:t>с</a:t>
            </a:r>
            <a:r>
              <a:rPr sz="2100" i="1" spc="-130" dirty="0">
                <a:latin typeface="Verdana"/>
                <a:cs typeface="Verdana"/>
              </a:rPr>
              <a:t> </a:t>
            </a:r>
            <a:r>
              <a:rPr sz="2100" i="1" spc="-83" dirty="0">
                <a:latin typeface="Verdana"/>
                <a:cs typeface="Verdana"/>
              </a:rPr>
              <a:t>жалобами </a:t>
            </a:r>
            <a:r>
              <a:rPr sz="2100" i="1" spc="-120" dirty="0">
                <a:latin typeface="Verdana"/>
                <a:cs typeface="Verdana"/>
              </a:rPr>
              <a:t>граждан</a:t>
            </a:r>
            <a:r>
              <a:rPr sz="2100" i="1" spc="-163" dirty="0">
                <a:latin typeface="Verdana"/>
                <a:cs typeface="Verdana"/>
              </a:rPr>
              <a:t> </a:t>
            </a:r>
            <a:r>
              <a:rPr sz="2100" i="1" spc="-197" dirty="0">
                <a:latin typeface="Verdana"/>
                <a:cs typeface="Verdana"/>
              </a:rPr>
              <a:t>Н.А.</a:t>
            </a:r>
            <a:r>
              <a:rPr sz="2100" i="1" spc="-160" dirty="0">
                <a:latin typeface="Verdana"/>
                <a:cs typeface="Verdana"/>
              </a:rPr>
              <a:t> </a:t>
            </a:r>
            <a:r>
              <a:rPr sz="2100" i="1" spc="-130" dirty="0">
                <a:latin typeface="Verdana"/>
                <a:cs typeface="Verdana"/>
              </a:rPr>
              <a:t>Варнаковой,</a:t>
            </a:r>
            <a:r>
              <a:rPr sz="2100" i="1" spc="-140" dirty="0">
                <a:latin typeface="Verdana"/>
                <a:cs typeface="Verdana"/>
              </a:rPr>
              <a:t> </a:t>
            </a:r>
            <a:r>
              <a:rPr sz="2100" i="1" spc="-230" dirty="0">
                <a:latin typeface="Verdana"/>
                <a:cs typeface="Verdana"/>
              </a:rPr>
              <a:t>Л.Г.</a:t>
            </a:r>
            <a:r>
              <a:rPr sz="2100" i="1" spc="-157" dirty="0">
                <a:latin typeface="Verdana"/>
                <a:cs typeface="Verdana"/>
              </a:rPr>
              <a:t> </a:t>
            </a:r>
            <a:r>
              <a:rPr sz="2100" i="1" spc="-187" dirty="0">
                <a:latin typeface="Verdana"/>
                <a:cs typeface="Verdana"/>
              </a:rPr>
              <a:t>Жуковой,</a:t>
            </a:r>
            <a:r>
              <a:rPr sz="2100" i="1" spc="-173" dirty="0">
                <a:latin typeface="Verdana"/>
                <a:cs typeface="Verdana"/>
              </a:rPr>
              <a:t> </a:t>
            </a:r>
            <a:r>
              <a:rPr sz="2100" i="1" spc="-183" dirty="0">
                <a:latin typeface="Verdana"/>
                <a:cs typeface="Verdana"/>
              </a:rPr>
              <a:t>О.А.</a:t>
            </a:r>
            <a:r>
              <a:rPr sz="2100" i="1" spc="-136" dirty="0">
                <a:latin typeface="Verdana"/>
                <a:cs typeface="Verdana"/>
              </a:rPr>
              <a:t> </a:t>
            </a:r>
            <a:r>
              <a:rPr sz="2100" i="1" spc="-150" dirty="0">
                <a:latin typeface="Verdana"/>
                <a:cs typeface="Verdana"/>
              </a:rPr>
              <a:t>Котивец</a:t>
            </a:r>
            <a:r>
              <a:rPr sz="2100" i="1" spc="-147" dirty="0">
                <a:latin typeface="Verdana"/>
                <a:cs typeface="Verdana"/>
              </a:rPr>
              <a:t> </a:t>
            </a:r>
            <a:r>
              <a:rPr sz="2100" i="1" spc="-127" dirty="0">
                <a:latin typeface="Verdana"/>
                <a:cs typeface="Verdana"/>
              </a:rPr>
              <a:t>и</a:t>
            </a:r>
            <a:r>
              <a:rPr sz="2100" i="1" spc="-153" dirty="0">
                <a:latin typeface="Verdana"/>
                <a:cs typeface="Verdana"/>
              </a:rPr>
              <a:t> </a:t>
            </a:r>
            <a:r>
              <a:rPr sz="2100" i="1" spc="-203" dirty="0">
                <a:latin typeface="Verdana"/>
                <a:cs typeface="Verdana"/>
              </a:rPr>
              <a:t>Т.С.</a:t>
            </a:r>
            <a:r>
              <a:rPr sz="2100" i="1" spc="-150" dirty="0">
                <a:latin typeface="Verdana"/>
                <a:cs typeface="Verdana"/>
              </a:rPr>
              <a:t> </a:t>
            </a:r>
            <a:r>
              <a:rPr sz="2100" i="1" spc="-7" dirty="0">
                <a:latin typeface="Verdana"/>
                <a:cs typeface="Verdana"/>
              </a:rPr>
              <a:t>Кубряк</a:t>
            </a:r>
            <a:r>
              <a:rPr sz="2100" i="1" spc="-7" dirty="0">
                <a:latin typeface="Trebuchet MS"/>
                <a:cs typeface="Trebuchet MS"/>
              </a:rPr>
              <a:t>"</a:t>
            </a:r>
            <a:endParaRPr sz="2100" dirty="0">
              <a:latin typeface="Trebuchet MS"/>
              <a:cs typeface="Trebuchet MS"/>
            </a:endParaRPr>
          </a:p>
        </p:txBody>
      </p:sp>
      <p:grpSp>
        <p:nvGrpSpPr>
          <p:cNvPr id="3" name="object 3"/>
          <p:cNvGrpSpPr/>
          <p:nvPr/>
        </p:nvGrpSpPr>
        <p:grpSpPr>
          <a:xfrm>
            <a:off x="9958493" y="6279160"/>
            <a:ext cx="2057400" cy="321733"/>
            <a:chOff x="14937739" y="9418739"/>
            <a:chExt cx="3086100" cy="482600"/>
          </a:xfrm>
        </p:grpSpPr>
        <p:pic>
          <p:nvPicPr>
            <p:cNvPr id="4" name="object 4"/>
            <p:cNvPicPr/>
            <p:nvPr/>
          </p:nvPicPr>
          <p:blipFill>
            <a:blip r:embed="rId2" cstate="print"/>
            <a:stretch>
              <a:fillRect/>
            </a:stretch>
          </p:blipFill>
          <p:spPr>
            <a:xfrm>
              <a:off x="15008351" y="9436607"/>
              <a:ext cx="2846832" cy="460248"/>
            </a:xfrm>
            <a:prstGeom prst="rect">
              <a:avLst/>
            </a:prstGeom>
          </p:spPr>
        </p:pic>
        <p:sp>
          <p:nvSpPr>
            <p:cNvPr id="5" name="object 5"/>
            <p:cNvSpPr/>
            <p:nvPr/>
          </p:nvSpPr>
          <p:spPr>
            <a:xfrm>
              <a:off x="14937739" y="9418739"/>
              <a:ext cx="3086100" cy="482600"/>
            </a:xfrm>
            <a:custGeom>
              <a:avLst/>
              <a:gdLst/>
              <a:ahLst/>
              <a:cxnLst/>
              <a:rect l="l" t="t" r="r" b="b"/>
              <a:pathLst>
                <a:path w="3086100" h="482600">
                  <a:moveTo>
                    <a:pt x="3086100" y="482600"/>
                  </a:moveTo>
                  <a:lnTo>
                    <a:pt x="0" y="482600"/>
                  </a:lnTo>
                  <a:lnTo>
                    <a:pt x="0" y="0"/>
                  </a:lnTo>
                  <a:lnTo>
                    <a:pt x="3086100" y="0"/>
                  </a:lnTo>
                  <a:lnTo>
                    <a:pt x="3086100" y="482600"/>
                  </a:lnTo>
                  <a:close/>
                </a:path>
              </a:pathLst>
            </a:custGeom>
            <a:solidFill>
              <a:srgbClr val="FFFFFF"/>
            </a:solidFill>
          </p:spPr>
          <p:txBody>
            <a:bodyPr wrap="square" lIns="0" tIns="0" rIns="0" bIns="0" rtlCol="0"/>
            <a:lstStyle/>
            <a:p>
              <a:endParaRPr sz="1200"/>
            </a:p>
          </p:txBody>
        </p:sp>
      </p:grpSp>
      <p:pic>
        <p:nvPicPr>
          <p:cNvPr id="6" name="object 6"/>
          <p:cNvPicPr/>
          <p:nvPr/>
        </p:nvPicPr>
        <p:blipFill>
          <a:blip r:embed="rId3" cstate="print"/>
          <a:stretch>
            <a:fillRect/>
          </a:stretch>
        </p:blipFill>
        <p:spPr>
          <a:xfrm>
            <a:off x="682837" y="2546604"/>
            <a:ext cx="186944" cy="188975"/>
          </a:xfrm>
          <a:prstGeom prst="rect">
            <a:avLst/>
          </a:prstGeom>
        </p:spPr>
      </p:pic>
      <p:pic>
        <p:nvPicPr>
          <p:cNvPr id="7" name="object 7"/>
          <p:cNvPicPr/>
          <p:nvPr/>
        </p:nvPicPr>
        <p:blipFill>
          <a:blip r:embed="rId3" cstate="print"/>
          <a:stretch>
            <a:fillRect/>
          </a:stretch>
        </p:blipFill>
        <p:spPr>
          <a:xfrm>
            <a:off x="682837" y="3298444"/>
            <a:ext cx="186944" cy="188975"/>
          </a:xfrm>
          <a:prstGeom prst="rect">
            <a:avLst/>
          </a:prstGeom>
        </p:spPr>
      </p:pic>
      <p:pic>
        <p:nvPicPr>
          <p:cNvPr id="8" name="object 8"/>
          <p:cNvPicPr/>
          <p:nvPr/>
        </p:nvPicPr>
        <p:blipFill>
          <a:blip r:embed="rId3" cstate="print"/>
          <a:stretch>
            <a:fillRect/>
          </a:stretch>
        </p:blipFill>
        <p:spPr>
          <a:xfrm>
            <a:off x="682837" y="4375405"/>
            <a:ext cx="186944" cy="188975"/>
          </a:xfrm>
          <a:prstGeom prst="rect">
            <a:avLst/>
          </a:prstGeom>
        </p:spPr>
      </p:pic>
      <p:sp>
        <p:nvSpPr>
          <p:cNvPr id="9" name="object 9"/>
          <p:cNvSpPr txBox="1"/>
          <p:nvPr/>
        </p:nvSpPr>
        <p:spPr>
          <a:xfrm>
            <a:off x="674488" y="1873010"/>
            <a:ext cx="10947400" cy="3429486"/>
          </a:xfrm>
          <a:prstGeom prst="rect">
            <a:avLst/>
          </a:prstGeom>
        </p:spPr>
        <p:txBody>
          <a:bodyPr vert="horz" wrap="square" lIns="0" tIns="125307" rIns="0" bIns="0" rtlCol="0">
            <a:spAutoFit/>
          </a:bodyPr>
          <a:lstStyle/>
          <a:p>
            <a:pPr marL="8467">
              <a:spcBef>
                <a:spcPts val="987"/>
              </a:spcBef>
            </a:pPr>
            <a:r>
              <a:rPr sz="2400" spc="237" dirty="0">
                <a:latin typeface="Tahoma"/>
                <a:cs typeface="Tahoma"/>
              </a:rPr>
              <a:t>Позиция</a:t>
            </a:r>
            <a:r>
              <a:rPr sz="2400" spc="-183" dirty="0">
                <a:latin typeface="Tahoma"/>
                <a:cs typeface="Tahoma"/>
              </a:rPr>
              <a:t> </a:t>
            </a:r>
            <a:r>
              <a:rPr sz="2400" spc="187" dirty="0">
                <a:latin typeface="Tahoma"/>
                <a:cs typeface="Tahoma"/>
              </a:rPr>
              <a:t>нижестоящих</a:t>
            </a:r>
            <a:r>
              <a:rPr sz="2400" spc="-183" dirty="0">
                <a:latin typeface="Tahoma"/>
                <a:cs typeface="Tahoma"/>
              </a:rPr>
              <a:t> </a:t>
            </a:r>
            <a:r>
              <a:rPr sz="2400" spc="83" dirty="0">
                <a:latin typeface="Tahoma"/>
                <a:cs typeface="Tahoma"/>
              </a:rPr>
              <a:t>судов:</a:t>
            </a:r>
            <a:endParaRPr sz="2400">
              <a:latin typeface="Tahoma"/>
              <a:cs typeface="Tahoma"/>
            </a:endParaRPr>
          </a:p>
          <a:p>
            <a:pPr marL="481777" marR="3387">
              <a:spcBef>
                <a:spcPts val="813"/>
              </a:spcBef>
            </a:pPr>
            <a:r>
              <a:rPr sz="2133" dirty="0">
                <a:latin typeface="Verdana"/>
                <a:cs typeface="Verdana"/>
              </a:rPr>
              <a:t>заявители</a:t>
            </a:r>
            <a:r>
              <a:rPr sz="2133" spc="-107" dirty="0">
                <a:latin typeface="Verdana"/>
                <a:cs typeface="Verdana"/>
              </a:rPr>
              <a:t> </a:t>
            </a:r>
            <a:r>
              <a:rPr sz="2133" dirty="0">
                <a:latin typeface="Verdana"/>
                <a:cs typeface="Verdana"/>
              </a:rPr>
              <a:t>выразили</a:t>
            </a:r>
            <a:r>
              <a:rPr sz="2133" spc="-113" dirty="0">
                <a:latin typeface="Verdana"/>
                <a:cs typeface="Verdana"/>
              </a:rPr>
              <a:t> </a:t>
            </a:r>
            <a:r>
              <a:rPr sz="2133" dirty="0">
                <a:latin typeface="Verdana"/>
                <a:cs typeface="Verdana"/>
              </a:rPr>
              <a:t>волю</a:t>
            </a:r>
            <a:r>
              <a:rPr sz="2133" spc="-136" dirty="0">
                <a:latin typeface="Verdana"/>
                <a:cs typeface="Verdana"/>
              </a:rPr>
              <a:t> </a:t>
            </a:r>
            <a:r>
              <a:rPr sz="2133" dirty="0">
                <a:latin typeface="Verdana"/>
                <a:cs typeface="Verdana"/>
              </a:rPr>
              <a:t>на</a:t>
            </a:r>
            <a:r>
              <a:rPr sz="2133" spc="-133" dirty="0">
                <a:latin typeface="Verdana"/>
                <a:cs typeface="Verdana"/>
              </a:rPr>
              <a:t> </a:t>
            </a:r>
            <a:r>
              <a:rPr sz="2133" dirty="0">
                <a:latin typeface="Verdana"/>
                <a:cs typeface="Verdana"/>
              </a:rPr>
              <a:t>предоставление</a:t>
            </a:r>
            <a:r>
              <a:rPr sz="2133" spc="-63" dirty="0">
                <a:latin typeface="Verdana"/>
                <a:cs typeface="Verdana"/>
              </a:rPr>
              <a:t> </a:t>
            </a:r>
            <a:r>
              <a:rPr sz="2133" spc="127" dirty="0">
                <a:latin typeface="Verdana"/>
                <a:cs typeface="Verdana"/>
              </a:rPr>
              <a:t>им</a:t>
            </a:r>
            <a:r>
              <a:rPr sz="2133" spc="-133" dirty="0">
                <a:latin typeface="Verdana"/>
                <a:cs typeface="Verdana"/>
              </a:rPr>
              <a:t> </a:t>
            </a:r>
            <a:r>
              <a:rPr sz="2133" spc="37" dirty="0">
                <a:latin typeface="Verdana"/>
                <a:cs typeface="Verdana"/>
              </a:rPr>
              <a:t>дней</a:t>
            </a:r>
            <a:r>
              <a:rPr sz="2133" spc="-113" dirty="0">
                <a:latin typeface="Verdana"/>
                <a:cs typeface="Verdana"/>
              </a:rPr>
              <a:t> </a:t>
            </a:r>
            <a:r>
              <a:rPr sz="2133" spc="-63" dirty="0">
                <a:latin typeface="Verdana"/>
                <a:cs typeface="Verdana"/>
              </a:rPr>
              <a:t>отдыха</a:t>
            </a:r>
            <a:r>
              <a:rPr sz="2133" spc="-136" dirty="0">
                <a:latin typeface="Verdana"/>
                <a:cs typeface="Verdana"/>
              </a:rPr>
              <a:t> </a:t>
            </a:r>
            <a:r>
              <a:rPr sz="2133" spc="-40" dirty="0">
                <a:latin typeface="Verdana"/>
                <a:cs typeface="Verdana"/>
              </a:rPr>
              <a:t>за</a:t>
            </a:r>
            <a:r>
              <a:rPr sz="2133" spc="-130" dirty="0">
                <a:latin typeface="Verdana"/>
                <a:cs typeface="Verdana"/>
              </a:rPr>
              <a:t> </a:t>
            </a:r>
            <a:r>
              <a:rPr sz="2133" dirty="0">
                <a:latin typeface="Verdana"/>
                <a:cs typeface="Verdana"/>
              </a:rPr>
              <a:t>работу</a:t>
            </a:r>
            <a:r>
              <a:rPr sz="2133" spc="-130" dirty="0">
                <a:latin typeface="Verdana"/>
                <a:cs typeface="Verdana"/>
              </a:rPr>
              <a:t> </a:t>
            </a:r>
            <a:r>
              <a:rPr sz="2133" spc="-33" dirty="0">
                <a:latin typeface="Verdana"/>
                <a:cs typeface="Verdana"/>
              </a:rPr>
              <a:t>в </a:t>
            </a:r>
            <a:r>
              <a:rPr sz="2133" spc="-17" dirty="0">
                <a:latin typeface="Verdana"/>
                <a:cs typeface="Verdana"/>
              </a:rPr>
              <a:t>выходные</a:t>
            </a:r>
            <a:r>
              <a:rPr sz="2133" spc="-147" dirty="0">
                <a:latin typeface="Verdana"/>
                <a:cs typeface="Verdana"/>
              </a:rPr>
              <a:t> </a:t>
            </a:r>
            <a:r>
              <a:rPr sz="2133" spc="80" dirty="0">
                <a:latin typeface="Verdana"/>
                <a:cs typeface="Verdana"/>
              </a:rPr>
              <a:t>и</a:t>
            </a:r>
            <a:r>
              <a:rPr sz="2133" spc="-190" dirty="0">
                <a:latin typeface="Verdana"/>
                <a:cs typeface="Verdana"/>
              </a:rPr>
              <a:t> </a:t>
            </a:r>
            <a:r>
              <a:rPr sz="2133" spc="27" dirty="0">
                <a:latin typeface="Verdana"/>
                <a:cs typeface="Verdana"/>
              </a:rPr>
              <a:t>праздники</a:t>
            </a:r>
            <a:endParaRPr sz="2133">
              <a:latin typeface="Verdana"/>
              <a:cs typeface="Verdana"/>
            </a:endParaRPr>
          </a:p>
          <a:p>
            <a:pPr marL="481777" marR="239619">
              <a:spcBef>
                <a:spcPts val="803"/>
              </a:spcBef>
            </a:pPr>
            <a:r>
              <a:rPr sz="2133" spc="-47" dirty="0">
                <a:latin typeface="Verdana"/>
                <a:cs typeface="Verdana"/>
              </a:rPr>
              <a:t>отсутствуют</a:t>
            </a:r>
            <a:r>
              <a:rPr sz="2133" spc="-127" dirty="0">
                <a:latin typeface="Verdana"/>
                <a:cs typeface="Verdana"/>
              </a:rPr>
              <a:t> </a:t>
            </a:r>
            <a:r>
              <a:rPr sz="2133" spc="-27" dirty="0">
                <a:latin typeface="Verdana"/>
                <a:cs typeface="Verdana"/>
              </a:rPr>
              <a:t>доказательств</a:t>
            </a:r>
            <a:r>
              <a:rPr sz="2133" spc="-130" dirty="0">
                <a:latin typeface="Verdana"/>
                <a:cs typeface="Verdana"/>
              </a:rPr>
              <a:t> </a:t>
            </a:r>
            <a:r>
              <a:rPr sz="2133" spc="-80" dirty="0">
                <a:latin typeface="Verdana"/>
                <a:cs typeface="Verdana"/>
              </a:rPr>
              <a:t>того,</a:t>
            </a:r>
            <a:r>
              <a:rPr sz="2133" spc="-157" dirty="0">
                <a:latin typeface="Verdana"/>
                <a:cs typeface="Verdana"/>
              </a:rPr>
              <a:t> </a:t>
            </a:r>
            <a:r>
              <a:rPr sz="2133" spc="-33" dirty="0">
                <a:latin typeface="Verdana"/>
                <a:cs typeface="Verdana"/>
              </a:rPr>
              <a:t>что</a:t>
            </a:r>
            <a:r>
              <a:rPr sz="2133" spc="-150" dirty="0">
                <a:latin typeface="Verdana"/>
                <a:cs typeface="Verdana"/>
              </a:rPr>
              <a:t> </a:t>
            </a:r>
            <a:r>
              <a:rPr sz="2133" spc="37" dirty="0">
                <a:latin typeface="Verdana"/>
                <a:cs typeface="Verdana"/>
              </a:rPr>
              <a:t>до</a:t>
            </a:r>
            <a:r>
              <a:rPr sz="2133" spc="-150" dirty="0">
                <a:latin typeface="Verdana"/>
                <a:cs typeface="Verdana"/>
              </a:rPr>
              <a:t> </a:t>
            </a:r>
            <a:r>
              <a:rPr sz="2133" dirty="0">
                <a:latin typeface="Verdana"/>
                <a:cs typeface="Verdana"/>
              </a:rPr>
              <a:t>увольнения</a:t>
            </a:r>
            <a:r>
              <a:rPr sz="2133" spc="-113" dirty="0">
                <a:latin typeface="Verdana"/>
                <a:cs typeface="Verdana"/>
              </a:rPr>
              <a:t> </a:t>
            </a:r>
            <a:r>
              <a:rPr sz="2133" spc="-7" dirty="0">
                <a:latin typeface="Verdana"/>
                <a:cs typeface="Verdana"/>
              </a:rPr>
              <a:t>работодатель </a:t>
            </a:r>
            <a:r>
              <a:rPr sz="2133" dirty="0">
                <a:latin typeface="Verdana"/>
                <a:cs typeface="Verdana"/>
              </a:rPr>
              <a:t>препятствовал</a:t>
            </a:r>
            <a:r>
              <a:rPr sz="2133" spc="-80" dirty="0">
                <a:latin typeface="Verdana"/>
                <a:cs typeface="Verdana"/>
              </a:rPr>
              <a:t> </a:t>
            </a:r>
            <a:r>
              <a:rPr sz="2133" dirty="0">
                <a:latin typeface="Verdana"/>
                <a:cs typeface="Verdana"/>
              </a:rPr>
              <a:t>заявителям</a:t>
            </a:r>
            <a:r>
              <a:rPr sz="2133" spc="-117" dirty="0">
                <a:latin typeface="Verdana"/>
                <a:cs typeface="Verdana"/>
              </a:rPr>
              <a:t> </a:t>
            </a:r>
            <a:r>
              <a:rPr sz="2133" dirty="0">
                <a:latin typeface="Verdana"/>
                <a:cs typeface="Verdana"/>
              </a:rPr>
              <a:t>в</a:t>
            </a:r>
            <a:r>
              <a:rPr sz="2133" spc="-133" dirty="0">
                <a:latin typeface="Verdana"/>
                <a:cs typeface="Verdana"/>
              </a:rPr>
              <a:t> </a:t>
            </a:r>
            <a:r>
              <a:rPr sz="2133" dirty="0">
                <a:latin typeface="Verdana"/>
                <a:cs typeface="Verdana"/>
              </a:rPr>
              <a:t>использовании</a:t>
            </a:r>
            <a:r>
              <a:rPr sz="2133" spc="-76" dirty="0">
                <a:latin typeface="Verdana"/>
                <a:cs typeface="Verdana"/>
              </a:rPr>
              <a:t> </a:t>
            </a:r>
            <a:r>
              <a:rPr sz="2133" spc="37" dirty="0">
                <a:latin typeface="Verdana"/>
                <a:cs typeface="Verdana"/>
              </a:rPr>
              <a:t>дней</a:t>
            </a:r>
            <a:r>
              <a:rPr sz="2133" spc="-110" dirty="0">
                <a:latin typeface="Verdana"/>
                <a:cs typeface="Verdana"/>
              </a:rPr>
              <a:t> </a:t>
            </a:r>
            <a:r>
              <a:rPr sz="2133" spc="-107" dirty="0">
                <a:latin typeface="Verdana"/>
                <a:cs typeface="Verdana"/>
              </a:rPr>
              <a:t>отдыха,</a:t>
            </a:r>
            <a:r>
              <a:rPr sz="2133" spc="-130" dirty="0">
                <a:latin typeface="Verdana"/>
                <a:cs typeface="Verdana"/>
              </a:rPr>
              <a:t> </a:t>
            </a:r>
            <a:r>
              <a:rPr sz="2133" dirty="0">
                <a:latin typeface="Verdana"/>
                <a:cs typeface="Verdana"/>
              </a:rPr>
              <a:t>в</a:t>
            </a:r>
            <a:r>
              <a:rPr sz="2133" spc="-157" dirty="0">
                <a:latin typeface="Verdana"/>
                <a:cs typeface="Verdana"/>
              </a:rPr>
              <a:t> </a:t>
            </a:r>
            <a:r>
              <a:rPr sz="2133" spc="-227" dirty="0">
                <a:latin typeface="Verdana"/>
                <a:cs typeface="Verdana"/>
              </a:rPr>
              <a:t>т.</a:t>
            </a:r>
            <a:r>
              <a:rPr sz="2133" spc="-157" dirty="0">
                <a:latin typeface="Verdana"/>
                <a:cs typeface="Verdana"/>
              </a:rPr>
              <a:t> </a:t>
            </a:r>
            <a:r>
              <a:rPr sz="2133" spc="-197" dirty="0">
                <a:latin typeface="Verdana"/>
                <a:cs typeface="Verdana"/>
              </a:rPr>
              <a:t>ч.</a:t>
            </a:r>
            <a:r>
              <a:rPr sz="2133" spc="-136" dirty="0">
                <a:latin typeface="Verdana"/>
                <a:cs typeface="Verdana"/>
              </a:rPr>
              <a:t> </a:t>
            </a:r>
            <a:r>
              <a:rPr sz="2133" spc="33" dirty="0">
                <a:latin typeface="Verdana"/>
                <a:cs typeface="Verdana"/>
              </a:rPr>
              <a:t>с</a:t>
            </a:r>
            <a:r>
              <a:rPr sz="2133" spc="-140" dirty="0">
                <a:latin typeface="Verdana"/>
                <a:cs typeface="Verdana"/>
              </a:rPr>
              <a:t> </a:t>
            </a:r>
            <a:r>
              <a:rPr sz="2133" spc="-7" dirty="0">
                <a:latin typeface="Verdana"/>
                <a:cs typeface="Verdana"/>
              </a:rPr>
              <a:t>учетом </a:t>
            </a:r>
            <a:r>
              <a:rPr sz="2133" spc="-80" dirty="0">
                <a:latin typeface="Verdana"/>
                <a:cs typeface="Verdana"/>
              </a:rPr>
              <a:t>того,</a:t>
            </a:r>
            <a:r>
              <a:rPr sz="2133" spc="-160" dirty="0">
                <a:latin typeface="Verdana"/>
                <a:cs typeface="Verdana"/>
              </a:rPr>
              <a:t> </a:t>
            </a:r>
            <a:r>
              <a:rPr sz="2133" spc="-33" dirty="0">
                <a:latin typeface="Verdana"/>
                <a:cs typeface="Verdana"/>
              </a:rPr>
              <a:t>что</a:t>
            </a:r>
            <a:r>
              <a:rPr sz="2133" spc="-177" dirty="0">
                <a:latin typeface="Verdana"/>
                <a:cs typeface="Verdana"/>
              </a:rPr>
              <a:t> </a:t>
            </a:r>
            <a:r>
              <a:rPr sz="2133" spc="-40" dirty="0">
                <a:latin typeface="Verdana"/>
                <a:cs typeface="Verdana"/>
              </a:rPr>
              <a:t>часть</a:t>
            </a:r>
            <a:r>
              <a:rPr sz="2133" spc="-169" dirty="0">
                <a:latin typeface="Verdana"/>
                <a:cs typeface="Verdana"/>
              </a:rPr>
              <a:t> </a:t>
            </a:r>
            <a:r>
              <a:rPr sz="2133" spc="-70" dirty="0">
                <a:latin typeface="Verdana"/>
                <a:cs typeface="Verdana"/>
              </a:rPr>
              <a:t>таких</a:t>
            </a:r>
            <a:r>
              <a:rPr sz="2133" spc="-163" dirty="0">
                <a:latin typeface="Verdana"/>
                <a:cs typeface="Verdana"/>
              </a:rPr>
              <a:t> </a:t>
            </a:r>
            <a:r>
              <a:rPr sz="2133" spc="37" dirty="0">
                <a:latin typeface="Verdana"/>
                <a:cs typeface="Verdana"/>
              </a:rPr>
              <a:t>дней</a:t>
            </a:r>
            <a:r>
              <a:rPr sz="2133" spc="-157" dirty="0">
                <a:latin typeface="Verdana"/>
                <a:cs typeface="Verdana"/>
              </a:rPr>
              <a:t> </a:t>
            </a:r>
            <a:r>
              <a:rPr sz="2133" spc="-13" dirty="0">
                <a:latin typeface="Verdana"/>
                <a:cs typeface="Verdana"/>
              </a:rPr>
              <a:t>была</a:t>
            </a:r>
            <a:r>
              <a:rPr sz="2133" spc="-136" dirty="0">
                <a:latin typeface="Verdana"/>
                <a:cs typeface="Verdana"/>
              </a:rPr>
              <a:t> </a:t>
            </a:r>
            <a:r>
              <a:rPr sz="2133" spc="110" dirty="0">
                <a:latin typeface="Verdana"/>
                <a:cs typeface="Verdana"/>
              </a:rPr>
              <a:t>ими</a:t>
            </a:r>
            <a:r>
              <a:rPr sz="2133" spc="-157" dirty="0">
                <a:latin typeface="Verdana"/>
                <a:cs typeface="Verdana"/>
              </a:rPr>
              <a:t> </a:t>
            </a:r>
            <a:r>
              <a:rPr sz="2133" dirty="0">
                <a:latin typeface="Verdana"/>
                <a:cs typeface="Verdana"/>
              </a:rPr>
              <a:t>использована</a:t>
            </a:r>
            <a:r>
              <a:rPr sz="2133" spc="-107" dirty="0">
                <a:latin typeface="Verdana"/>
                <a:cs typeface="Verdana"/>
              </a:rPr>
              <a:t> </a:t>
            </a:r>
            <a:r>
              <a:rPr sz="2133" dirty="0">
                <a:latin typeface="Verdana"/>
                <a:cs typeface="Verdana"/>
              </a:rPr>
              <a:t>в</a:t>
            </a:r>
            <a:r>
              <a:rPr sz="2133" spc="-163" dirty="0">
                <a:latin typeface="Verdana"/>
                <a:cs typeface="Verdana"/>
              </a:rPr>
              <a:t> </a:t>
            </a:r>
            <a:r>
              <a:rPr sz="2133" spc="50" dirty="0">
                <a:latin typeface="Verdana"/>
                <a:cs typeface="Verdana"/>
              </a:rPr>
              <a:t>период</a:t>
            </a:r>
            <a:r>
              <a:rPr sz="2133" spc="-140" dirty="0">
                <a:latin typeface="Verdana"/>
                <a:cs typeface="Verdana"/>
              </a:rPr>
              <a:t> </a:t>
            </a:r>
            <a:r>
              <a:rPr sz="2133" spc="-7" dirty="0">
                <a:latin typeface="Verdana"/>
                <a:cs typeface="Verdana"/>
              </a:rPr>
              <a:t>работы</a:t>
            </a:r>
            <a:endParaRPr sz="2133">
              <a:latin typeface="Verdana"/>
              <a:cs typeface="Verdana"/>
            </a:endParaRPr>
          </a:p>
          <a:p>
            <a:pPr marL="481777" marR="237925" algn="just">
              <a:spcBef>
                <a:spcPts val="800"/>
              </a:spcBef>
            </a:pPr>
            <a:r>
              <a:rPr sz="2133" dirty="0">
                <a:latin typeface="Verdana"/>
                <a:cs typeface="Verdana"/>
              </a:rPr>
              <a:t>замена</a:t>
            </a:r>
            <a:r>
              <a:rPr sz="2133" spc="-93" dirty="0">
                <a:latin typeface="Verdana"/>
                <a:cs typeface="Verdana"/>
              </a:rPr>
              <a:t> </a:t>
            </a:r>
            <a:r>
              <a:rPr sz="2133" dirty="0">
                <a:latin typeface="Verdana"/>
                <a:cs typeface="Verdana"/>
              </a:rPr>
              <a:t>неиспользованных</a:t>
            </a:r>
            <a:r>
              <a:rPr sz="2133" spc="-47" dirty="0">
                <a:latin typeface="Verdana"/>
                <a:cs typeface="Verdana"/>
              </a:rPr>
              <a:t> </a:t>
            </a:r>
            <a:r>
              <a:rPr sz="2133" spc="37" dirty="0">
                <a:latin typeface="Verdana"/>
                <a:cs typeface="Verdana"/>
              </a:rPr>
              <a:t>дней</a:t>
            </a:r>
            <a:r>
              <a:rPr sz="2133" spc="-90" dirty="0">
                <a:latin typeface="Verdana"/>
                <a:cs typeface="Verdana"/>
              </a:rPr>
              <a:t> </a:t>
            </a:r>
            <a:r>
              <a:rPr sz="2133" spc="-70" dirty="0">
                <a:latin typeface="Verdana"/>
                <a:cs typeface="Verdana"/>
              </a:rPr>
              <a:t>отдыха</a:t>
            </a:r>
            <a:r>
              <a:rPr sz="2133" spc="-113" dirty="0">
                <a:latin typeface="Verdana"/>
                <a:cs typeface="Verdana"/>
              </a:rPr>
              <a:t> </a:t>
            </a:r>
            <a:r>
              <a:rPr sz="2133" dirty="0">
                <a:latin typeface="Verdana"/>
                <a:cs typeface="Verdana"/>
              </a:rPr>
              <a:t>в</a:t>
            </a:r>
            <a:r>
              <a:rPr sz="2133" spc="-117" dirty="0">
                <a:latin typeface="Verdana"/>
                <a:cs typeface="Verdana"/>
              </a:rPr>
              <a:t> </a:t>
            </a:r>
            <a:r>
              <a:rPr sz="2133" dirty="0">
                <a:latin typeface="Verdana"/>
                <a:cs typeface="Verdana"/>
              </a:rPr>
              <a:t>связи</a:t>
            </a:r>
            <a:r>
              <a:rPr sz="2133" spc="-90" dirty="0">
                <a:latin typeface="Verdana"/>
                <a:cs typeface="Verdana"/>
              </a:rPr>
              <a:t> </a:t>
            </a:r>
            <a:r>
              <a:rPr sz="2133" spc="13" dirty="0">
                <a:latin typeface="Verdana"/>
                <a:cs typeface="Verdana"/>
              </a:rPr>
              <a:t>с</a:t>
            </a:r>
            <a:r>
              <a:rPr sz="2133" spc="-127" dirty="0">
                <a:latin typeface="Verdana"/>
                <a:cs typeface="Verdana"/>
              </a:rPr>
              <a:t> </a:t>
            </a:r>
            <a:r>
              <a:rPr sz="2133" dirty="0">
                <a:latin typeface="Verdana"/>
                <a:cs typeface="Verdana"/>
              </a:rPr>
              <a:t>работой</a:t>
            </a:r>
            <a:r>
              <a:rPr sz="2133" spc="-90" dirty="0">
                <a:latin typeface="Verdana"/>
                <a:cs typeface="Verdana"/>
              </a:rPr>
              <a:t> </a:t>
            </a:r>
            <a:r>
              <a:rPr sz="2133" dirty="0">
                <a:latin typeface="Verdana"/>
                <a:cs typeface="Verdana"/>
              </a:rPr>
              <a:t>в</a:t>
            </a:r>
            <a:r>
              <a:rPr sz="2133" spc="-113" dirty="0">
                <a:latin typeface="Verdana"/>
                <a:cs typeface="Verdana"/>
              </a:rPr>
              <a:t> </a:t>
            </a:r>
            <a:r>
              <a:rPr sz="2133" spc="-17" dirty="0">
                <a:latin typeface="Verdana"/>
                <a:cs typeface="Verdana"/>
              </a:rPr>
              <a:t>выходные</a:t>
            </a:r>
            <a:r>
              <a:rPr sz="2133" spc="-100" dirty="0">
                <a:latin typeface="Verdana"/>
                <a:cs typeface="Verdana"/>
              </a:rPr>
              <a:t> </a:t>
            </a:r>
            <a:r>
              <a:rPr sz="2133" spc="47" dirty="0">
                <a:latin typeface="Verdana"/>
                <a:cs typeface="Verdana"/>
              </a:rPr>
              <a:t>и </a:t>
            </a:r>
            <a:r>
              <a:rPr sz="2133" spc="30" dirty="0">
                <a:latin typeface="Verdana"/>
                <a:cs typeface="Verdana"/>
              </a:rPr>
              <a:t>нерабочие</a:t>
            </a:r>
            <a:r>
              <a:rPr sz="2133" spc="-130" dirty="0">
                <a:latin typeface="Verdana"/>
                <a:cs typeface="Verdana"/>
              </a:rPr>
              <a:t> </a:t>
            </a:r>
            <a:r>
              <a:rPr sz="2133" dirty="0">
                <a:latin typeface="Verdana"/>
                <a:cs typeface="Verdana"/>
              </a:rPr>
              <a:t>праздничные</a:t>
            </a:r>
            <a:r>
              <a:rPr sz="2133" spc="-87" dirty="0">
                <a:latin typeface="Verdana"/>
                <a:cs typeface="Verdana"/>
              </a:rPr>
              <a:t> </a:t>
            </a:r>
            <a:r>
              <a:rPr sz="2133" spc="53" dirty="0">
                <a:latin typeface="Verdana"/>
                <a:cs typeface="Verdana"/>
              </a:rPr>
              <a:t>дни</a:t>
            </a:r>
            <a:r>
              <a:rPr sz="2133" spc="-136" dirty="0">
                <a:latin typeface="Verdana"/>
                <a:cs typeface="Verdana"/>
              </a:rPr>
              <a:t> </a:t>
            </a:r>
            <a:r>
              <a:rPr sz="2133" spc="40" dirty="0">
                <a:latin typeface="Verdana"/>
                <a:cs typeface="Verdana"/>
              </a:rPr>
              <a:t>денежной</a:t>
            </a:r>
            <a:r>
              <a:rPr sz="2133" spc="-90" dirty="0">
                <a:latin typeface="Verdana"/>
                <a:cs typeface="Verdana"/>
              </a:rPr>
              <a:t> </a:t>
            </a:r>
            <a:r>
              <a:rPr sz="2133" spc="37" dirty="0">
                <a:latin typeface="Verdana"/>
                <a:cs typeface="Verdana"/>
              </a:rPr>
              <a:t>компенсацией</a:t>
            </a:r>
            <a:r>
              <a:rPr sz="2133" spc="-87" dirty="0">
                <a:latin typeface="Verdana"/>
                <a:cs typeface="Verdana"/>
              </a:rPr>
              <a:t> </a:t>
            </a:r>
            <a:r>
              <a:rPr sz="2133" spc="80" dirty="0">
                <a:latin typeface="Verdana"/>
                <a:cs typeface="Verdana"/>
              </a:rPr>
              <a:t>при</a:t>
            </a:r>
            <a:r>
              <a:rPr sz="2133" spc="-143" dirty="0">
                <a:latin typeface="Verdana"/>
                <a:cs typeface="Verdana"/>
              </a:rPr>
              <a:t> </a:t>
            </a:r>
            <a:r>
              <a:rPr sz="2133" spc="-7" dirty="0">
                <a:latin typeface="Verdana"/>
                <a:cs typeface="Verdana"/>
              </a:rPr>
              <a:t>увольнении </a:t>
            </a:r>
            <a:r>
              <a:rPr sz="2133" spc="30" dirty="0">
                <a:latin typeface="Verdana"/>
                <a:cs typeface="Verdana"/>
              </a:rPr>
              <a:t>законом</a:t>
            </a:r>
            <a:r>
              <a:rPr sz="2133" spc="-173" dirty="0">
                <a:latin typeface="Verdana"/>
                <a:cs typeface="Verdana"/>
              </a:rPr>
              <a:t> </a:t>
            </a:r>
            <a:r>
              <a:rPr sz="2133" spc="37" dirty="0">
                <a:latin typeface="Verdana"/>
                <a:cs typeface="Verdana"/>
              </a:rPr>
              <a:t>не</a:t>
            </a:r>
            <a:r>
              <a:rPr sz="2133" spc="-169" dirty="0">
                <a:latin typeface="Verdana"/>
                <a:cs typeface="Verdana"/>
              </a:rPr>
              <a:t> </a:t>
            </a:r>
            <a:r>
              <a:rPr sz="2133" spc="30" dirty="0">
                <a:latin typeface="Verdana"/>
                <a:cs typeface="Verdana"/>
              </a:rPr>
              <a:t>предусмотрена</a:t>
            </a:r>
            <a:endParaRPr sz="2133">
              <a:latin typeface="Verdana"/>
              <a:cs typeface="Verdana"/>
            </a:endParaRPr>
          </a:p>
        </p:txBody>
      </p:sp>
      <p:sp>
        <p:nvSpPr>
          <p:cNvPr id="10" name="object 10"/>
          <p:cNvSpPr txBox="1">
            <a:spLocks noGrp="1"/>
          </p:cNvSpPr>
          <p:nvPr>
            <p:ph type="sldNum" sz="quarter" idx="4294967295"/>
          </p:nvPr>
        </p:nvSpPr>
        <p:spPr>
          <a:xfrm>
            <a:off x="0" y="0"/>
            <a:ext cx="0" cy="237681"/>
          </a:xfrm>
          <a:prstGeom prst="rect">
            <a:avLst/>
          </a:prstGeom>
        </p:spPr>
        <p:txBody>
          <a:bodyPr vert="horz" wrap="square" lIns="0" tIns="60757" rIns="0" bIns="0" rtlCol="0">
            <a:spAutoFit/>
          </a:bodyPr>
          <a:lstStyle/>
          <a:p>
            <a:pPr marL="25401">
              <a:lnSpc>
                <a:spcPts val="1207"/>
              </a:lnSpc>
            </a:pPr>
            <a:endParaRPr spc="-17" dirty="0"/>
          </a:p>
        </p:txBody>
      </p:sp>
    </p:spTree>
    <p:extLst>
      <p:ext uri="{BB962C8B-B14F-4D97-AF65-F5344CB8AC3E}">
        <p14:creationId xmlns:p14="http://schemas.microsoft.com/office/powerpoint/2010/main" val="14257694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58800" y="240544"/>
            <a:ext cx="11344657" cy="1409382"/>
          </a:xfrm>
          <a:prstGeom prst="rect">
            <a:avLst/>
          </a:prstGeom>
        </p:spPr>
        <p:txBody>
          <a:bodyPr vert="horz" wrap="square" lIns="0" tIns="8467" rIns="0" bIns="0" rtlCol="0" anchor="ctr">
            <a:spAutoFit/>
          </a:bodyPr>
          <a:lstStyle/>
          <a:p>
            <a:pPr marL="8467">
              <a:lnSpc>
                <a:spcPts val="3840"/>
              </a:lnSpc>
              <a:spcBef>
                <a:spcPts val="67"/>
              </a:spcBef>
            </a:pPr>
            <a:r>
              <a:rPr spc="80" dirty="0"/>
              <a:t>Постановление</a:t>
            </a:r>
            <a:r>
              <a:rPr spc="-20" dirty="0"/>
              <a:t> </a:t>
            </a:r>
            <a:r>
              <a:rPr spc="107" dirty="0"/>
              <a:t>КС</a:t>
            </a:r>
            <a:r>
              <a:rPr spc="-57" dirty="0"/>
              <a:t> </a:t>
            </a:r>
            <a:r>
              <a:rPr spc="193" dirty="0"/>
              <a:t>РФ</a:t>
            </a:r>
            <a:r>
              <a:rPr spc="-53" dirty="0"/>
              <a:t> </a:t>
            </a:r>
            <a:r>
              <a:rPr dirty="0"/>
              <a:t>от</a:t>
            </a:r>
            <a:r>
              <a:rPr spc="-53" dirty="0"/>
              <a:t> </a:t>
            </a:r>
            <a:r>
              <a:rPr spc="-187" dirty="0"/>
              <a:t>06.12.2023</a:t>
            </a:r>
            <a:r>
              <a:rPr spc="-63" dirty="0"/>
              <a:t> </a:t>
            </a:r>
            <a:r>
              <a:rPr dirty="0"/>
              <a:t>№</a:t>
            </a:r>
            <a:r>
              <a:rPr spc="-53" dirty="0"/>
              <a:t> </a:t>
            </a:r>
            <a:r>
              <a:rPr spc="-130" dirty="0"/>
              <a:t>56-</a:t>
            </a:r>
            <a:r>
              <a:rPr spc="169" dirty="0"/>
              <a:t>П</a:t>
            </a:r>
            <a:r>
              <a:rPr spc="-47" dirty="0"/>
              <a:t> </a:t>
            </a:r>
            <a:r>
              <a:rPr sz="2100" i="1" spc="-237" dirty="0" smtClean="0">
                <a:latin typeface="Verdana"/>
                <a:cs typeface="Verdana"/>
              </a:rPr>
              <a:t>"</a:t>
            </a:r>
            <a:r>
              <a:rPr sz="2100" i="1" spc="-237" dirty="0">
                <a:latin typeface="Verdana"/>
                <a:cs typeface="Verdana"/>
              </a:rPr>
              <a:t>По</a:t>
            </a:r>
            <a:r>
              <a:rPr sz="2100" i="1" spc="-136" dirty="0">
                <a:latin typeface="Verdana"/>
                <a:cs typeface="Verdana"/>
              </a:rPr>
              <a:t> </a:t>
            </a:r>
            <a:r>
              <a:rPr sz="2100" i="1" spc="-163" dirty="0">
                <a:latin typeface="Verdana"/>
                <a:cs typeface="Verdana"/>
              </a:rPr>
              <a:t>делу</a:t>
            </a:r>
            <a:r>
              <a:rPr sz="2100" i="1" spc="-153" dirty="0">
                <a:latin typeface="Verdana"/>
                <a:cs typeface="Verdana"/>
              </a:rPr>
              <a:t> </a:t>
            </a:r>
            <a:r>
              <a:rPr sz="2100" i="1" spc="-163" dirty="0">
                <a:latin typeface="Verdana"/>
                <a:cs typeface="Verdana"/>
              </a:rPr>
              <a:t>о</a:t>
            </a:r>
            <a:r>
              <a:rPr sz="2100" i="1" spc="-140" dirty="0">
                <a:latin typeface="Verdana"/>
                <a:cs typeface="Verdana"/>
              </a:rPr>
              <a:t> </a:t>
            </a:r>
            <a:r>
              <a:rPr sz="2100" i="1" spc="-147" dirty="0">
                <a:latin typeface="Verdana"/>
                <a:cs typeface="Verdana"/>
              </a:rPr>
              <a:t>проверке</a:t>
            </a:r>
            <a:r>
              <a:rPr sz="2100" i="1" spc="-177" dirty="0">
                <a:latin typeface="Verdana"/>
                <a:cs typeface="Verdana"/>
              </a:rPr>
              <a:t> </a:t>
            </a:r>
            <a:r>
              <a:rPr sz="2100" i="1" spc="-133" dirty="0">
                <a:latin typeface="Verdana"/>
                <a:cs typeface="Verdana"/>
              </a:rPr>
              <a:t>конституционности</a:t>
            </a:r>
            <a:r>
              <a:rPr sz="2100" i="1" spc="-157" dirty="0">
                <a:latin typeface="Verdana"/>
                <a:cs typeface="Verdana"/>
              </a:rPr>
              <a:t> </a:t>
            </a:r>
            <a:r>
              <a:rPr sz="2100" i="1" spc="-243" dirty="0">
                <a:latin typeface="Verdana"/>
                <a:cs typeface="Verdana"/>
              </a:rPr>
              <a:t>ч.</a:t>
            </a:r>
            <a:r>
              <a:rPr sz="2100" i="1" spc="-163" dirty="0">
                <a:latin typeface="Verdana"/>
                <a:cs typeface="Verdana"/>
              </a:rPr>
              <a:t> </a:t>
            </a:r>
            <a:r>
              <a:rPr sz="2100" i="1" spc="-140" dirty="0">
                <a:latin typeface="Verdana"/>
                <a:cs typeface="Verdana"/>
              </a:rPr>
              <a:t>4</a:t>
            </a:r>
            <a:r>
              <a:rPr sz="2100" i="1" spc="-143" dirty="0">
                <a:latin typeface="Verdana"/>
                <a:cs typeface="Verdana"/>
              </a:rPr>
              <a:t> </a:t>
            </a:r>
            <a:r>
              <a:rPr sz="2100" i="1" spc="-150" dirty="0">
                <a:latin typeface="Verdana"/>
                <a:cs typeface="Verdana"/>
              </a:rPr>
              <a:t>ст.</a:t>
            </a:r>
            <a:r>
              <a:rPr sz="2100" i="1" spc="-147" dirty="0">
                <a:latin typeface="Verdana"/>
                <a:cs typeface="Verdana"/>
              </a:rPr>
              <a:t> </a:t>
            </a:r>
            <a:r>
              <a:rPr sz="2100" i="1" spc="-463" dirty="0">
                <a:latin typeface="Verdana"/>
                <a:cs typeface="Verdana"/>
              </a:rPr>
              <a:t>153</a:t>
            </a:r>
            <a:r>
              <a:rPr sz="2100" i="1" spc="-169" dirty="0">
                <a:latin typeface="Verdana"/>
                <a:cs typeface="Verdana"/>
              </a:rPr>
              <a:t> </a:t>
            </a:r>
            <a:r>
              <a:rPr sz="2100" i="1" spc="-190" dirty="0">
                <a:latin typeface="Verdana"/>
                <a:cs typeface="Verdana"/>
              </a:rPr>
              <a:t>ТК</a:t>
            </a:r>
            <a:r>
              <a:rPr sz="2100" i="1" spc="-150" dirty="0">
                <a:latin typeface="Verdana"/>
                <a:cs typeface="Verdana"/>
              </a:rPr>
              <a:t> </a:t>
            </a:r>
            <a:r>
              <a:rPr sz="2100" i="1" spc="-123" dirty="0">
                <a:latin typeface="Verdana"/>
                <a:cs typeface="Verdana"/>
              </a:rPr>
              <a:t>РФ</a:t>
            </a:r>
            <a:r>
              <a:rPr sz="2100" i="1" spc="-143" dirty="0">
                <a:latin typeface="Verdana"/>
                <a:cs typeface="Verdana"/>
              </a:rPr>
              <a:t> </a:t>
            </a:r>
            <a:r>
              <a:rPr sz="2100" i="1" spc="-200" dirty="0">
                <a:latin typeface="Verdana"/>
                <a:cs typeface="Verdana"/>
              </a:rPr>
              <a:t>в</a:t>
            </a:r>
            <a:r>
              <a:rPr sz="2100" i="1" spc="-147" dirty="0">
                <a:latin typeface="Verdana"/>
                <a:cs typeface="Verdana"/>
              </a:rPr>
              <a:t> </a:t>
            </a:r>
            <a:r>
              <a:rPr sz="2100" i="1" spc="-150" dirty="0">
                <a:latin typeface="Verdana"/>
                <a:cs typeface="Verdana"/>
              </a:rPr>
              <a:t>связи </a:t>
            </a:r>
            <a:r>
              <a:rPr sz="2100" i="1" spc="-80" dirty="0">
                <a:latin typeface="Verdana"/>
                <a:cs typeface="Verdana"/>
              </a:rPr>
              <a:t>с</a:t>
            </a:r>
            <a:r>
              <a:rPr sz="2100" i="1" spc="-130" dirty="0">
                <a:latin typeface="Verdana"/>
                <a:cs typeface="Verdana"/>
              </a:rPr>
              <a:t> </a:t>
            </a:r>
            <a:r>
              <a:rPr sz="2100" i="1" spc="-83" dirty="0">
                <a:latin typeface="Verdana"/>
                <a:cs typeface="Verdana"/>
              </a:rPr>
              <a:t>жалобами </a:t>
            </a:r>
            <a:r>
              <a:rPr sz="2100" i="1" spc="-120" dirty="0">
                <a:latin typeface="Verdana"/>
                <a:cs typeface="Verdana"/>
              </a:rPr>
              <a:t>граждан</a:t>
            </a:r>
            <a:r>
              <a:rPr sz="2100" i="1" spc="-163" dirty="0">
                <a:latin typeface="Verdana"/>
                <a:cs typeface="Verdana"/>
              </a:rPr>
              <a:t> </a:t>
            </a:r>
            <a:r>
              <a:rPr sz="2100" i="1" spc="-197" dirty="0">
                <a:latin typeface="Verdana"/>
                <a:cs typeface="Verdana"/>
              </a:rPr>
              <a:t>Н.А.</a:t>
            </a:r>
            <a:r>
              <a:rPr sz="2100" i="1" spc="-160" dirty="0">
                <a:latin typeface="Verdana"/>
                <a:cs typeface="Verdana"/>
              </a:rPr>
              <a:t> </a:t>
            </a:r>
            <a:r>
              <a:rPr sz="2100" i="1" spc="-130" dirty="0">
                <a:latin typeface="Verdana"/>
                <a:cs typeface="Verdana"/>
              </a:rPr>
              <a:t>Варнаковой,</a:t>
            </a:r>
            <a:r>
              <a:rPr sz="2100" i="1" spc="-140" dirty="0">
                <a:latin typeface="Verdana"/>
                <a:cs typeface="Verdana"/>
              </a:rPr>
              <a:t> </a:t>
            </a:r>
            <a:r>
              <a:rPr sz="2100" i="1" spc="-230" dirty="0">
                <a:latin typeface="Verdana"/>
                <a:cs typeface="Verdana"/>
              </a:rPr>
              <a:t>Л.Г.</a:t>
            </a:r>
            <a:r>
              <a:rPr sz="2100" i="1" spc="-157" dirty="0">
                <a:latin typeface="Verdana"/>
                <a:cs typeface="Verdana"/>
              </a:rPr>
              <a:t> </a:t>
            </a:r>
            <a:r>
              <a:rPr sz="2100" i="1" spc="-187" dirty="0">
                <a:latin typeface="Verdana"/>
                <a:cs typeface="Verdana"/>
              </a:rPr>
              <a:t>Жуковой,</a:t>
            </a:r>
            <a:r>
              <a:rPr sz="2100" i="1" spc="-173" dirty="0">
                <a:latin typeface="Verdana"/>
                <a:cs typeface="Verdana"/>
              </a:rPr>
              <a:t> </a:t>
            </a:r>
            <a:r>
              <a:rPr sz="2100" i="1" spc="-183" dirty="0">
                <a:latin typeface="Verdana"/>
                <a:cs typeface="Verdana"/>
              </a:rPr>
              <a:t>О.А.</a:t>
            </a:r>
            <a:r>
              <a:rPr sz="2100" i="1" spc="-136" dirty="0">
                <a:latin typeface="Verdana"/>
                <a:cs typeface="Verdana"/>
              </a:rPr>
              <a:t> </a:t>
            </a:r>
            <a:r>
              <a:rPr sz="2100" i="1" spc="-150" dirty="0">
                <a:latin typeface="Verdana"/>
                <a:cs typeface="Verdana"/>
              </a:rPr>
              <a:t>Котивец</a:t>
            </a:r>
            <a:r>
              <a:rPr sz="2100" i="1" spc="-147" dirty="0">
                <a:latin typeface="Verdana"/>
                <a:cs typeface="Verdana"/>
              </a:rPr>
              <a:t> </a:t>
            </a:r>
            <a:r>
              <a:rPr sz="2100" i="1" spc="-127" dirty="0">
                <a:latin typeface="Verdana"/>
                <a:cs typeface="Verdana"/>
              </a:rPr>
              <a:t>и</a:t>
            </a:r>
            <a:r>
              <a:rPr sz="2100" i="1" spc="-153" dirty="0">
                <a:latin typeface="Verdana"/>
                <a:cs typeface="Verdana"/>
              </a:rPr>
              <a:t> </a:t>
            </a:r>
            <a:r>
              <a:rPr sz="2100" i="1" spc="-203" dirty="0">
                <a:latin typeface="Verdana"/>
                <a:cs typeface="Verdana"/>
              </a:rPr>
              <a:t>Т.С.</a:t>
            </a:r>
            <a:r>
              <a:rPr sz="2100" i="1" spc="-150" dirty="0">
                <a:latin typeface="Verdana"/>
                <a:cs typeface="Verdana"/>
              </a:rPr>
              <a:t> </a:t>
            </a:r>
            <a:r>
              <a:rPr sz="2100" i="1" spc="-7" dirty="0">
                <a:latin typeface="Verdana"/>
                <a:cs typeface="Verdana"/>
              </a:rPr>
              <a:t>Кубряк</a:t>
            </a:r>
            <a:r>
              <a:rPr sz="2100" i="1" spc="-7" dirty="0">
                <a:latin typeface="Trebuchet MS"/>
                <a:cs typeface="Trebuchet MS"/>
              </a:rPr>
              <a:t>"</a:t>
            </a:r>
            <a:endParaRPr sz="2100" dirty="0">
              <a:latin typeface="Trebuchet MS"/>
              <a:cs typeface="Trebuchet MS"/>
            </a:endParaRPr>
          </a:p>
        </p:txBody>
      </p:sp>
      <p:grpSp>
        <p:nvGrpSpPr>
          <p:cNvPr id="3" name="object 3"/>
          <p:cNvGrpSpPr/>
          <p:nvPr/>
        </p:nvGrpSpPr>
        <p:grpSpPr>
          <a:xfrm>
            <a:off x="9948334" y="6269084"/>
            <a:ext cx="2099733" cy="328930"/>
            <a:chOff x="14922500" y="9403626"/>
            <a:chExt cx="3149600" cy="493395"/>
          </a:xfrm>
        </p:grpSpPr>
        <p:pic>
          <p:nvPicPr>
            <p:cNvPr id="4" name="object 4"/>
            <p:cNvPicPr/>
            <p:nvPr/>
          </p:nvPicPr>
          <p:blipFill>
            <a:blip r:embed="rId2" cstate="print"/>
            <a:stretch>
              <a:fillRect/>
            </a:stretch>
          </p:blipFill>
          <p:spPr>
            <a:xfrm>
              <a:off x="15008352" y="9436607"/>
              <a:ext cx="2846832" cy="460248"/>
            </a:xfrm>
            <a:prstGeom prst="rect">
              <a:avLst/>
            </a:prstGeom>
          </p:spPr>
        </p:pic>
        <p:sp>
          <p:nvSpPr>
            <p:cNvPr id="5" name="object 5"/>
            <p:cNvSpPr/>
            <p:nvPr/>
          </p:nvSpPr>
          <p:spPr>
            <a:xfrm>
              <a:off x="14922500" y="9403626"/>
              <a:ext cx="3149600" cy="482600"/>
            </a:xfrm>
            <a:custGeom>
              <a:avLst/>
              <a:gdLst/>
              <a:ahLst/>
              <a:cxnLst/>
              <a:rect l="l" t="t" r="r" b="b"/>
              <a:pathLst>
                <a:path w="3149600" h="482600">
                  <a:moveTo>
                    <a:pt x="3149600" y="482600"/>
                  </a:moveTo>
                  <a:lnTo>
                    <a:pt x="0" y="482600"/>
                  </a:lnTo>
                  <a:lnTo>
                    <a:pt x="0" y="0"/>
                  </a:lnTo>
                  <a:lnTo>
                    <a:pt x="3149600" y="0"/>
                  </a:lnTo>
                  <a:lnTo>
                    <a:pt x="3149600" y="482600"/>
                  </a:lnTo>
                  <a:close/>
                </a:path>
              </a:pathLst>
            </a:custGeom>
            <a:solidFill>
              <a:srgbClr val="FFFFFF"/>
            </a:solidFill>
          </p:spPr>
          <p:txBody>
            <a:bodyPr wrap="square" lIns="0" tIns="0" rIns="0" bIns="0" rtlCol="0"/>
            <a:lstStyle/>
            <a:p>
              <a:endParaRPr sz="1200"/>
            </a:p>
          </p:txBody>
        </p:sp>
      </p:grpSp>
      <p:pic>
        <p:nvPicPr>
          <p:cNvPr id="6" name="object 6"/>
          <p:cNvPicPr/>
          <p:nvPr/>
        </p:nvPicPr>
        <p:blipFill>
          <a:blip r:embed="rId3" cstate="print"/>
          <a:stretch>
            <a:fillRect/>
          </a:stretch>
        </p:blipFill>
        <p:spPr>
          <a:xfrm>
            <a:off x="682837" y="2532380"/>
            <a:ext cx="152400" cy="154432"/>
          </a:xfrm>
          <a:prstGeom prst="rect">
            <a:avLst/>
          </a:prstGeom>
        </p:spPr>
      </p:pic>
      <p:pic>
        <p:nvPicPr>
          <p:cNvPr id="7" name="object 7"/>
          <p:cNvPicPr/>
          <p:nvPr/>
        </p:nvPicPr>
        <p:blipFill>
          <a:blip r:embed="rId3" cstate="print"/>
          <a:stretch>
            <a:fillRect/>
          </a:stretch>
        </p:blipFill>
        <p:spPr>
          <a:xfrm>
            <a:off x="682837" y="2898139"/>
            <a:ext cx="152400" cy="154432"/>
          </a:xfrm>
          <a:prstGeom prst="rect">
            <a:avLst/>
          </a:prstGeom>
        </p:spPr>
      </p:pic>
      <p:pic>
        <p:nvPicPr>
          <p:cNvPr id="8" name="object 8"/>
          <p:cNvPicPr/>
          <p:nvPr/>
        </p:nvPicPr>
        <p:blipFill>
          <a:blip r:embed="rId3" cstate="print"/>
          <a:stretch>
            <a:fillRect/>
          </a:stretch>
        </p:blipFill>
        <p:spPr>
          <a:xfrm>
            <a:off x="682837" y="4320539"/>
            <a:ext cx="152400" cy="154432"/>
          </a:xfrm>
          <a:prstGeom prst="rect">
            <a:avLst/>
          </a:prstGeom>
        </p:spPr>
      </p:pic>
      <p:sp>
        <p:nvSpPr>
          <p:cNvPr id="9" name="object 9"/>
          <p:cNvSpPr txBox="1"/>
          <p:nvPr/>
        </p:nvSpPr>
        <p:spPr>
          <a:xfrm>
            <a:off x="674488" y="1843066"/>
            <a:ext cx="10897870" cy="3767420"/>
          </a:xfrm>
          <a:prstGeom prst="rect">
            <a:avLst/>
          </a:prstGeom>
        </p:spPr>
        <p:txBody>
          <a:bodyPr vert="horz" wrap="square" lIns="0" tIns="155363" rIns="0" bIns="0" rtlCol="0">
            <a:spAutoFit/>
          </a:bodyPr>
          <a:lstStyle/>
          <a:p>
            <a:pPr marL="8467">
              <a:spcBef>
                <a:spcPts val="1223"/>
              </a:spcBef>
            </a:pPr>
            <a:r>
              <a:rPr sz="2400" spc="237" dirty="0">
                <a:latin typeface="Tahoma"/>
                <a:cs typeface="Tahoma"/>
              </a:rPr>
              <a:t>Позиция</a:t>
            </a:r>
            <a:r>
              <a:rPr sz="2400" spc="-197" dirty="0">
                <a:latin typeface="Tahoma"/>
                <a:cs typeface="Tahoma"/>
              </a:rPr>
              <a:t> </a:t>
            </a:r>
            <a:r>
              <a:rPr sz="2400" spc="243" dirty="0">
                <a:latin typeface="Tahoma"/>
                <a:cs typeface="Tahoma"/>
              </a:rPr>
              <a:t>КС</a:t>
            </a:r>
            <a:r>
              <a:rPr sz="2400" spc="-193" dirty="0">
                <a:latin typeface="Tahoma"/>
                <a:cs typeface="Tahoma"/>
              </a:rPr>
              <a:t> </a:t>
            </a:r>
            <a:r>
              <a:rPr sz="2400" spc="113" dirty="0">
                <a:latin typeface="Tahoma"/>
                <a:cs typeface="Tahoma"/>
              </a:rPr>
              <a:t>РФ:</a:t>
            </a:r>
            <a:endParaRPr sz="2400">
              <a:latin typeface="Tahoma"/>
              <a:cs typeface="Tahoma"/>
            </a:endParaRPr>
          </a:p>
          <a:p>
            <a:pPr marL="481777">
              <a:spcBef>
                <a:spcPts val="830"/>
              </a:spcBef>
            </a:pPr>
            <a:r>
              <a:rPr sz="1733" dirty="0">
                <a:latin typeface="Verdana"/>
                <a:cs typeface="Verdana"/>
              </a:rPr>
              <a:t>работник</a:t>
            </a:r>
            <a:r>
              <a:rPr sz="1733" spc="-60" dirty="0">
                <a:latin typeface="Verdana"/>
                <a:cs typeface="Verdana"/>
              </a:rPr>
              <a:t> </a:t>
            </a:r>
            <a:r>
              <a:rPr sz="1733" dirty="0">
                <a:latin typeface="Verdana"/>
                <a:cs typeface="Verdana"/>
              </a:rPr>
              <a:t>не</a:t>
            </a:r>
            <a:r>
              <a:rPr sz="1733" spc="-50" dirty="0">
                <a:latin typeface="Verdana"/>
                <a:cs typeface="Verdana"/>
              </a:rPr>
              <a:t> </a:t>
            </a:r>
            <a:r>
              <a:rPr sz="1733" dirty="0">
                <a:latin typeface="Verdana"/>
                <a:cs typeface="Verdana"/>
              </a:rPr>
              <a:t>может</a:t>
            </a:r>
            <a:r>
              <a:rPr sz="1733" spc="-76" dirty="0">
                <a:latin typeface="Verdana"/>
                <a:cs typeface="Verdana"/>
              </a:rPr>
              <a:t> </a:t>
            </a:r>
            <a:r>
              <a:rPr sz="1733" spc="43" dirty="0">
                <a:latin typeface="Verdana"/>
                <a:cs typeface="Verdana"/>
              </a:rPr>
              <a:t>по</a:t>
            </a:r>
            <a:r>
              <a:rPr sz="1733" spc="-76" dirty="0">
                <a:latin typeface="Verdana"/>
                <a:cs typeface="Verdana"/>
              </a:rPr>
              <a:t> </a:t>
            </a:r>
            <a:r>
              <a:rPr sz="1733" dirty="0">
                <a:latin typeface="Verdana"/>
                <a:cs typeface="Verdana"/>
              </a:rPr>
              <a:t>собственному</a:t>
            </a:r>
            <a:r>
              <a:rPr sz="1733" spc="-20" dirty="0">
                <a:latin typeface="Verdana"/>
                <a:cs typeface="Verdana"/>
              </a:rPr>
              <a:t> </a:t>
            </a:r>
            <a:r>
              <a:rPr sz="1733" dirty="0">
                <a:latin typeface="Verdana"/>
                <a:cs typeface="Verdana"/>
              </a:rPr>
              <a:t>волеизъявлению</a:t>
            </a:r>
            <a:r>
              <a:rPr sz="1733" spc="-20" dirty="0">
                <a:latin typeface="Verdana"/>
                <a:cs typeface="Verdana"/>
              </a:rPr>
              <a:t> </a:t>
            </a:r>
            <a:r>
              <a:rPr sz="1733" dirty="0">
                <a:latin typeface="Verdana"/>
                <a:cs typeface="Verdana"/>
              </a:rPr>
              <a:t>использовать</a:t>
            </a:r>
            <a:r>
              <a:rPr sz="1733" spc="-37" dirty="0">
                <a:latin typeface="Verdana"/>
                <a:cs typeface="Verdana"/>
              </a:rPr>
              <a:t> </a:t>
            </a:r>
            <a:r>
              <a:rPr sz="1733" dirty="0">
                <a:latin typeface="Verdana"/>
                <a:cs typeface="Verdana"/>
              </a:rPr>
              <a:t>день</a:t>
            </a:r>
            <a:r>
              <a:rPr sz="1733" spc="-76" dirty="0">
                <a:latin typeface="Verdana"/>
                <a:cs typeface="Verdana"/>
              </a:rPr>
              <a:t> </a:t>
            </a:r>
            <a:r>
              <a:rPr sz="1733" spc="-7" dirty="0">
                <a:latin typeface="Verdana"/>
                <a:cs typeface="Verdana"/>
              </a:rPr>
              <a:t>отдыха</a:t>
            </a:r>
            <a:endParaRPr sz="1733">
              <a:latin typeface="Verdana"/>
              <a:cs typeface="Verdana"/>
            </a:endParaRPr>
          </a:p>
          <a:p>
            <a:pPr marL="481777" marR="88904">
              <a:spcBef>
                <a:spcPts val="800"/>
              </a:spcBef>
            </a:pPr>
            <a:r>
              <a:rPr sz="1733" spc="-13" dirty="0">
                <a:latin typeface="Verdana"/>
                <a:cs typeface="Verdana"/>
              </a:rPr>
              <a:t>поскольку</a:t>
            </a:r>
            <a:r>
              <a:rPr sz="1733" spc="-33" dirty="0">
                <a:latin typeface="Verdana"/>
                <a:cs typeface="Verdana"/>
              </a:rPr>
              <a:t> </a:t>
            </a:r>
            <a:r>
              <a:rPr sz="1733" dirty="0">
                <a:latin typeface="Verdana"/>
                <a:cs typeface="Verdana"/>
              </a:rPr>
              <a:t>не</a:t>
            </a:r>
            <a:r>
              <a:rPr sz="1733" spc="-70" dirty="0">
                <a:latin typeface="Verdana"/>
                <a:cs typeface="Verdana"/>
              </a:rPr>
              <a:t> </a:t>
            </a:r>
            <a:r>
              <a:rPr sz="1733" spc="-7" dirty="0">
                <a:latin typeface="Verdana"/>
                <a:cs typeface="Verdana"/>
              </a:rPr>
              <a:t>установлено</a:t>
            </a:r>
            <a:r>
              <a:rPr sz="1733" dirty="0">
                <a:latin typeface="Verdana"/>
                <a:cs typeface="Verdana"/>
              </a:rPr>
              <a:t> механизма</a:t>
            </a:r>
            <a:r>
              <a:rPr sz="1733" spc="-57" dirty="0">
                <a:latin typeface="Verdana"/>
                <a:cs typeface="Verdana"/>
              </a:rPr>
              <a:t> </a:t>
            </a:r>
            <a:r>
              <a:rPr sz="1733" dirty="0">
                <a:latin typeface="Verdana"/>
                <a:cs typeface="Verdana"/>
              </a:rPr>
              <a:t>определения</a:t>
            </a:r>
            <a:r>
              <a:rPr sz="1733" spc="-27" dirty="0">
                <a:latin typeface="Verdana"/>
                <a:cs typeface="Verdana"/>
              </a:rPr>
              <a:t> </a:t>
            </a:r>
            <a:r>
              <a:rPr sz="1733" spc="-43" dirty="0">
                <a:latin typeface="Verdana"/>
                <a:cs typeface="Verdana"/>
              </a:rPr>
              <a:t>даты</a:t>
            </a:r>
            <a:r>
              <a:rPr sz="1733" spc="-50" dirty="0">
                <a:latin typeface="Verdana"/>
                <a:cs typeface="Verdana"/>
              </a:rPr>
              <a:t> </a:t>
            </a:r>
            <a:r>
              <a:rPr sz="1733" dirty="0">
                <a:latin typeface="Verdana"/>
                <a:cs typeface="Verdana"/>
              </a:rPr>
              <a:t>использования</a:t>
            </a:r>
            <a:r>
              <a:rPr sz="1733" spc="-50" dirty="0">
                <a:latin typeface="Verdana"/>
                <a:cs typeface="Verdana"/>
              </a:rPr>
              <a:t> </a:t>
            </a:r>
            <a:r>
              <a:rPr sz="1733" dirty="0">
                <a:latin typeface="Verdana"/>
                <a:cs typeface="Verdana"/>
              </a:rPr>
              <a:t>дня</a:t>
            </a:r>
            <a:r>
              <a:rPr sz="1733" spc="-47" dirty="0">
                <a:latin typeface="Verdana"/>
                <a:cs typeface="Verdana"/>
              </a:rPr>
              <a:t> </a:t>
            </a:r>
            <a:r>
              <a:rPr sz="1733" spc="-50" dirty="0">
                <a:latin typeface="Verdana"/>
                <a:cs typeface="Verdana"/>
              </a:rPr>
              <a:t>отдыха</a:t>
            </a:r>
            <a:r>
              <a:rPr sz="1733" spc="-57" dirty="0">
                <a:latin typeface="Verdana"/>
                <a:cs typeface="Verdana"/>
              </a:rPr>
              <a:t> </a:t>
            </a:r>
            <a:r>
              <a:rPr sz="1733" spc="-17" dirty="0">
                <a:latin typeface="Verdana"/>
                <a:cs typeface="Verdana"/>
              </a:rPr>
              <a:t>за </a:t>
            </a:r>
            <a:r>
              <a:rPr sz="1733" spc="-13" dirty="0">
                <a:latin typeface="Verdana"/>
                <a:cs typeface="Verdana"/>
              </a:rPr>
              <a:t>работу</a:t>
            </a:r>
            <a:r>
              <a:rPr sz="1733" spc="-97" dirty="0">
                <a:latin typeface="Verdana"/>
                <a:cs typeface="Verdana"/>
              </a:rPr>
              <a:t> </a:t>
            </a:r>
            <a:r>
              <a:rPr sz="1733" dirty="0">
                <a:latin typeface="Verdana"/>
                <a:cs typeface="Verdana"/>
              </a:rPr>
              <a:t>в</a:t>
            </a:r>
            <a:r>
              <a:rPr sz="1733" spc="-117" dirty="0">
                <a:latin typeface="Verdana"/>
                <a:cs typeface="Verdana"/>
              </a:rPr>
              <a:t> </a:t>
            </a:r>
            <a:r>
              <a:rPr sz="1733" dirty="0">
                <a:latin typeface="Verdana"/>
                <a:cs typeface="Verdana"/>
              </a:rPr>
              <a:t>выходной</a:t>
            </a:r>
            <a:r>
              <a:rPr sz="1733" spc="-97" dirty="0">
                <a:latin typeface="Verdana"/>
                <a:cs typeface="Verdana"/>
              </a:rPr>
              <a:t> </a:t>
            </a:r>
            <a:r>
              <a:rPr sz="1733" spc="40" dirty="0">
                <a:latin typeface="Verdana"/>
                <a:cs typeface="Verdana"/>
              </a:rPr>
              <a:t>или</a:t>
            </a:r>
            <a:r>
              <a:rPr sz="1733" spc="-113" dirty="0">
                <a:latin typeface="Verdana"/>
                <a:cs typeface="Verdana"/>
              </a:rPr>
              <a:t> </a:t>
            </a:r>
            <a:r>
              <a:rPr sz="1733" spc="-20" dirty="0">
                <a:latin typeface="Verdana"/>
                <a:cs typeface="Verdana"/>
              </a:rPr>
              <a:t>праздник,</a:t>
            </a:r>
            <a:r>
              <a:rPr sz="1733" spc="-90" dirty="0">
                <a:latin typeface="Verdana"/>
                <a:cs typeface="Verdana"/>
              </a:rPr>
              <a:t> </a:t>
            </a:r>
            <a:r>
              <a:rPr sz="1733" dirty="0">
                <a:latin typeface="Verdana"/>
                <a:cs typeface="Verdana"/>
              </a:rPr>
              <a:t>вследствие</a:t>
            </a:r>
            <a:r>
              <a:rPr sz="1733" spc="-76" dirty="0">
                <a:latin typeface="Verdana"/>
                <a:cs typeface="Verdana"/>
              </a:rPr>
              <a:t> </a:t>
            </a:r>
            <a:r>
              <a:rPr sz="1733" dirty="0">
                <a:latin typeface="Verdana"/>
                <a:cs typeface="Verdana"/>
              </a:rPr>
              <a:t>бездействия</a:t>
            </a:r>
            <a:r>
              <a:rPr sz="1733" spc="-93" dirty="0">
                <a:latin typeface="Verdana"/>
                <a:cs typeface="Verdana"/>
              </a:rPr>
              <a:t> </a:t>
            </a:r>
            <a:r>
              <a:rPr sz="1733" spc="-7" dirty="0">
                <a:latin typeface="Verdana"/>
                <a:cs typeface="Verdana"/>
              </a:rPr>
              <a:t>работодателя</a:t>
            </a:r>
            <a:r>
              <a:rPr sz="1733" spc="-63" dirty="0">
                <a:latin typeface="Verdana"/>
                <a:cs typeface="Verdana"/>
              </a:rPr>
              <a:t> </a:t>
            </a:r>
            <a:r>
              <a:rPr sz="1733" spc="-7" dirty="0">
                <a:latin typeface="Verdana"/>
                <a:cs typeface="Verdana"/>
              </a:rPr>
              <a:t>согласование </a:t>
            </a:r>
            <a:r>
              <a:rPr sz="1733" dirty="0">
                <a:latin typeface="Verdana"/>
                <a:cs typeface="Verdana"/>
              </a:rPr>
              <a:t>конкретной</a:t>
            </a:r>
            <a:r>
              <a:rPr sz="1733" spc="-50" dirty="0">
                <a:latin typeface="Verdana"/>
                <a:cs typeface="Verdana"/>
              </a:rPr>
              <a:t> </a:t>
            </a:r>
            <a:r>
              <a:rPr sz="1733" spc="-43" dirty="0">
                <a:latin typeface="Verdana"/>
                <a:cs typeface="Verdana"/>
              </a:rPr>
              <a:t>даты</a:t>
            </a:r>
            <a:r>
              <a:rPr sz="1733" spc="-67" dirty="0">
                <a:latin typeface="Verdana"/>
                <a:cs typeface="Verdana"/>
              </a:rPr>
              <a:t> </a:t>
            </a:r>
            <a:r>
              <a:rPr sz="1733" dirty="0">
                <a:latin typeface="Verdana"/>
                <a:cs typeface="Verdana"/>
              </a:rPr>
              <a:t>использования</a:t>
            </a:r>
            <a:r>
              <a:rPr sz="1733" spc="-47" dirty="0">
                <a:latin typeface="Verdana"/>
                <a:cs typeface="Verdana"/>
              </a:rPr>
              <a:t> </a:t>
            </a:r>
            <a:r>
              <a:rPr sz="1733" dirty="0">
                <a:latin typeface="Verdana"/>
                <a:cs typeface="Verdana"/>
              </a:rPr>
              <a:t>дня</a:t>
            </a:r>
            <a:r>
              <a:rPr sz="1733" spc="-87" dirty="0">
                <a:latin typeface="Verdana"/>
                <a:cs typeface="Verdana"/>
              </a:rPr>
              <a:t> </a:t>
            </a:r>
            <a:r>
              <a:rPr sz="1733" spc="-47" dirty="0">
                <a:latin typeface="Verdana"/>
                <a:cs typeface="Verdana"/>
              </a:rPr>
              <a:t>отдыха</a:t>
            </a:r>
            <a:r>
              <a:rPr sz="1733" spc="-53" dirty="0">
                <a:latin typeface="Verdana"/>
                <a:cs typeface="Verdana"/>
              </a:rPr>
              <a:t> </a:t>
            </a:r>
            <a:r>
              <a:rPr sz="1733" dirty="0">
                <a:latin typeface="Verdana"/>
                <a:cs typeface="Verdana"/>
              </a:rPr>
              <a:t>может</a:t>
            </a:r>
            <a:r>
              <a:rPr sz="1733" spc="-73" dirty="0">
                <a:latin typeface="Verdana"/>
                <a:cs typeface="Verdana"/>
              </a:rPr>
              <a:t> </a:t>
            </a:r>
            <a:r>
              <a:rPr sz="1733" spc="-50" dirty="0">
                <a:latin typeface="Verdana"/>
                <a:cs typeface="Verdana"/>
              </a:rPr>
              <a:t>стать</a:t>
            </a:r>
            <a:r>
              <a:rPr sz="1733" spc="-63" dirty="0">
                <a:latin typeface="Verdana"/>
                <a:cs typeface="Verdana"/>
              </a:rPr>
              <a:t> </a:t>
            </a:r>
            <a:r>
              <a:rPr sz="1733" dirty="0">
                <a:latin typeface="Verdana"/>
                <a:cs typeface="Verdana"/>
              </a:rPr>
              <a:t>невозможным,</a:t>
            </a:r>
            <a:r>
              <a:rPr sz="1733" spc="-63" dirty="0">
                <a:latin typeface="Verdana"/>
                <a:cs typeface="Verdana"/>
              </a:rPr>
              <a:t> </a:t>
            </a:r>
            <a:r>
              <a:rPr sz="1733" spc="-23" dirty="0">
                <a:latin typeface="Verdana"/>
                <a:cs typeface="Verdana"/>
              </a:rPr>
              <a:t>что</a:t>
            </a:r>
            <a:r>
              <a:rPr sz="1733" spc="-97" dirty="0">
                <a:latin typeface="Verdana"/>
                <a:cs typeface="Verdana"/>
              </a:rPr>
              <a:t> </a:t>
            </a:r>
            <a:r>
              <a:rPr sz="1733" spc="-7" dirty="0">
                <a:latin typeface="Verdana"/>
                <a:cs typeface="Verdana"/>
              </a:rPr>
              <a:t>препятствует </a:t>
            </a:r>
            <a:r>
              <a:rPr sz="1733" dirty="0">
                <a:latin typeface="Verdana"/>
                <a:cs typeface="Verdana"/>
              </a:rPr>
              <a:t>реализации</a:t>
            </a:r>
            <a:r>
              <a:rPr sz="1733" spc="-33" dirty="0">
                <a:latin typeface="Verdana"/>
                <a:cs typeface="Verdana"/>
              </a:rPr>
              <a:t> </a:t>
            </a:r>
            <a:r>
              <a:rPr sz="1733" dirty="0">
                <a:latin typeface="Verdana"/>
                <a:cs typeface="Verdana"/>
              </a:rPr>
              <a:t>работником</a:t>
            </a:r>
            <a:r>
              <a:rPr sz="1733" spc="-63" dirty="0">
                <a:latin typeface="Verdana"/>
                <a:cs typeface="Verdana"/>
              </a:rPr>
              <a:t> </a:t>
            </a:r>
            <a:r>
              <a:rPr sz="1733" spc="-67" dirty="0">
                <a:latin typeface="Verdana"/>
                <a:cs typeface="Verdana"/>
              </a:rPr>
              <a:t>права;</a:t>
            </a:r>
            <a:r>
              <a:rPr sz="1733" spc="-37" dirty="0">
                <a:latin typeface="Verdana"/>
                <a:cs typeface="Verdana"/>
              </a:rPr>
              <a:t> </a:t>
            </a:r>
            <a:r>
              <a:rPr sz="1733" spc="-13" dirty="0">
                <a:latin typeface="Verdana"/>
                <a:cs typeface="Verdana"/>
              </a:rPr>
              <a:t>даже</a:t>
            </a:r>
            <a:r>
              <a:rPr sz="1733" spc="-169" dirty="0">
                <a:latin typeface="Verdana"/>
                <a:cs typeface="Verdana"/>
              </a:rPr>
              <a:t> </a:t>
            </a:r>
            <a:r>
              <a:rPr sz="1733" dirty="0">
                <a:latin typeface="Verdana"/>
                <a:cs typeface="Verdana"/>
              </a:rPr>
              <a:t>если</a:t>
            </a:r>
            <a:r>
              <a:rPr sz="1733" spc="-157" dirty="0">
                <a:latin typeface="Verdana"/>
                <a:cs typeface="Verdana"/>
              </a:rPr>
              <a:t> </a:t>
            </a:r>
            <a:r>
              <a:rPr sz="1733" spc="37" dirty="0">
                <a:latin typeface="Verdana"/>
                <a:cs typeface="Verdana"/>
              </a:rPr>
              <a:t>сам</a:t>
            </a:r>
            <a:r>
              <a:rPr sz="1733" spc="-127" dirty="0">
                <a:latin typeface="Verdana"/>
                <a:cs typeface="Verdana"/>
              </a:rPr>
              <a:t> </a:t>
            </a:r>
            <a:r>
              <a:rPr sz="1733" dirty="0">
                <a:latin typeface="Verdana"/>
                <a:cs typeface="Verdana"/>
              </a:rPr>
              <a:t>работник</a:t>
            </a:r>
            <a:r>
              <a:rPr sz="1733" spc="-163" dirty="0">
                <a:latin typeface="Verdana"/>
                <a:cs typeface="Verdana"/>
              </a:rPr>
              <a:t> </a:t>
            </a:r>
            <a:r>
              <a:rPr sz="1733" dirty="0">
                <a:latin typeface="Verdana"/>
                <a:cs typeface="Verdana"/>
              </a:rPr>
              <a:t>не</a:t>
            </a:r>
            <a:r>
              <a:rPr sz="1733" spc="-113" dirty="0">
                <a:latin typeface="Verdana"/>
                <a:cs typeface="Verdana"/>
              </a:rPr>
              <a:t> </a:t>
            </a:r>
            <a:r>
              <a:rPr sz="1733" spc="-7" dirty="0">
                <a:latin typeface="Verdana"/>
                <a:cs typeface="Verdana"/>
              </a:rPr>
              <a:t>обращается</a:t>
            </a:r>
            <a:r>
              <a:rPr sz="1733" spc="-157" dirty="0">
                <a:latin typeface="Verdana"/>
                <a:cs typeface="Verdana"/>
              </a:rPr>
              <a:t> </a:t>
            </a:r>
            <a:r>
              <a:rPr sz="1733" spc="-57" dirty="0">
                <a:latin typeface="Verdana"/>
                <a:cs typeface="Verdana"/>
              </a:rPr>
              <a:t>к</a:t>
            </a:r>
            <a:r>
              <a:rPr sz="1733" spc="-103" dirty="0">
                <a:latin typeface="Verdana"/>
                <a:cs typeface="Verdana"/>
              </a:rPr>
              <a:t> </a:t>
            </a:r>
            <a:r>
              <a:rPr sz="1733" spc="-13" dirty="0">
                <a:latin typeface="Verdana"/>
                <a:cs typeface="Verdana"/>
              </a:rPr>
              <a:t>работодателю</a:t>
            </a:r>
            <a:r>
              <a:rPr sz="1733" spc="-163" dirty="0">
                <a:latin typeface="Verdana"/>
                <a:cs typeface="Verdana"/>
              </a:rPr>
              <a:t> </a:t>
            </a:r>
            <a:r>
              <a:rPr sz="1733" spc="-17" dirty="0">
                <a:latin typeface="Verdana"/>
                <a:cs typeface="Verdana"/>
              </a:rPr>
              <a:t>за </a:t>
            </a:r>
            <a:r>
              <a:rPr sz="1733" dirty="0">
                <a:latin typeface="Verdana"/>
                <a:cs typeface="Verdana"/>
              </a:rPr>
              <a:t>предоставлением</a:t>
            </a:r>
            <a:r>
              <a:rPr sz="1733" spc="-187" dirty="0">
                <a:latin typeface="Verdana"/>
                <a:cs typeface="Verdana"/>
              </a:rPr>
              <a:t> </a:t>
            </a:r>
            <a:r>
              <a:rPr sz="1733" spc="-7" dirty="0">
                <a:latin typeface="Verdana"/>
                <a:cs typeface="Verdana"/>
              </a:rPr>
              <a:t>конкретного</a:t>
            </a:r>
            <a:r>
              <a:rPr sz="1733" spc="-177" dirty="0">
                <a:latin typeface="Verdana"/>
                <a:cs typeface="Verdana"/>
              </a:rPr>
              <a:t> </a:t>
            </a:r>
            <a:r>
              <a:rPr sz="1733" dirty="0">
                <a:latin typeface="Verdana"/>
                <a:cs typeface="Verdana"/>
              </a:rPr>
              <a:t>дня</a:t>
            </a:r>
            <a:r>
              <a:rPr sz="1733" spc="-133" dirty="0">
                <a:latin typeface="Verdana"/>
                <a:cs typeface="Verdana"/>
              </a:rPr>
              <a:t> </a:t>
            </a:r>
            <a:r>
              <a:rPr sz="1733" spc="-57" dirty="0">
                <a:latin typeface="Verdana"/>
                <a:cs typeface="Verdana"/>
              </a:rPr>
              <a:t>отдыха</a:t>
            </a:r>
            <a:r>
              <a:rPr sz="1733" spc="-180" dirty="0">
                <a:latin typeface="Verdana"/>
                <a:cs typeface="Verdana"/>
              </a:rPr>
              <a:t> </a:t>
            </a:r>
            <a:r>
              <a:rPr sz="1733" spc="-7" dirty="0">
                <a:latin typeface="Verdana"/>
                <a:cs typeface="Verdana"/>
              </a:rPr>
              <a:t>это</a:t>
            </a:r>
            <a:r>
              <a:rPr sz="1733" spc="-147" dirty="0">
                <a:latin typeface="Verdana"/>
                <a:cs typeface="Verdana"/>
              </a:rPr>
              <a:t> </a:t>
            </a:r>
            <a:r>
              <a:rPr sz="1733" dirty="0">
                <a:latin typeface="Verdana"/>
                <a:cs typeface="Verdana"/>
              </a:rPr>
              <a:t>не</a:t>
            </a:r>
            <a:r>
              <a:rPr sz="1733" spc="-130" dirty="0">
                <a:latin typeface="Verdana"/>
                <a:cs typeface="Verdana"/>
              </a:rPr>
              <a:t> </a:t>
            </a:r>
            <a:r>
              <a:rPr sz="1733" spc="-7" dirty="0">
                <a:latin typeface="Verdana"/>
                <a:cs typeface="Verdana"/>
              </a:rPr>
              <a:t>предполагает</a:t>
            </a:r>
            <a:r>
              <a:rPr sz="1733" spc="-180" dirty="0">
                <a:latin typeface="Verdana"/>
                <a:cs typeface="Verdana"/>
              </a:rPr>
              <a:t> </a:t>
            </a:r>
            <a:r>
              <a:rPr sz="1733" spc="-53" dirty="0">
                <a:latin typeface="Verdana"/>
                <a:cs typeface="Verdana"/>
              </a:rPr>
              <a:t>утраты</a:t>
            </a:r>
            <a:r>
              <a:rPr sz="1733" spc="-183" dirty="0">
                <a:latin typeface="Verdana"/>
                <a:cs typeface="Verdana"/>
              </a:rPr>
              <a:t> </a:t>
            </a:r>
            <a:r>
              <a:rPr sz="1733" dirty="0">
                <a:latin typeface="Verdana"/>
                <a:cs typeface="Verdana"/>
              </a:rPr>
              <a:t>права</a:t>
            </a:r>
            <a:r>
              <a:rPr sz="1733" spc="-183" dirty="0">
                <a:latin typeface="Verdana"/>
                <a:cs typeface="Verdana"/>
              </a:rPr>
              <a:t> </a:t>
            </a:r>
            <a:r>
              <a:rPr sz="1733" spc="-7" dirty="0">
                <a:latin typeface="Verdana"/>
                <a:cs typeface="Verdana"/>
              </a:rPr>
              <a:t>работника</a:t>
            </a:r>
            <a:endParaRPr sz="1733">
              <a:latin typeface="Verdana"/>
              <a:cs typeface="Verdana"/>
            </a:endParaRPr>
          </a:p>
          <a:p>
            <a:pPr marL="481777" marR="3387">
              <a:spcBef>
                <a:spcPts val="803"/>
              </a:spcBef>
            </a:pPr>
            <a:r>
              <a:rPr sz="1733" spc="-20" dirty="0">
                <a:latin typeface="Verdana"/>
                <a:cs typeface="Verdana"/>
              </a:rPr>
              <a:t>работодатель</a:t>
            </a:r>
            <a:r>
              <a:rPr sz="1733" spc="-203" dirty="0">
                <a:latin typeface="Verdana"/>
                <a:cs typeface="Verdana"/>
              </a:rPr>
              <a:t> </a:t>
            </a:r>
            <a:r>
              <a:rPr sz="1733" dirty="0">
                <a:latin typeface="Verdana"/>
                <a:cs typeface="Verdana"/>
              </a:rPr>
              <a:t>обязан</a:t>
            </a:r>
            <a:r>
              <a:rPr sz="1733" spc="-210" dirty="0">
                <a:latin typeface="Verdana"/>
                <a:cs typeface="Verdana"/>
              </a:rPr>
              <a:t> </a:t>
            </a:r>
            <a:r>
              <a:rPr sz="1733" spc="60" dirty="0">
                <a:latin typeface="Verdana"/>
                <a:cs typeface="Verdana"/>
              </a:rPr>
              <a:t>при</a:t>
            </a:r>
            <a:r>
              <a:rPr sz="1733" spc="-200" dirty="0">
                <a:latin typeface="Verdana"/>
                <a:cs typeface="Verdana"/>
              </a:rPr>
              <a:t> </a:t>
            </a:r>
            <a:r>
              <a:rPr sz="1733" dirty="0">
                <a:latin typeface="Verdana"/>
                <a:cs typeface="Verdana"/>
              </a:rPr>
              <a:t>увольнении</a:t>
            </a:r>
            <a:r>
              <a:rPr sz="1733" spc="-220" dirty="0">
                <a:latin typeface="Verdana"/>
                <a:cs typeface="Verdana"/>
              </a:rPr>
              <a:t> </a:t>
            </a:r>
            <a:r>
              <a:rPr sz="1733" spc="-7" dirty="0">
                <a:latin typeface="Verdana"/>
                <a:cs typeface="Verdana"/>
              </a:rPr>
              <a:t>работника</a:t>
            </a:r>
            <a:r>
              <a:rPr sz="1733" spc="-210" dirty="0">
                <a:latin typeface="Verdana"/>
                <a:cs typeface="Verdana"/>
              </a:rPr>
              <a:t> </a:t>
            </a:r>
            <a:r>
              <a:rPr sz="1733" dirty="0">
                <a:latin typeface="Verdana"/>
                <a:cs typeface="Verdana"/>
              </a:rPr>
              <a:t>заменить</a:t>
            </a:r>
            <a:r>
              <a:rPr sz="1733" spc="-200" dirty="0">
                <a:latin typeface="Verdana"/>
                <a:cs typeface="Verdana"/>
              </a:rPr>
              <a:t> </a:t>
            </a:r>
            <a:r>
              <a:rPr sz="1733" dirty="0">
                <a:latin typeface="Verdana"/>
                <a:cs typeface="Verdana"/>
              </a:rPr>
              <a:t>неиспользованные</a:t>
            </a:r>
            <a:r>
              <a:rPr sz="1733" spc="-203" dirty="0">
                <a:latin typeface="Verdana"/>
                <a:cs typeface="Verdana"/>
              </a:rPr>
              <a:t> </a:t>
            </a:r>
            <a:r>
              <a:rPr sz="1733" spc="40" dirty="0">
                <a:latin typeface="Verdana"/>
                <a:cs typeface="Verdana"/>
              </a:rPr>
              <a:t>дни</a:t>
            </a:r>
            <a:r>
              <a:rPr sz="1733" spc="-200" dirty="0">
                <a:latin typeface="Verdana"/>
                <a:cs typeface="Verdana"/>
              </a:rPr>
              <a:t> </a:t>
            </a:r>
            <a:r>
              <a:rPr sz="1733" spc="-7" dirty="0">
                <a:latin typeface="Verdana"/>
                <a:cs typeface="Verdana"/>
              </a:rPr>
              <a:t>отдыха </a:t>
            </a:r>
            <a:r>
              <a:rPr sz="1733" dirty="0">
                <a:latin typeface="Verdana"/>
                <a:cs typeface="Verdana"/>
              </a:rPr>
              <a:t>повышенной</a:t>
            </a:r>
            <a:r>
              <a:rPr sz="1733" spc="-210" dirty="0">
                <a:latin typeface="Verdana"/>
                <a:cs typeface="Verdana"/>
              </a:rPr>
              <a:t> </a:t>
            </a:r>
            <a:r>
              <a:rPr sz="1733" dirty="0">
                <a:latin typeface="Verdana"/>
                <a:cs typeface="Verdana"/>
              </a:rPr>
              <a:t>оплатой</a:t>
            </a:r>
            <a:r>
              <a:rPr sz="1733" spc="-213" dirty="0">
                <a:latin typeface="Verdana"/>
                <a:cs typeface="Verdana"/>
              </a:rPr>
              <a:t> </a:t>
            </a:r>
            <a:r>
              <a:rPr sz="1733" spc="-13" dirty="0">
                <a:latin typeface="Verdana"/>
                <a:cs typeface="Verdana"/>
              </a:rPr>
              <a:t>работы</a:t>
            </a:r>
            <a:r>
              <a:rPr sz="1733" spc="-203" dirty="0">
                <a:latin typeface="Verdana"/>
                <a:cs typeface="Verdana"/>
              </a:rPr>
              <a:t> </a:t>
            </a:r>
            <a:r>
              <a:rPr sz="1733" dirty="0">
                <a:latin typeface="Verdana"/>
                <a:cs typeface="Verdana"/>
              </a:rPr>
              <a:t>в</a:t>
            </a:r>
            <a:r>
              <a:rPr sz="1733" spc="-133" dirty="0">
                <a:latin typeface="Verdana"/>
                <a:cs typeface="Verdana"/>
              </a:rPr>
              <a:t> </a:t>
            </a:r>
            <a:r>
              <a:rPr sz="1733" spc="-23" dirty="0">
                <a:latin typeface="Verdana"/>
                <a:cs typeface="Verdana"/>
              </a:rPr>
              <a:t>выходные</a:t>
            </a:r>
            <a:r>
              <a:rPr sz="1733" spc="-103" dirty="0">
                <a:latin typeface="Verdana"/>
                <a:cs typeface="Verdana"/>
              </a:rPr>
              <a:t> </a:t>
            </a:r>
            <a:r>
              <a:rPr sz="1733" spc="63" dirty="0">
                <a:latin typeface="Verdana"/>
                <a:cs typeface="Verdana"/>
              </a:rPr>
              <a:t>и</a:t>
            </a:r>
            <a:r>
              <a:rPr sz="1733" spc="-127" dirty="0">
                <a:latin typeface="Verdana"/>
                <a:cs typeface="Verdana"/>
              </a:rPr>
              <a:t> </a:t>
            </a:r>
            <a:r>
              <a:rPr sz="1733" spc="-7" dirty="0">
                <a:latin typeface="Verdana"/>
                <a:cs typeface="Verdana"/>
              </a:rPr>
              <a:t>праздники,</a:t>
            </a:r>
            <a:r>
              <a:rPr sz="1733" spc="-130" dirty="0">
                <a:latin typeface="Verdana"/>
                <a:cs typeface="Verdana"/>
              </a:rPr>
              <a:t> </a:t>
            </a:r>
            <a:r>
              <a:rPr sz="1733" spc="-57" dirty="0">
                <a:latin typeface="Verdana"/>
                <a:cs typeface="Verdana"/>
              </a:rPr>
              <a:t>а</a:t>
            </a:r>
            <a:r>
              <a:rPr sz="1733" spc="-130" dirty="0">
                <a:latin typeface="Verdana"/>
                <a:cs typeface="Verdana"/>
              </a:rPr>
              <a:t> </a:t>
            </a:r>
            <a:r>
              <a:rPr sz="1733" spc="40" dirty="0">
                <a:latin typeface="Verdana"/>
                <a:cs typeface="Verdana"/>
              </a:rPr>
              <a:t>сам</a:t>
            </a:r>
            <a:r>
              <a:rPr sz="1733" spc="-113" dirty="0">
                <a:latin typeface="Verdana"/>
                <a:cs typeface="Verdana"/>
              </a:rPr>
              <a:t> </a:t>
            </a:r>
            <a:r>
              <a:rPr sz="1733" spc="-90" dirty="0">
                <a:latin typeface="Verdana"/>
                <a:cs typeface="Verdana"/>
              </a:rPr>
              <a:t>факт</a:t>
            </a:r>
            <a:r>
              <a:rPr sz="1733" spc="-117" dirty="0">
                <a:latin typeface="Verdana"/>
                <a:cs typeface="Verdana"/>
              </a:rPr>
              <a:t> </a:t>
            </a:r>
            <a:r>
              <a:rPr sz="1733" dirty="0">
                <a:latin typeface="Verdana"/>
                <a:cs typeface="Verdana"/>
              </a:rPr>
              <a:t>выбора</a:t>
            </a:r>
            <a:r>
              <a:rPr sz="1733" spc="-140" dirty="0">
                <a:latin typeface="Verdana"/>
                <a:cs typeface="Verdana"/>
              </a:rPr>
              <a:t> </a:t>
            </a:r>
            <a:r>
              <a:rPr sz="1733" spc="-7" dirty="0">
                <a:latin typeface="Verdana"/>
                <a:cs typeface="Verdana"/>
              </a:rPr>
              <a:t>ранее </a:t>
            </a:r>
            <a:r>
              <a:rPr sz="1733" dirty="0">
                <a:latin typeface="Verdana"/>
                <a:cs typeface="Verdana"/>
              </a:rPr>
              <a:t>работником</a:t>
            </a:r>
            <a:r>
              <a:rPr sz="1733" spc="-23" dirty="0">
                <a:latin typeface="Verdana"/>
                <a:cs typeface="Verdana"/>
              </a:rPr>
              <a:t> </a:t>
            </a:r>
            <a:r>
              <a:rPr sz="1733" dirty="0">
                <a:latin typeface="Verdana"/>
                <a:cs typeface="Verdana"/>
              </a:rPr>
              <a:t>предоставления</a:t>
            </a:r>
            <a:r>
              <a:rPr sz="1733" spc="-13" dirty="0">
                <a:latin typeface="Verdana"/>
                <a:cs typeface="Verdana"/>
              </a:rPr>
              <a:t> </a:t>
            </a:r>
            <a:r>
              <a:rPr sz="1733" spc="-17" dirty="0">
                <a:latin typeface="Verdana"/>
                <a:cs typeface="Verdana"/>
              </a:rPr>
              <a:t>других</a:t>
            </a:r>
            <a:r>
              <a:rPr sz="1733" spc="-33" dirty="0">
                <a:latin typeface="Verdana"/>
                <a:cs typeface="Verdana"/>
              </a:rPr>
              <a:t> </a:t>
            </a:r>
            <a:r>
              <a:rPr sz="1733" spc="33" dirty="0">
                <a:latin typeface="Verdana"/>
                <a:cs typeface="Verdana"/>
              </a:rPr>
              <a:t>дней</a:t>
            </a:r>
            <a:r>
              <a:rPr sz="1733" spc="-57" dirty="0">
                <a:latin typeface="Verdana"/>
                <a:cs typeface="Verdana"/>
              </a:rPr>
              <a:t> </a:t>
            </a:r>
            <a:r>
              <a:rPr sz="1733" spc="-47" dirty="0">
                <a:latin typeface="Verdana"/>
                <a:cs typeface="Verdana"/>
              </a:rPr>
              <a:t>отдыха</a:t>
            </a:r>
            <a:r>
              <a:rPr sz="1733" spc="-37" dirty="0">
                <a:latin typeface="Verdana"/>
                <a:cs typeface="Verdana"/>
              </a:rPr>
              <a:t> </a:t>
            </a:r>
            <a:r>
              <a:rPr sz="1733" dirty="0">
                <a:latin typeface="Verdana"/>
                <a:cs typeface="Verdana"/>
              </a:rPr>
              <a:t>вместо</a:t>
            </a:r>
            <a:r>
              <a:rPr sz="1733" spc="-50" dirty="0">
                <a:latin typeface="Verdana"/>
                <a:cs typeface="Verdana"/>
              </a:rPr>
              <a:t> </a:t>
            </a:r>
            <a:r>
              <a:rPr sz="1733" dirty="0">
                <a:latin typeface="Verdana"/>
                <a:cs typeface="Verdana"/>
              </a:rPr>
              <a:t>повышенного</a:t>
            </a:r>
            <a:r>
              <a:rPr sz="1733" spc="-27" dirty="0">
                <a:latin typeface="Verdana"/>
                <a:cs typeface="Verdana"/>
              </a:rPr>
              <a:t> </a:t>
            </a:r>
            <a:r>
              <a:rPr sz="1733" spc="30" dirty="0">
                <a:latin typeface="Verdana"/>
                <a:cs typeface="Verdana"/>
              </a:rPr>
              <a:t>размера</a:t>
            </a:r>
            <a:r>
              <a:rPr sz="1733" spc="-67" dirty="0">
                <a:latin typeface="Verdana"/>
                <a:cs typeface="Verdana"/>
              </a:rPr>
              <a:t> </a:t>
            </a:r>
            <a:r>
              <a:rPr sz="1733" spc="-23" dirty="0">
                <a:latin typeface="Verdana"/>
                <a:cs typeface="Verdana"/>
              </a:rPr>
              <a:t>оплаты</a:t>
            </a:r>
            <a:r>
              <a:rPr sz="1733" spc="-37" dirty="0">
                <a:latin typeface="Verdana"/>
                <a:cs typeface="Verdana"/>
              </a:rPr>
              <a:t> </a:t>
            </a:r>
            <a:r>
              <a:rPr sz="1733" spc="-17" dirty="0">
                <a:latin typeface="Verdana"/>
                <a:cs typeface="Verdana"/>
              </a:rPr>
              <a:t>не </a:t>
            </a:r>
            <a:r>
              <a:rPr sz="1733" dirty="0">
                <a:latin typeface="Verdana"/>
                <a:cs typeface="Verdana"/>
              </a:rPr>
              <a:t>может</a:t>
            </a:r>
            <a:r>
              <a:rPr sz="1733" spc="-53" dirty="0">
                <a:latin typeface="Verdana"/>
                <a:cs typeface="Verdana"/>
              </a:rPr>
              <a:t> </a:t>
            </a:r>
            <a:r>
              <a:rPr sz="1733" dirty="0">
                <a:latin typeface="Verdana"/>
                <a:cs typeface="Verdana"/>
              </a:rPr>
              <a:t>рассматриваться </a:t>
            </a:r>
            <a:r>
              <a:rPr sz="1733" spc="-60" dirty="0">
                <a:latin typeface="Verdana"/>
                <a:cs typeface="Verdana"/>
              </a:rPr>
              <a:t>как</a:t>
            </a:r>
            <a:r>
              <a:rPr sz="1733" spc="-53" dirty="0">
                <a:latin typeface="Verdana"/>
                <a:cs typeface="Verdana"/>
              </a:rPr>
              <a:t> </a:t>
            </a:r>
            <a:r>
              <a:rPr sz="1733" dirty="0">
                <a:latin typeface="Verdana"/>
                <a:cs typeface="Verdana"/>
              </a:rPr>
              <a:t>препятствие</a:t>
            </a:r>
            <a:r>
              <a:rPr sz="1733" spc="-40" dirty="0">
                <a:latin typeface="Verdana"/>
                <a:cs typeface="Verdana"/>
              </a:rPr>
              <a:t> </a:t>
            </a:r>
            <a:r>
              <a:rPr sz="1733" dirty="0">
                <a:latin typeface="Verdana"/>
                <a:cs typeface="Verdana"/>
              </a:rPr>
              <a:t>для</a:t>
            </a:r>
            <a:r>
              <a:rPr sz="1733" spc="-40" dirty="0">
                <a:latin typeface="Verdana"/>
                <a:cs typeface="Verdana"/>
              </a:rPr>
              <a:t> </a:t>
            </a:r>
            <a:r>
              <a:rPr sz="1733" dirty="0">
                <a:latin typeface="Verdana"/>
                <a:cs typeface="Verdana"/>
              </a:rPr>
              <a:t>получения</a:t>
            </a:r>
            <a:r>
              <a:rPr sz="1733" spc="-43" dirty="0">
                <a:latin typeface="Verdana"/>
                <a:cs typeface="Verdana"/>
              </a:rPr>
              <a:t> </a:t>
            </a:r>
            <a:r>
              <a:rPr sz="1733" dirty="0">
                <a:latin typeface="Verdana"/>
                <a:cs typeface="Verdana"/>
              </a:rPr>
              <a:t>работником</a:t>
            </a:r>
            <a:r>
              <a:rPr sz="1733" spc="-20" dirty="0">
                <a:latin typeface="Verdana"/>
                <a:cs typeface="Verdana"/>
              </a:rPr>
              <a:t> </a:t>
            </a:r>
            <a:r>
              <a:rPr sz="1733" spc="-23" dirty="0">
                <a:latin typeface="Verdana"/>
                <a:cs typeface="Verdana"/>
              </a:rPr>
              <a:t>такой</a:t>
            </a:r>
            <a:r>
              <a:rPr sz="1733" spc="-43" dirty="0">
                <a:latin typeface="Verdana"/>
                <a:cs typeface="Verdana"/>
              </a:rPr>
              <a:t> </a:t>
            </a:r>
            <a:r>
              <a:rPr sz="1733" spc="-7" dirty="0">
                <a:latin typeface="Verdana"/>
                <a:cs typeface="Verdana"/>
              </a:rPr>
              <a:t>денежной выплаты</a:t>
            </a:r>
            <a:endParaRPr sz="1733">
              <a:latin typeface="Verdana"/>
              <a:cs typeface="Verdana"/>
            </a:endParaRPr>
          </a:p>
        </p:txBody>
      </p:sp>
      <p:sp>
        <p:nvSpPr>
          <p:cNvPr id="10" name="object 10"/>
          <p:cNvSpPr txBox="1">
            <a:spLocks noGrp="1"/>
          </p:cNvSpPr>
          <p:nvPr>
            <p:ph type="sldNum" sz="quarter" idx="4294967295"/>
          </p:nvPr>
        </p:nvSpPr>
        <p:spPr>
          <a:xfrm>
            <a:off x="0" y="0"/>
            <a:ext cx="0" cy="237681"/>
          </a:xfrm>
          <a:prstGeom prst="rect">
            <a:avLst/>
          </a:prstGeom>
        </p:spPr>
        <p:txBody>
          <a:bodyPr vert="horz" wrap="square" lIns="0" tIns="60757" rIns="0" bIns="0" rtlCol="0">
            <a:spAutoFit/>
          </a:bodyPr>
          <a:lstStyle/>
          <a:p>
            <a:pPr marL="25401">
              <a:lnSpc>
                <a:spcPts val="1207"/>
              </a:lnSpc>
            </a:pPr>
            <a:endParaRPr spc="-17" dirty="0"/>
          </a:p>
        </p:txBody>
      </p:sp>
    </p:spTree>
    <p:extLst>
      <p:ext uri="{BB962C8B-B14F-4D97-AF65-F5344CB8AC3E}">
        <p14:creationId xmlns:p14="http://schemas.microsoft.com/office/powerpoint/2010/main" val="8187832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58800" y="65946"/>
            <a:ext cx="11097378" cy="1409382"/>
          </a:xfrm>
          <a:prstGeom prst="rect">
            <a:avLst/>
          </a:prstGeom>
        </p:spPr>
        <p:txBody>
          <a:bodyPr vert="horz" wrap="square" lIns="0" tIns="8467" rIns="0" bIns="0" rtlCol="0" anchor="ctr">
            <a:spAutoFit/>
          </a:bodyPr>
          <a:lstStyle/>
          <a:p>
            <a:pPr marL="8467">
              <a:lnSpc>
                <a:spcPts val="3840"/>
              </a:lnSpc>
              <a:spcBef>
                <a:spcPts val="67"/>
              </a:spcBef>
            </a:pPr>
            <a:r>
              <a:rPr spc="80" dirty="0"/>
              <a:t>Постановление</a:t>
            </a:r>
            <a:r>
              <a:rPr spc="-20" dirty="0"/>
              <a:t> </a:t>
            </a:r>
            <a:r>
              <a:rPr spc="107" dirty="0"/>
              <a:t>КС</a:t>
            </a:r>
            <a:r>
              <a:rPr spc="-57" dirty="0"/>
              <a:t> </a:t>
            </a:r>
            <a:r>
              <a:rPr spc="193" dirty="0"/>
              <a:t>РФ</a:t>
            </a:r>
            <a:r>
              <a:rPr spc="-53" dirty="0"/>
              <a:t> </a:t>
            </a:r>
            <a:r>
              <a:rPr dirty="0"/>
              <a:t>от</a:t>
            </a:r>
            <a:r>
              <a:rPr spc="-53" dirty="0"/>
              <a:t> </a:t>
            </a:r>
            <a:r>
              <a:rPr spc="-187" dirty="0"/>
              <a:t>06.12.2023</a:t>
            </a:r>
            <a:r>
              <a:rPr spc="-63" dirty="0"/>
              <a:t> </a:t>
            </a:r>
            <a:r>
              <a:rPr dirty="0"/>
              <a:t>№</a:t>
            </a:r>
            <a:r>
              <a:rPr spc="-53" dirty="0"/>
              <a:t> </a:t>
            </a:r>
            <a:r>
              <a:rPr spc="-130" dirty="0"/>
              <a:t>56-</a:t>
            </a:r>
            <a:r>
              <a:rPr spc="169" dirty="0"/>
              <a:t>П</a:t>
            </a:r>
            <a:r>
              <a:rPr spc="-47" dirty="0"/>
              <a:t> </a:t>
            </a:r>
            <a:r>
              <a:rPr sz="2100" i="1" spc="-237" dirty="0" smtClean="0">
                <a:latin typeface="Verdana"/>
                <a:cs typeface="Verdana"/>
              </a:rPr>
              <a:t>"</a:t>
            </a:r>
            <a:r>
              <a:rPr sz="2100" i="1" spc="-237" dirty="0">
                <a:latin typeface="Verdana"/>
                <a:cs typeface="Verdana"/>
              </a:rPr>
              <a:t>По</a:t>
            </a:r>
            <a:r>
              <a:rPr sz="2100" i="1" spc="-136" dirty="0">
                <a:latin typeface="Verdana"/>
                <a:cs typeface="Verdana"/>
              </a:rPr>
              <a:t> </a:t>
            </a:r>
            <a:r>
              <a:rPr sz="2100" i="1" spc="-163" dirty="0">
                <a:latin typeface="Verdana"/>
                <a:cs typeface="Verdana"/>
              </a:rPr>
              <a:t>делу</a:t>
            </a:r>
            <a:r>
              <a:rPr sz="2100" i="1" spc="-153" dirty="0">
                <a:latin typeface="Verdana"/>
                <a:cs typeface="Verdana"/>
              </a:rPr>
              <a:t> </a:t>
            </a:r>
            <a:r>
              <a:rPr sz="2100" i="1" spc="-163" dirty="0">
                <a:latin typeface="Verdana"/>
                <a:cs typeface="Verdana"/>
              </a:rPr>
              <a:t>о</a:t>
            </a:r>
            <a:r>
              <a:rPr sz="2100" i="1" spc="-140" dirty="0">
                <a:latin typeface="Verdana"/>
                <a:cs typeface="Verdana"/>
              </a:rPr>
              <a:t> </a:t>
            </a:r>
            <a:r>
              <a:rPr sz="2100" i="1" spc="-147" dirty="0">
                <a:latin typeface="Verdana"/>
                <a:cs typeface="Verdana"/>
              </a:rPr>
              <a:t>проверке</a:t>
            </a:r>
            <a:r>
              <a:rPr sz="2100" i="1" spc="-177" dirty="0">
                <a:latin typeface="Verdana"/>
                <a:cs typeface="Verdana"/>
              </a:rPr>
              <a:t> </a:t>
            </a:r>
            <a:r>
              <a:rPr sz="2100" i="1" spc="-133" dirty="0">
                <a:latin typeface="Verdana"/>
                <a:cs typeface="Verdana"/>
              </a:rPr>
              <a:t>конституционности</a:t>
            </a:r>
            <a:r>
              <a:rPr sz="2100" i="1" spc="-157" dirty="0">
                <a:latin typeface="Verdana"/>
                <a:cs typeface="Verdana"/>
              </a:rPr>
              <a:t> </a:t>
            </a:r>
            <a:r>
              <a:rPr sz="2100" i="1" spc="-243" dirty="0">
                <a:latin typeface="Verdana"/>
                <a:cs typeface="Verdana"/>
              </a:rPr>
              <a:t>ч.</a:t>
            </a:r>
            <a:r>
              <a:rPr sz="2100" i="1" spc="-163" dirty="0">
                <a:latin typeface="Verdana"/>
                <a:cs typeface="Verdana"/>
              </a:rPr>
              <a:t> </a:t>
            </a:r>
            <a:r>
              <a:rPr sz="2100" i="1" spc="-140" dirty="0">
                <a:latin typeface="Verdana"/>
                <a:cs typeface="Verdana"/>
              </a:rPr>
              <a:t>4</a:t>
            </a:r>
            <a:r>
              <a:rPr sz="2100" i="1" spc="-143" dirty="0">
                <a:latin typeface="Verdana"/>
                <a:cs typeface="Verdana"/>
              </a:rPr>
              <a:t> </a:t>
            </a:r>
            <a:r>
              <a:rPr sz="2100" i="1" spc="-150" dirty="0">
                <a:latin typeface="Verdana"/>
                <a:cs typeface="Verdana"/>
              </a:rPr>
              <a:t>ст.</a:t>
            </a:r>
            <a:r>
              <a:rPr sz="2100" i="1" spc="-147" dirty="0">
                <a:latin typeface="Verdana"/>
                <a:cs typeface="Verdana"/>
              </a:rPr>
              <a:t> </a:t>
            </a:r>
            <a:r>
              <a:rPr sz="2100" i="1" spc="-463" dirty="0">
                <a:latin typeface="Verdana"/>
                <a:cs typeface="Verdana"/>
              </a:rPr>
              <a:t>153</a:t>
            </a:r>
            <a:r>
              <a:rPr sz="2100" i="1" spc="-169" dirty="0">
                <a:latin typeface="Verdana"/>
                <a:cs typeface="Verdana"/>
              </a:rPr>
              <a:t> </a:t>
            </a:r>
            <a:r>
              <a:rPr sz="2100" i="1" spc="-190" dirty="0">
                <a:latin typeface="Verdana"/>
                <a:cs typeface="Verdana"/>
              </a:rPr>
              <a:t>ТК</a:t>
            </a:r>
            <a:r>
              <a:rPr sz="2100" i="1" spc="-150" dirty="0">
                <a:latin typeface="Verdana"/>
                <a:cs typeface="Verdana"/>
              </a:rPr>
              <a:t> </a:t>
            </a:r>
            <a:r>
              <a:rPr sz="2100" i="1" spc="-123" dirty="0">
                <a:latin typeface="Verdana"/>
                <a:cs typeface="Verdana"/>
              </a:rPr>
              <a:t>РФ</a:t>
            </a:r>
            <a:r>
              <a:rPr sz="2100" i="1" spc="-143" dirty="0">
                <a:latin typeface="Verdana"/>
                <a:cs typeface="Verdana"/>
              </a:rPr>
              <a:t> </a:t>
            </a:r>
            <a:r>
              <a:rPr sz="2100" i="1" spc="-200" dirty="0">
                <a:latin typeface="Verdana"/>
                <a:cs typeface="Verdana"/>
              </a:rPr>
              <a:t>в</a:t>
            </a:r>
            <a:r>
              <a:rPr sz="2100" i="1" spc="-147" dirty="0">
                <a:latin typeface="Verdana"/>
                <a:cs typeface="Verdana"/>
              </a:rPr>
              <a:t> </a:t>
            </a:r>
            <a:r>
              <a:rPr sz="2100" i="1" spc="-150" dirty="0">
                <a:latin typeface="Verdana"/>
                <a:cs typeface="Verdana"/>
              </a:rPr>
              <a:t>связи </a:t>
            </a:r>
            <a:r>
              <a:rPr sz="2100" i="1" spc="-80" dirty="0">
                <a:latin typeface="Verdana"/>
                <a:cs typeface="Verdana"/>
              </a:rPr>
              <a:t>с</a:t>
            </a:r>
            <a:r>
              <a:rPr sz="2100" i="1" spc="-130" dirty="0">
                <a:latin typeface="Verdana"/>
                <a:cs typeface="Verdana"/>
              </a:rPr>
              <a:t> </a:t>
            </a:r>
            <a:r>
              <a:rPr sz="2100" i="1" spc="-83" dirty="0">
                <a:latin typeface="Verdana"/>
                <a:cs typeface="Verdana"/>
              </a:rPr>
              <a:t>жалобами </a:t>
            </a:r>
            <a:r>
              <a:rPr sz="2100" i="1" spc="-120" dirty="0">
                <a:latin typeface="Verdana"/>
                <a:cs typeface="Verdana"/>
              </a:rPr>
              <a:t>граждан</a:t>
            </a:r>
            <a:r>
              <a:rPr sz="2100" i="1" spc="-163" dirty="0">
                <a:latin typeface="Verdana"/>
                <a:cs typeface="Verdana"/>
              </a:rPr>
              <a:t> </a:t>
            </a:r>
            <a:r>
              <a:rPr sz="2100" i="1" spc="-197" dirty="0">
                <a:latin typeface="Verdana"/>
                <a:cs typeface="Verdana"/>
              </a:rPr>
              <a:t>Н.А.</a:t>
            </a:r>
            <a:r>
              <a:rPr sz="2100" i="1" spc="-160" dirty="0">
                <a:latin typeface="Verdana"/>
                <a:cs typeface="Verdana"/>
              </a:rPr>
              <a:t> </a:t>
            </a:r>
            <a:r>
              <a:rPr sz="2100" i="1" spc="-130" dirty="0">
                <a:latin typeface="Verdana"/>
                <a:cs typeface="Verdana"/>
              </a:rPr>
              <a:t>Варнаковой,</a:t>
            </a:r>
            <a:r>
              <a:rPr sz="2100" i="1" spc="-140" dirty="0">
                <a:latin typeface="Verdana"/>
                <a:cs typeface="Verdana"/>
              </a:rPr>
              <a:t> </a:t>
            </a:r>
            <a:r>
              <a:rPr sz="2100" i="1" spc="-230" dirty="0">
                <a:latin typeface="Verdana"/>
                <a:cs typeface="Verdana"/>
              </a:rPr>
              <a:t>Л.Г.</a:t>
            </a:r>
            <a:r>
              <a:rPr sz="2100" i="1" spc="-157" dirty="0">
                <a:latin typeface="Verdana"/>
                <a:cs typeface="Verdana"/>
              </a:rPr>
              <a:t> </a:t>
            </a:r>
            <a:r>
              <a:rPr sz="2100" i="1" spc="-187" dirty="0">
                <a:latin typeface="Verdana"/>
                <a:cs typeface="Verdana"/>
              </a:rPr>
              <a:t>Жуковой,</a:t>
            </a:r>
            <a:r>
              <a:rPr sz="2100" i="1" spc="-173" dirty="0">
                <a:latin typeface="Verdana"/>
                <a:cs typeface="Verdana"/>
              </a:rPr>
              <a:t> </a:t>
            </a:r>
            <a:r>
              <a:rPr sz="2100" i="1" spc="-183" dirty="0">
                <a:latin typeface="Verdana"/>
                <a:cs typeface="Verdana"/>
              </a:rPr>
              <a:t>О.А.</a:t>
            </a:r>
            <a:r>
              <a:rPr sz="2100" i="1" spc="-136" dirty="0">
                <a:latin typeface="Verdana"/>
                <a:cs typeface="Verdana"/>
              </a:rPr>
              <a:t> </a:t>
            </a:r>
            <a:r>
              <a:rPr sz="2100" i="1" spc="-150" dirty="0">
                <a:latin typeface="Verdana"/>
                <a:cs typeface="Verdana"/>
              </a:rPr>
              <a:t>Котивец</a:t>
            </a:r>
            <a:r>
              <a:rPr sz="2100" i="1" spc="-147" dirty="0">
                <a:latin typeface="Verdana"/>
                <a:cs typeface="Verdana"/>
              </a:rPr>
              <a:t> </a:t>
            </a:r>
            <a:r>
              <a:rPr sz="2100" i="1" spc="-127" dirty="0">
                <a:latin typeface="Verdana"/>
                <a:cs typeface="Verdana"/>
              </a:rPr>
              <a:t>и</a:t>
            </a:r>
            <a:r>
              <a:rPr sz="2100" i="1" spc="-153" dirty="0">
                <a:latin typeface="Verdana"/>
                <a:cs typeface="Verdana"/>
              </a:rPr>
              <a:t> </a:t>
            </a:r>
            <a:r>
              <a:rPr sz="2100" i="1" spc="-203" dirty="0">
                <a:latin typeface="Verdana"/>
                <a:cs typeface="Verdana"/>
              </a:rPr>
              <a:t>Т.С.</a:t>
            </a:r>
            <a:r>
              <a:rPr sz="2100" i="1" spc="-150" dirty="0">
                <a:latin typeface="Verdana"/>
                <a:cs typeface="Verdana"/>
              </a:rPr>
              <a:t> </a:t>
            </a:r>
            <a:r>
              <a:rPr sz="2100" i="1" spc="-7" dirty="0">
                <a:latin typeface="Verdana"/>
                <a:cs typeface="Verdana"/>
              </a:rPr>
              <a:t>Кубряк</a:t>
            </a:r>
            <a:r>
              <a:rPr sz="2100" i="1" spc="-7" dirty="0">
                <a:latin typeface="Trebuchet MS"/>
                <a:cs typeface="Trebuchet MS"/>
              </a:rPr>
              <a:t>"</a:t>
            </a:r>
            <a:endParaRPr sz="2100" dirty="0">
              <a:latin typeface="Trebuchet MS"/>
              <a:cs typeface="Trebuchet MS"/>
            </a:endParaRPr>
          </a:p>
        </p:txBody>
      </p:sp>
      <p:grpSp>
        <p:nvGrpSpPr>
          <p:cNvPr id="3" name="object 3"/>
          <p:cNvGrpSpPr/>
          <p:nvPr/>
        </p:nvGrpSpPr>
        <p:grpSpPr>
          <a:xfrm>
            <a:off x="9917853" y="6264046"/>
            <a:ext cx="2040467" cy="334010"/>
            <a:chOff x="14876780" y="9396069"/>
            <a:chExt cx="3060700" cy="501015"/>
          </a:xfrm>
        </p:grpSpPr>
        <p:pic>
          <p:nvPicPr>
            <p:cNvPr id="4" name="object 4"/>
            <p:cNvPicPr/>
            <p:nvPr/>
          </p:nvPicPr>
          <p:blipFill>
            <a:blip r:embed="rId2" cstate="print"/>
            <a:stretch>
              <a:fillRect/>
            </a:stretch>
          </p:blipFill>
          <p:spPr>
            <a:xfrm>
              <a:off x="15008352" y="9436608"/>
              <a:ext cx="2846832" cy="460248"/>
            </a:xfrm>
            <a:prstGeom prst="rect">
              <a:avLst/>
            </a:prstGeom>
          </p:spPr>
        </p:pic>
        <p:sp>
          <p:nvSpPr>
            <p:cNvPr id="5" name="object 5"/>
            <p:cNvSpPr/>
            <p:nvPr/>
          </p:nvSpPr>
          <p:spPr>
            <a:xfrm>
              <a:off x="14876780" y="9396069"/>
              <a:ext cx="3060700" cy="482600"/>
            </a:xfrm>
            <a:custGeom>
              <a:avLst/>
              <a:gdLst/>
              <a:ahLst/>
              <a:cxnLst/>
              <a:rect l="l" t="t" r="r" b="b"/>
              <a:pathLst>
                <a:path w="3060700" h="482600">
                  <a:moveTo>
                    <a:pt x="3060700" y="482600"/>
                  </a:moveTo>
                  <a:lnTo>
                    <a:pt x="0" y="482600"/>
                  </a:lnTo>
                  <a:lnTo>
                    <a:pt x="0" y="0"/>
                  </a:lnTo>
                  <a:lnTo>
                    <a:pt x="3060700" y="0"/>
                  </a:lnTo>
                  <a:lnTo>
                    <a:pt x="3060700" y="482600"/>
                  </a:lnTo>
                  <a:close/>
                </a:path>
              </a:pathLst>
            </a:custGeom>
            <a:solidFill>
              <a:srgbClr val="FFFFFF"/>
            </a:solidFill>
          </p:spPr>
          <p:txBody>
            <a:bodyPr wrap="square" lIns="0" tIns="0" rIns="0" bIns="0" rtlCol="0"/>
            <a:lstStyle/>
            <a:p>
              <a:endParaRPr sz="1200"/>
            </a:p>
          </p:txBody>
        </p:sp>
      </p:grpSp>
      <p:sp>
        <p:nvSpPr>
          <p:cNvPr id="6" name="object 6"/>
          <p:cNvSpPr txBox="1"/>
          <p:nvPr/>
        </p:nvSpPr>
        <p:spPr>
          <a:xfrm>
            <a:off x="674488" y="1939374"/>
            <a:ext cx="9982200" cy="1116545"/>
          </a:xfrm>
          <a:prstGeom prst="rect">
            <a:avLst/>
          </a:prstGeom>
        </p:spPr>
        <p:txBody>
          <a:bodyPr vert="horz" wrap="square" lIns="0" tIns="8467" rIns="0" bIns="0" rtlCol="0">
            <a:spAutoFit/>
          </a:bodyPr>
          <a:lstStyle/>
          <a:p>
            <a:pPr marL="8467" marR="3387">
              <a:spcBef>
                <a:spcPts val="67"/>
              </a:spcBef>
            </a:pPr>
            <a:r>
              <a:rPr sz="2400" b="1" spc="100" dirty="0">
                <a:latin typeface="Tahoma"/>
                <a:cs typeface="Tahoma"/>
              </a:rPr>
              <a:t>Было:</a:t>
            </a:r>
            <a:r>
              <a:rPr sz="2400" b="1" spc="-147" dirty="0">
                <a:latin typeface="Tahoma"/>
                <a:cs typeface="Tahoma"/>
              </a:rPr>
              <a:t> </a:t>
            </a:r>
            <a:r>
              <a:rPr sz="2400" spc="43" dirty="0">
                <a:latin typeface="Verdana"/>
                <a:cs typeface="Verdana"/>
              </a:rPr>
              <a:t>если</a:t>
            </a:r>
            <a:r>
              <a:rPr sz="2400" spc="-193" dirty="0">
                <a:latin typeface="Verdana"/>
                <a:cs typeface="Verdana"/>
              </a:rPr>
              <a:t> </a:t>
            </a:r>
            <a:r>
              <a:rPr sz="2400" spc="-113" dirty="0">
                <a:latin typeface="Verdana"/>
                <a:cs typeface="Verdana"/>
              </a:rPr>
              <a:t>у</a:t>
            </a:r>
            <a:r>
              <a:rPr sz="2400" spc="-180" dirty="0">
                <a:latin typeface="Verdana"/>
                <a:cs typeface="Verdana"/>
              </a:rPr>
              <a:t> </a:t>
            </a:r>
            <a:r>
              <a:rPr sz="2400" dirty="0">
                <a:latin typeface="Verdana"/>
                <a:cs typeface="Verdana"/>
              </a:rPr>
              <a:t>работника</a:t>
            </a:r>
            <a:r>
              <a:rPr sz="2400" spc="-203" dirty="0">
                <a:latin typeface="Verdana"/>
                <a:cs typeface="Verdana"/>
              </a:rPr>
              <a:t> </a:t>
            </a:r>
            <a:r>
              <a:rPr sz="2400" dirty="0">
                <a:latin typeface="Verdana"/>
                <a:cs typeface="Verdana"/>
              </a:rPr>
              <a:t>накопились</a:t>
            </a:r>
            <a:r>
              <a:rPr sz="2400" spc="-203" dirty="0">
                <a:latin typeface="Verdana"/>
                <a:cs typeface="Verdana"/>
              </a:rPr>
              <a:t> </a:t>
            </a:r>
            <a:r>
              <a:rPr sz="2400" spc="60" dirty="0">
                <a:latin typeface="Verdana"/>
                <a:cs typeface="Verdana"/>
              </a:rPr>
              <a:t>дни</a:t>
            </a:r>
            <a:r>
              <a:rPr sz="2400" spc="-193" dirty="0">
                <a:latin typeface="Verdana"/>
                <a:cs typeface="Verdana"/>
              </a:rPr>
              <a:t> </a:t>
            </a:r>
            <a:r>
              <a:rPr sz="2400" spc="-63" dirty="0">
                <a:latin typeface="Verdana"/>
                <a:cs typeface="Verdana"/>
              </a:rPr>
              <a:t>отдыха</a:t>
            </a:r>
            <a:r>
              <a:rPr sz="2400" spc="-180" dirty="0">
                <a:latin typeface="Verdana"/>
                <a:cs typeface="Verdana"/>
              </a:rPr>
              <a:t> </a:t>
            </a:r>
            <a:r>
              <a:rPr sz="2400" spc="-33" dirty="0">
                <a:latin typeface="Verdana"/>
                <a:cs typeface="Verdana"/>
              </a:rPr>
              <a:t>за</a:t>
            </a:r>
            <a:r>
              <a:rPr sz="2400" spc="-180" dirty="0">
                <a:latin typeface="Verdana"/>
                <a:cs typeface="Verdana"/>
              </a:rPr>
              <a:t> </a:t>
            </a:r>
            <a:r>
              <a:rPr sz="2400" dirty="0">
                <a:latin typeface="Verdana"/>
                <a:cs typeface="Verdana"/>
              </a:rPr>
              <a:t>работу</a:t>
            </a:r>
            <a:r>
              <a:rPr sz="2400" spc="-180" dirty="0">
                <a:latin typeface="Verdana"/>
                <a:cs typeface="Verdana"/>
              </a:rPr>
              <a:t> </a:t>
            </a:r>
            <a:r>
              <a:rPr sz="2400" spc="-33" dirty="0">
                <a:latin typeface="Verdana"/>
                <a:cs typeface="Verdana"/>
              </a:rPr>
              <a:t>в </a:t>
            </a:r>
            <a:r>
              <a:rPr sz="2400" spc="-20" dirty="0">
                <a:latin typeface="Verdana"/>
                <a:cs typeface="Verdana"/>
              </a:rPr>
              <a:t>выходные</a:t>
            </a:r>
            <a:r>
              <a:rPr sz="2400" spc="-197" dirty="0">
                <a:latin typeface="Verdana"/>
                <a:cs typeface="Verdana"/>
              </a:rPr>
              <a:t> </a:t>
            </a:r>
            <a:r>
              <a:rPr sz="2400" spc="90" dirty="0">
                <a:latin typeface="Verdana"/>
                <a:cs typeface="Verdana"/>
              </a:rPr>
              <a:t>и</a:t>
            </a:r>
            <a:r>
              <a:rPr sz="2400" spc="-183" dirty="0">
                <a:latin typeface="Verdana"/>
                <a:cs typeface="Verdana"/>
              </a:rPr>
              <a:t> </a:t>
            </a:r>
            <a:r>
              <a:rPr sz="2400" spc="-7" dirty="0">
                <a:latin typeface="Verdana"/>
                <a:cs typeface="Verdana"/>
              </a:rPr>
              <a:t>праздники,</a:t>
            </a:r>
            <a:r>
              <a:rPr sz="2400" spc="-213" dirty="0">
                <a:latin typeface="Verdana"/>
                <a:cs typeface="Verdana"/>
              </a:rPr>
              <a:t> </a:t>
            </a:r>
            <a:r>
              <a:rPr sz="2400" spc="-30" dirty="0">
                <a:latin typeface="Verdana"/>
                <a:cs typeface="Verdana"/>
              </a:rPr>
              <a:t>то</a:t>
            </a:r>
            <a:r>
              <a:rPr sz="2400" spc="-183" dirty="0">
                <a:latin typeface="Verdana"/>
                <a:cs typeface="Verdana"/>
              </a:rPr>
              <a:t> </a:t>
            </a:r>
            <a:r>
              <a:rPr sz="2400" spc="103" dirty="0">
                <a:latin typeface="Verdana"/>
                <a:cs typeface="Verdana"/>
              </a:rPr>
              <a:t>при</a:t>
            </a:r>
            <a:r>
              <a:rPr sz="2400" spc="-203" dirty="0">
                <a:latin typeface="Verdana"/>
                <a:cs typeface="Verdana"/>
              </a:rPr>
              <a:t> </a:t>
            </a:r>
            <a:r>
              <a:rPr sz="2400" dirty="0">
                <a:latin typeface="Verdana"/>
                <a:cs typeface="Verdana"/>
              </a:rPr>
              <a:t>увольнении</a:t>
            </a:r>
            <a:r>
              <a:rPr sz="2400" spc="-223" dirty="0">
                <a:latin typeface="Verdana"/>
                <a:cs typeface="Verdana"/>
              </a:rPr>
              <a:t> </a:t>
            </a:r>
            <a:r>
              <a:rPr sz="2400" spc="57" dirty="0">
                <a:latin typeface="Verdana"/>
                <a:cs typeface="Verdana"/>
              </a:rPr>
              <a:t>он</a:t>
            </a:r>
            <a:r>
              <a:rPr sz="2400" spc="-187" dirty="0">
                <a:latin typeface="Verdana"/>
                <a:cs typeface="Verdana"/>
              </a:rPr>
              <a:t> </a:t>
            </a:r>
            <a:r>
              <a:rPr sz="2400" spc="76" dirty="0">
                <a:latin typeface="Verdana"/>
                <a:cs typeface="Verdana"/>
              </a:rPr>
              <a:t>мог</a:t>
            </a:r>
            <a:r>
              <a:rPr sz="2400" spc="-183" dirty="0">
                <a:latin typeface="Verdana"/>
                <a:cs typeface="Verdana"/>
              </a:rPr>
              <a:t> </a:t>
            </a:r>
            <a:r>
              <a:rPr sz="2400" spc="43" dirty="0">
                <a:latin typeface="Verdana"/>
                <a:cs typeface="Verdana"/>
              </a:rPr>
              <a:t>не</a:t>
            </a:r>
            <a:r>
              <a:rPr sz="2400" spc="-200" dirty="0">
                <a:latin typeface="Verdana"/>
                <a:cs typeface="Verdana"/>
              </a:rPr>
              <a:t> </a:t>
            </a:r>
            <a:r>
              <a:rPr sz="2400" spc="-7" dirty="0">
                <a:latin typeface="Verdana"/>
                <a:cs typeface="Verdana"/>
              </a:rPr>
              <a:t>получить </a:t>
            </a:r>
            <a:r>
              <a:rPr sz="2400" spc="-50" dirty="0">
                <a:latin typeface="Verdana"/>
                <a:cs typeface="Verdana"/>
              </a:rPr>
              <a:t>какой-</a:t>
            </a:r>
            <a:r>
              <a:rPr sz="2400" spc="57" dirty="0">
                <a:latin typeface="Verdana"/>
                <a:cs typeface="Verdana"/>
              </a:rPr>
              <a:t>либо</a:t>
            </a:r>
            <a:r>
              <a:rPr sz="2400" spc="-200" dirty="0">
                <a:latin typeface="Verdana"/>
                <a:cs typeface="Verdana"/>
              </a:rPr>
              <a:t> </a:t>
            </a:r>
            <a:r>
              <a:rPr sz="2400" spc="53" dirty="0">
                <a:latin typeface="Verdana"/>
                <a:cs typeface="Verdana"/>
              </a:rPr>
              <a:t>компенсации</a:t>
            </a:r>
            <a:r>
              <a:rPr sz="2400" spc="-233" dirty="0">
                <a:latin typeface="Verdana"/>
                <a:cs typeface="Verdana"/>
              </a:rPr>
              <a:t> </a:t>
            </a:r>
            <a:r>
              <a:rPr sz="2400" spc="-33" dirty="0">
                <a:latin typeface="Verdana"/>
                <a:cs typeface="Verdana"/>
              </a:rPr>
              <a:t>за</a:t>
            </a:r>
            <a:r>
              <a:rPr sz="2400" spc="-197" dirty="0">
                <a:latin typeface="Verdana"/>
                <a:cs typeface="Verdana"/>
              </a:rPr>
              <a:t> </a:t>
            </a:r>
            <a:r>
              <a:rPr sz="2400" spc="-17" dirty="0">
                <a:latin typeface="Verdana"/>
                <a:cs typeface="Verdana"/>
              </a:rPr>
              <a:t>них</a:t>
            </a:r>
            <a:endParaRPr sz="2400" dirty="0">
              <a:latin typeface="Verdana"/>
              <a:cs typeface="Verdana"/>
            </a:endParaRPr>
          </a:p>
        </p:txBody>
      </p:sp>
      <p:sp>
        <p:nvSpPr>
          <p:cNvPr id="7" name="object 7"/>
          <p:cNvSpPr txBox="1"/>
          <p:nvPr/>
        </p:nvSpPr>
        <p:spPr>
          <a:xfrm>
            <a:off x="674488" y="4256329"/>
            <a:ext cx="10981690" cy="1957801"/>
          </a:xfrm>
          <a:prstGeom prst="rect">
            <a:avLst/>
          </a:prstGeom>
        </p:spPr>
        <p:txBody>
          <a:bodyPr vert="horz" wrap="square" lIns="0" tIns="8467" rIns="0" bIns="0" rtlCol="0">
            <a:spAutoFit/>
          </a:bodyPr>
          <a:lstStyle/>
          <a:p>
            <a:pPr marL="8467" marR="3387">
              <a:spcBef>
                <a:spcPts val="67"/>
              </a:spcBef>
            </a:pPr>
            <a:r>
              <a:rPr sz="2400" b="1" spc="60" dirty="0">
                <a:latin typeface="Tahoma"/>
                <a:cs typeface="Tahoma"/>
              </a:rPr>
              <a:t>Стало:</a:t>
            </a:r>
            <a:r>
              <a:rPr sz="2400" b="1" spc="-130" dirty="0">
                <a:latin typeface="Tahoma"/>
                <a:cs typeface="Tahoma"/>
              </a:rPr>
              <a:t> </a:t>
            </a:r>
            <a:r>
              <a:rPr sz="2400" spc="40" dirty="0">
                <a:latin typeface="Verdana"/>
                <a:cs typeface="Verdana"/>
              </a:rPr>
              <a:t>если</a:t>
            </a:r>
            <a:r>
              <a:rPr sz="2400" spc="-169" dirty="0">
                <a:latin typeface="Verdana"/>
                <a:cs typeface="Verdana"/>
              </a:rPr>
              <a:t> </a:t>
            </a:r>
            <a:r>
              <a:rPr sz="2400" dirty="0">
                <a:latin typeface="Verdana"/>
                <a:cs typeface="Verdana"/>
              </a:rPr>
              <a:t>работник</a:t>
            </a:r>
            <a:r>
              <a:rPr sz="2400" spc="-180" dirty="0">
                <a:latin typeface="Verdana"/>
                <a:cs typeface="Verdana"/>
              </a:rPr>
              <a:t> </a:t>
            </a:r>
            <a:r>
              <a:rPr sz="2400" spc="43" dirty="0">
                <a:latin typeface="Verdana"/>
                <a:cs typeface="Verdana"/>
              </a:rPr>
              <a:t>не</a:t>
            </a:r>
            <a:r>
              <a:rPr sz="2400" spc="-169" dirty="0">
                <a:latin typeface="Verdana"/>
                <a:cs typeface="Verdana"/>
              </a:rPr>
              <a:t> </a:t>
            </a:r>
            <a:r>
              <a:rPr sz="2400" dirty="0">
                <a:latin typeface="Verdana"/>
                <a:cs typeface="Verdana"/>
              </a:rPr>
              <a:t>успел</a:t>
            </a:r>
            <a:r>
              <a:rPr sz="2400" spc="-190" dirty="0">
                <a:latin typeface="Verdana"/>
                <a:cs typeface="Verdana"/>
              </a:rPr>
              <a:t> </a:t>
            </a:r>
            <a:r>
              <a:rPr sz="2400" dirty="0">
                <a:latin typeface="Verdana"/>
                <a:cs typeface="Verdana"/>
              </a:rPr>
              <a:t>воспользоваться</a:t>
            </a:r>
            <a:r>
              <a:rPr sz="2400" spc="-207" dirty="0">
                <a:latin typeface="Verdana"/>
                <a:cs typeface="Verdana"/>
              </a:rPr>
              <a:t> </a:t>
            </a:r>
            <a:r>
              <a:rPr sz="2400" dirty="0">
                <a:latin typeface="Verdana"/>
                <a:cs typeface="Verdana"/>
              </a:rPr>
              <a:t>отгулами</a:t>
            </a:r>
            <a:r>
              <a:rPr sz="2400" spc="-190" dirty="0">
                <a:latin typeface="Verdana"/>
                <a:cs typeface="Verdana"/>
              </a:rPr>
              <a:t> </a:t>
            </a:r>
            <a:r>
              <a:rPr sz="2400" dirty="0">
                <a:latin typeface="Verdana"/>
                <a:cs typeface="Verdana"/>
              </a:rPr>
              <a:t>в</a:t>
            </a:r>
            <a:r>
              <a:rPr sz="2400" spc="-157" dirty="0">
                <a:latin typeface="Verdana"/>
                <a:cs typeface="Verdana"/>
              </a:rPr>
              <a:t> </a:t>
            </a:r>
            <a:r>
              <a:rPr sz="2400" spc="67" dirty="0">
                <a:latin typeface="Verdana"/>
                <a:cs typeface="Verdana"/>
              </a:rPr>
              <a:t>период </a:t>
            </a:r>
            <a:r>
              <a:rPr sz="2400" spc="-53" dirty="0">
                <a:latin typeface="Verdana"/>
                <a:cs typeface="Verdana"/>
              </a:rPr>
              <a:t>работы,</a:t>
            </a:r>
            <a:r>
              <a:rPr sz="2400" spc="-163" dirty="0">
                <a:latin typeface="Verdana"/>
                <a:cs typeface="Verdana"/>
              </a:rPr>
              <a:t> </a:t>
            </a:r>
            <a:r>
              <a:rPr sz="2400" spc="-37" dirty="0">
                <a:latin typeface="Verdana"/>
                <a:cs typeface="Verdana"/>
              </a:rPr>
              <a:t>то</a:t>
            </a:r>
            <a:r>
              <a:rPr sz="2400" spc="-150" dirty="0">
                <a:latin typeface="Verdana"/>
                <a:cs typeface="Verdana"/>
              </a:rPr>
              <a:t> </a:t>
            </a:r>
            <a:r>
              <a:rPr sz="2400" spc="103" dirty="0">
                <a:latin typeface="Verdana"/>
                <a:cs typeface="Verdana"/>
              </a:rPr>
              <a:t>при</a:t>
            </a:r>
            <a:r>
              <a:rPr sz="2400" spc="-177" dirty="0">
                <a:latin typeface="Verdana"/>
                <a:cs typeface="Verdana"/>
              </a:rPr>
              <a:t> </a:t>
            </a:r>
            <a:r>
              <a:rPr sz="2400" dirty="0">
                <a:latin typeface="Verdana"/>
                <a:cs typeface="Verdana"/>
              </a:rPr>
              <a:t>увольнении</a:t>
            </a:r>
            <a:r>
              <a:rPr sz="2400" spc="-193" dirty="0">
                <a:latin typeface="Verdana"/>
                <a:cs typeface="Verdana"/>
              </a:rPr>
              <a:t> </a:t>
            </a:r>
            <a:r>
              <a:rPr sz="2400" spc="57" dirty="0">
                <a:latin typeface="Verdana"/>
                <a:cs typeface="Verdana"/>
              </a:rPr>
              <a:t>он</a:t>
            </a:r>
            <a:r>
              <a:rPr sz="2400" spc="-160" dirty="0">
                <a:latin typeface="Verdana"/>
                <a:cs typeface="Verdana"/>
              </a:rPr>
              <a:t> </a:t>
            </a:r>
            <a:r>
              <a:rPr sz="2400" dirty="0">
                <a:latin typeface="Verdana"/>
                <a:cs typeface="Verdana"/>
              </a:rPr>
              <a:t>должен</a:t>
            </a:r>
            <a:r>
              <a:rPr sz="2400" spc="-163" dirty="0">
                <a:latin typeface="Verdana"/>
                <a:cs typeface="Verdana"/>
              </a:rPr>
              <a:t> </a:t>
            </a:r>
            <a:r>
              <a:rPr sz="2400" spc="-20" dirty="0">
                <a:latin typeface="Verdana"/>
                <a:cs typeface="Verdana"/>
              </a:rPr>
              <a:t>получить</a:t>
            </a:r>
            <a:r>
              <a:rPr sz="2400" spc="-190" dirty="0">
                <a:latin typeface="Verdana"/>
                <a:cs typeface="Verdana"/>
              </a:rPr>
              <a:t> </a:t>
            </a:r>
            <a:r>
              <a:rPr sz="2400" spc="-33" dirty="0">
                <a:latin typeface="Verdana"/>
                <a:cs typeface="Verdana"/>
              </a:rPr>
              <a:t>за</a:t>
            </a:r>
            <a:r>
              <a:rPr sz="2400" spc="-160" dirty="0">
                <a:latin typeface="Verdana"/>
                <a:cs typeface="Verdana"/>
              </a:rPr>
              <a:t> </a:t>
            </a:r>
            <a:r>
              <a:rPr sz="2400" spc="-13" dirty="0">
                <a:latin typeface="Verdana"/>
                <a:cs typeface="Verdana"/>
              </a:rPr>
              <a:t>них</a:t>
            </a:r>
            <a:r>
              <a:rPr sz="2400" spc="-133" dirty="0">
                <a:latin typeface="Verdana"/>
                <a:cs typeface="Verdana"/>
              </a:rPr>
              <a:t> </a:t>
            </a:r>
            <a:r>
              <a:rPr sz="2400" spc="37" dirty="0">
                <a:latin typeface="Verdana"/>
                <a:cs typeface="Verdana"/>
              </a:rPr>
              <a:t>компенсацию</a:t>
            </a:r>
            <a:endParaRPr sz="2400" dirty="0">
              <a:latin typeface="Verdana"/>
              <a:cs typeface="Verdana"/>
            </a:endParaRPr>
          </a:p>
          <a:p>
            <a:pPr>
              <a:spcBef>
                <a:spcPts val="767"/>
              </a:spcBef>
            </a:pPr>
            <a:endParaRPr sz="2400" dirty="0">
              <a:latin typeface="Verdana"/>
              <a:cs typeface="Verdana"/>
            </a:endParaRPr>
          </a:p>
          <a:p>
            <a:pPr marL="8467" marR="1125699"/>
            <a:r>
              <a:rPr sz="2400" dirty="0">
                <a:latin typeface="Verdana"/>
                <a:cs typeface="Verdana"/>
              </a:rPr>
              <a:t>Схожие</a:t>
            </a:r>
            <a:r>
              <a:rPr sz="2400" spc="-217" dirty="0">
                <a:latin typeface="Verdana"/>
                <a:cs typeface="Verdana"/>
              </a:rPr>
              <a:t> </a:t>
            </a:r>
            <a:r>
              <a:rPr sz="2400" dirty="0">
                <a:latin typeface="Verdana"/>
                <a:cs typeface="Verdana"/>
              </a:rPr>
              <a:t>дела</a:t>
            </a:r>
            <a:r>
              <a:rPr sz="2400" spc="-213" dirty="0">
                <a:latin typeface="Verdana"/>
                <a:cs typeface="Verdana"/>
              </a:rPr>
              <a:t> </a:t>
            </a:r>
            <a:r>
              <a:rPr sz="2400" spc="-623" dirty="0">
                <a:latin typeface="Verdana"/>
                <a:cs typeface="Verdana"/>
              </a:rPr>
              <a:t>:</a:t>
            </a:r>
            <a:r>
              <a:rPr sz="2400" spc="-223" dirty="0">
                <a:latin typeface="Verdana"/>
                <a:cs typeface="Verdana"/>
              </a:rPr>
              <a:t> </a:t>
            </a:r>
            <a:r>
              <a:rPr sz="2400" i="1" spc="53" dirty="0">
                <a:latin typeface="Verdana"/>
                <a:cs typeface="Verdana"/>
              </a:rPr>
              <a:t>определения</a:t>
            </a:r>
            <a:r>
              <a:rPr sz="2400" i="1" spc="-197" dirty="0">
                <a:latin typeface="Verdana"/>
                <a:cs typeface="Verdana"/>
              </a:rPr>
              <a:t> </a:t>
            </a:r>
            <a:r>
              <a:rPr sz="2400" i="1" spc="33" dirty="0">
                <a:latin typeface="Verdana"/>
                <a:cs typeface="Verdana"/>
              </a:rPr>
              <a:t>КС</a:t>
            </a:r>
            <a:r>
              <a:rPr sz="2400" i="1" spc="-233" dirty="0">
                <a:latin typeface="Verdana"/>
                <a:cs typeface="Verdana"/>
              </a:rPr>
              <a:t> </a:t>
            </a:r>
            <a:r>
              <a:rPr sz="2400" i="1" spc="237" dirty="0">
                <a:latin typeface="Verdana"/>
                <a:cs typeface="Verdana"/>
              </a:rPr>
              <a:t>РФ</a:t>
            </a:r>
            <a:r>
              <a:rPr sz="2400" i="1" spc="-213" dirty="0">
                <a:latin typeface="Verdana"/>
                <a:cs typeface="Verdana"/>
              </a:rPr>
              <a:t> </a:t>
            </a:r>
            <a:r>
              <a:rPr sz="2400" i="1" spc="-17" dirty="0">
                <a:latin typeface="Verdana"/>
                <a:cs typeface="Verdana"/>
              </a:rPr>
              <a:t>от</a:t>
            </a:r>
            <a:r>
              <a:rPr sz="2400" i="1" spc="-217" dirty="0">
                <a:latin typeface="Verdana"/>
                <a:cs typeface="Verdana"/>
              </a:rPr>
              <a:t> </a:t>
            </a:r>
            <a:r>
              <a:rPr sz="2400" i="1" spc="-240" dirty="0">
                <a:latin typeface="Verdana"/>
                <a:cs typeface="Verdana"/>
              </a:rPr>
              <a:t>18.01.2024</a:t>
            </a:r>
            <a:r>
              <a:rPr sz="2400" i="1" spc="-227" dirty="0">
                <a:latin typeface="Verdana"/>
                <a:cs typeface="Verdana"/>
              </a:rPr>
              <a:t> </a:t>
            </a:r>
            <a:r>
              <a:rPr sz="2400" i="1" dirty="0">
                <a:latin typeface="Verdana"/>
                <a:cs typeface="Verdana"/>
              </a:rPr>
              <a:t>№</a:t>
            </a:r>
            <a:r>
              <a:rPr sz="2400" i="1" spc="-213" dirty="0">
                <a:latin typeface="Verdana"/>
                <a:cs typeface="Verdana"/>
              </a:rPr>
              <a:t> </a:t>
            </a:r>
            <a:r>
              <a:rPr sz="2400" i="1" spc="-190" dirty="0">
                <a:latin typeface="Verdana"/>
                <a:cs typeface="Verdana"/>
              </a:rPr>
              <a:t>3-</a:t>
            </a:r>
            <a:r>
              <a:rPr sz="2400" i="1" spc="-123" dirty="0">
                <a:latin typeface="Verdana"/>
                <a:cs typeface="Verdana"/>
              </a:rPr>
              <a:t>О/2024,</a:t>
            </a:r>
            <a:r>
              <a:rPr sz="2400" i="1" spc="-203" dirty="0">
                <a:latin typeface="Verdana"/>
                <a:cs typeface="Verdana"/>
              </a:rPr>
              <a:t> </a:t>
            </a:r>
            <a:r>
              <a:rPr sz="2400" i="1" spc="-17" dirty="0">
                <a:latin typeface="Verdana"/>
                <a:cs typeface="Verdana"/>
              </a:rPr>
              <a:t>от </a:t>
            </a:r>
            <a:r>
              <a:rPr sz="2400" i="1" spc="-143" dirty="0">
                <a:latin typeface="Verdana"/>
                <a:cs typeface="Verdana"/>
              </a:rPr>
              <a:t>28.03.2024</a:t>
            </a:r>
            <a:r>
              <a:rPr sz="2400" i="1" spc="-169" dirty="0">
                <a:latin typeface="Verdana"/>
                <a:cs typeface="Verdana"/>
              </a:rPr>
              <a:t> </a:t>
            </a:r>
            <a:r>
              <a:rPr sz="2400" i="1" dirty="0">
                <a:latin typeface="Verdana"/>
                <a:cs typeface="Verdana"/>
              </a:rPr>
              <a:t>№</a:t>
            </a:r>
            <a:r>
              <a:rPr sz="2400" i="1" spc="-203" dirty="0">
                <a:latin typeface="Verdana"/>
                <a:cs typeface="Verdana"/>
              </a:rPr>
              <a:t> </a:t>
            </a:r>
            <a:r>
              <a:rPr sz="2400" i="1" spc="-153" dirty="0">
                <a:latin typeface="Verdana"/>
                <a:cs typeface="Verdana"/>
              </a:rPr>
              <a:t>756-</a:t>
            </a:r>
            <a:r>
              <a:rPr sz="2400" i="1" spc="136" dirty="0">
                <a:latin typeface="Verdana"/>
                <a:cs typeface="Verdana"/>
              </a:rPr>
              <a:t>О</a:t>
            </a:r>
            <a:endParaRPr sz="2400" dirty="0">
              <a:latin typeface="Verdana"/>
              <a:cs typeface="Verdana"/>
            </a:endParaRPr>
          </a:p>
        </p:txBody>
      </p:sp>
      <p:grpSp>
        <p:nvGrpSpPr>
          <p:cNvPr id="8" name="object 8"/>
          <p:cNvGrpSpPr/>
          <p:nvPr/>
        </p:nvGrpSpPr>
        <p:grpSpPr>
          <a:xfrm rot="5400000">
            <a:off x="5191083" y="3230204"/>
            <a:ext cx="1210477" cy="861907"/>
            <a:chOff x="7671816" y="4730496"/>
            <a:chExt cx="2045335" cy="1292860"/>
          </a:xfrm>
          <a:solidFill>
            <a:srgbClr val="0070C0"/>
          </a:solidFill>
        </p:grpSpPr>
        <p:sp>
          <p:nvSpPr>
            <p:cNvPr id="9" name="object 9"/>
            <p:cNvSpPr/>
            <p:nvPr/>
          </p:nvSpPr>
          <p:spPr>
            <a:xfrm>
              <a:off x="7677912" y="4736592"/>
              <a:ext cx="2033270" cy="1280160"/>
            </a:xfrm>
            <a:custGeom>
              <a:avLst/>
              <a:gdLst/>
              <a:ahLst/>
              <a:cxnLst/>
              <a:rect l="l" t="t" r="r" b="b"/>
              <a:pathLst>
                <a:path w="2033270" h="1280160">
                  <a:moveTo>
                    <a:pt x="1392936" y="0"/>
                  </a:moveTo>
                  <a:lnTo>
                    <a:pt x="1392936" y="320040"/>
                  </a:lnTo>
                  <a:lnTo>
                    <a:pt x="0" y="320040"/>
                  </a:lnTo>
                  <a:lnTo>
                    <a:pt x="0" y="960120"/>
                  </a:lnTo>
                  <a:lnTo>
                    <a:pt x="1392936" y="960120"/>
                  </a:lnTo>
                  <a:lnTo>
                    <a:pt x="1392936" y="1280160"/>
                  </a:lnTo>
                  <a:lnTo>
                    <a:pt x="2033016" y="640080"/>
                  </a:lnTo>
                  <a:lnTo>
                    <a:pt x="1392936" y="0"/>
                  </a:lnTo>
                  <a:close/>
                </a:path>
              </a:pathLst>
            </a:custGeom>
            <a:grpFill/>
          </p:spPr>
          <p:txBody>
            <a:bodyPr wrap="square" lIns="0" tIns="0" rIns="0" bIns="0" rtlCol="0"/>
            <a:lstStyle/>
            <a:p>
              <a:endParaRPr sz="1200"/>
            </a:p>
          </p:txBody>
        </p:sp>
        <p:sp>
          <p:nvSpPr>
            <p:cNvPr id="10" name="object 10"/>
            <p:cNvSpPr/>
            <p:nvPr/>
          </p:nvSpPr>
          <p:spPr>
            <a:xfrm>
              <a:off x="7677912" y="4736592"/>
              <a:ext cx="2033270" cy="1280160"/>
            </a:xfrm>
            <a:custGeom>
              <a:avLst/>
              <a:gdLst/>
              <a:ahLst/>
              <a:cxnLst/>
              <a:rect l="l" t="t" r="r" b="b"/>
              <a:pathLst>
                <a:path w="2033270" h="1280160">
                  <a:moveTo>
                    <a:pt x="1392936" y="1280160"/>
                  </a:moveTo>
                  <a:lnTo>
                    <a:pt x="1392936" y="960120"/>
                  </a:lnTo>
                  <a:lnTo>
                    <a:pt x="0" y="960120"/>
                  </a:lnTo>
                  <a:lnTo>
                    <a:pt x="0" y="320040"/>
                  </a:lnTo>
                  <a:lnTo>
                    <a:pt x="1392936" y="320040"/>
                  </a:lnTo>
                  <a:lnTo>
                    <a:pt x="1392936" y="0"/>
                  </a:lnTo>
                  <a:lnTo>
                    <a:pt x="2033016" y="640080"/>
                  </a:lnTo>
                  <a:lnTo>
                    <a:pt x="1392936" y="1280160"/>
                  </a:lnTo>
                  <a:close/>
                </a:path>
              </a:pathLst>
            </a:custGeom>
            <a:grpFill/>
            <a:ln w="12192">
              <a:solidFill>
                <a:srgbClr val="F49200"/>
              </a:solidFill>
            </a:ln>
          </p:spPr>
          <p:txBody>
            <a:bodyPr wrap="square" lIns="0" tIns="0" rIns="0" bIns="0" rtlCol="0"/>
            <a:lstStyle/>
            <a:p>
              <a:endParaRPr sz="1200"/>
            </a:p>
          </p:txBody>
        </p:sp>
      </p:grpSp>
    </p:spTree>
    <p:extLst>
      <p:ext uri="{BB962C8B-B14F-4D97-AF65-F5344CB8AC3E}">
        <p14:creationId xmlns:p14="http://schemas.microsoft.com/office/powerpoint/2010/main" val="19707900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lstStyle/>
          <a:p>
            <a:pPr marL="0" indent="0">
              <a:buNone/>
            </a:pPr>
            <a:r>
              <a:rPr lang="ru-RU" sz="3600" dirty="0" smtClean="0"/>
              <a:t>В </a:t>
            </a:r>
            <a:r>
              <a:rPr lang="ru-RU" sz="3600" dirty="0"/>
              <a:t>случае </a:t>
            </a:r>
            <a:r>
              <a:rPr lang="ru-RU" sz="3600" dirty="0" err="1"/>
              <a:t>непредоставления</a:t>
            </a:r>
            <a:r>
              <a:rPr lang="ru-RU" sz="3600" dirty="0"/>
              <a:t> на день увольнения согласованных ранее дней отдыха за работу в выходные или нерабочие праздничные дни, работнику в день увольнения выплачивается за весь период трудовой деятельности у данного работодателя разница между оплатой работы в указанные дни и произведенной за эти дни оплатой в одинарном размере</a:t>
            </a:r>
          </a:p>
          <a:p>
            <a:pPr marL="0" indent="0">
              <a:buNone/>
            </a:pPr>
            <a:endParaRPr lang="ru-RU" dirty="0"/>
          </a:p>
          <a:p>
            <a:pPr marL="0" indent="0">
              <a:buNone/>
            </a:pPr>
            <a:r>
              <a:rPr lang="ru-RU" dirty="0"/>
              <a:t>Определение Конституционного Суда Российской Федерации от 18 января 2024 г. N 3-О (пункт 3.2)</a:t>
            </a:r>
          </a:p>
        </p:txBody>
      </p:sp>
    </p:spTree>
    <p:extLst>
      <p:ext uri="{BB962C8B-B14F-4D97-AF65-F5344CB8AC3E}">
        <p14:creationId xmlns:p14="http://schemas.microsoft.com/office/powerpoint/2010/main" val="30450912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normAutofit/>
          </a:bodyPr>
          <a:lstStyle/>
          <a:p>
            <a:pPr marL="0" lvl="0" indent="0">
              <a:buNone/>
            </a:pPr>
            <a:r>
              <a:rPr lang="ru-RU" b="1" dirty="0"/>
              <a:t>Компенсация за задержку не начисленных выплат. (Федеральный закон от 30.01.2024 N 3-ФЗ)</a:t>
            </a:r>
          </a:p>
          <a:p>
            <a:r>
              <a:rPr lang="ru-RU" dirty="0"/>
              <a:t>С 30 января 2024 года вступили в силу поправки о компенсации за задержку не начисленных выплат. Работодатель обязан выплатить проценты, если не начислил сотруднику деньги вовремя, а суд подтвердил право на них. Компенсация та же, что и, например, при просрочке зарплаты. Размер процентов (денежной компенсации) исчисляется из фактически не выплаченных сумм со дня, следующего за днем выплаты при своевременном начислении, по день фактического расчета включительно</a:t>
            </a:r>
            <a:endParaRPr lang="ru-RU" dirty="0"/>
          </a:p>
        </p:txBody>
      </p:sp>
    </p:spTree>
    <p:extLst>
      <p:ext uri="{BB962C8B-B14F-4D97-AF65-F5344CB8AC3E}">
        <p14:creationId xmlns:p14="http://schemas.microsoft.com/office/powerpoint/2010/main" val="172941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22514" y="317240"/>
            <a:ext cx="11402008" cy="6247864"/>
          </a:xfrm>
          <a:prstGeom prst="rect">
            <a:avLst/>
          </a:prstGeom>
        </p:spPr>
        <p:txBody>
          <a:bodyPr wrap="square">
            <a:spAutoFit/>
          </a:bodyPr>
          <a:lstStyle/>
          <a:p>
            <a:r>
              <a:rPr lang="ru-RU" sz="2000" b="1" dirty="0">
                <a:solidFill>
                  <a:prstClr val="black"/>
                </a:solidFill>
                <a:latin typeface="Times New Roman" panose="02020603050405020304" pitchFamily="18" charset="0"/>
                <a:cs typeface="Times New Roman" panose="02020603050405020304" pitchFamily="18" charset="0"/>
              </a:rPr>
              <a:t>Новый закон о занятости населения</a:t>
            </a:r>
            <a:endParaRPr lang="ru-RU" sz="2000" dirty="0">
              <a:solidFill>
                <a:prstClr val="black"/>
              </a:solidFill>
              <a:latin typeface="Times New Roman" panose="02020603050405020304" pitchFamily="18" charset="0"/>
              <a:cs typeface="Times New Roman" panose="02020603050405020304" pitchFamily="18" charset="0"/>
            </a:endParaRPr>
          </a:p>
          <a:p>
            <a:endParaRPr lang="ru-RU" sz="2000" b="1" dirty="0">
              <a:solidFill>
                <a:prstClr val="black"/>
              </a:solidFill>
              <a:latin typeface="Times New Roman" panose="02020603050405020304" pitchFamily="18" charset="0"/>
              <a:cs typeface="Times New Roman" panose="02020603050405020304" pitchFamily="18" charset="0"/>
            </a:endParaRPr>
          </a:p>
          <a:p>
            <a:pPr algn="just"/>
            <a:r>
              <a:rPr lang="ru-RU" sz="2000" b="1" dirty="0">
                <a:solidFill>
                  <a:srgbClr val="22272F"/>
                </a:solidFill>
                <a:latin typeface="PT Serif"/>
              </a:rPr>
              <a:t>Статья 53. Обязанность работодателей по информированию государственной службы занятости</a:t>
            </a:r>
          </a:p>
          <a:p>
            <a:pPr algn="just"/>
            <a:r>
              <a:rPr lang="ru-RU" sz="2000" dirty="0">
                <a:solidFill>
                  <a:srgbClr val="22272F"/>
                </a:solidFill>
                <a:latin typeface="PT Serif"/>
              </a:rPr>
              <a:t>1. В целях реализации государственной политики в сфере занятости населения работодатели информируют государственную службу занятости:</a:t>
            </a:r>
          </a:p>
          <a:p>
            <a:pPr algn="just"/>
            <a:r>
              <a:rPr lang="ru-RU" sz="2000" dirty="0">
                <a:solidFill>
                  <a:srgbClr val="22272F"/>
                </a:solidFill>
                <a:latin typeface="PT Serif"/>
              </a:rPr>
              <a:t>1) о принятии (об изменении, отмене) решения о ликвидации организации либо прекращении деятельности индивидуальным предпринимателем;</a:t>
            </a:r>
          </a:p>
          <a:p>
            <a:pPr algn="just"/>
            <a:r>
              <a:rPr lang="ru-RU" sz="2000" dirty="0">
                <a:solidFill>
                  <a:srgbClr val="22272F"/>
                </a:solidFill>
                <a:latin typeface="PT Serif"/>
              </a:rPr>
              <a:t>2) о принятии (об изменении, отмене) решения о сокращении численности или штата работников организации, индивидуального предпринимателя и возможном расторжении трудовых договоров;</a:t>
            </a:r>
          </a:p>
          <a:p>
            <a:pPr algn="just"/>
            <a:r>
              <a:rPr lang="ru-RU" sz="2000" dirty="0">
                <a:solidFill>
                  <a:srgbClr val="22272F"/>
                </a:solidFill>
                <a:latin typeface="PT Serif"/>
              </a:rPr>
              <a:t>3) о введении (об изменении, отмене) режима неполного рабочего дня (смены) и (или) неполной рабочей недели, о простое;</a:t>
            </a:r>
          </a:p>
          <a:p>
            <a:pPr algn="just"/>
            <a:r>
              <a:rPr lang="ru-RU" sz="2000" dirty="0">
                <a:solidFill>
                  <a:srgbClr val="22272F"/>
                </a:solidFill>
                <a:latin typeface="PT Serif"/>
              </a:rPr>
              <a:t>4) о временном переводе (об изменении, отмене решения о временном переводе) работников на дистанционную (удаленную) работу по инициативе работодателя в исключительных случаях, предусмотренных </a:t>
            </a:r>
            <a:r>
              <a:rPr lang="ru-RU" sz="2000" dirty="0">
                <a:solidFill>
                  <a:srgbClr val="3272C0"/>
                </a:solidFill>
                <a:latin typeface="PT Serif"/>
                <a:hlinkClick r:id="rId2"/>
              </a:rPr>
              <a:t>трудовым законодательством</a:t>
            </a:r>
            <a:r>
              <a:rPr lang="ru-RU" sz="2000" dirty="0">
                <a:solidFill>
                  <a:srgbClr val="22272F"/>
                </a:solidFill>
                <a:latin typeface="PT Serif"/>
              </a:rPr>
              <a:t>;</a:t>
            </a:r>
          </a:p>
          <a:p>
            <a:pPr algn="just"/>
            <a:r>
              <a:rPr lang="ru-RU" sz="2000" dirty="0">
                <a:solidFill>
                  <a:srgbClr val="22272F"/>
                </a:solidFill>
                <a:latin typeface="PT Serif"/>
              </a:rPr>
              <a:t>5) о процедуре, примененной в отношении работодателя в деле о несостоятельности (банкротстве);</a:t>
            </a:r>
          </a:p>
          <a:p>
            <a:pPr algn="just"/>
            <a:r>
              <a:rPr lang="ru-RU" sz="2000" dirty="0">
                <a:solidFill>
                  <a:srgbClr val="22272F"/>
                </a:solidFill>
                <a:latin typeface="PT Serif"/>
              </a:rPr>
              <a:t>6) о свободных рабочих местах и вакантных должностях, в том числе о потребности в их замещении</a:t>
            </a:r>
            <a:r>
              <a:rPr lang="ru-RU" sz="2000" dirty="0" smtClean="0">
                <a:solidFill>
                  <a:srgbClr val="22272F"/>
                </a:solidFill>
                <a:latin typeface="PT Serif"/>
              </a:rPr>
              <a:t>;</a:t>
            </a:r>
            <a:endParaRPr lang="ru-RU" sz="2000" dirty="0">
              <a:solidFill>
                <a:srgbClr val="22272F"/>
              </a:solidFill>
              <a:latin typeface="PT Serif"/>
            </a:endParaRPr>
          </a:p>
        </p:txBody>
      </p:sp>
    </p:spTree>
    <p:extLst>
      <p:ext uri="{BB962C8B-B14F-4D97-AF65-F5344CB8AC3E}">
        <p14:creationId xmlns:p14="http://schemas.microsoft.com/office/powerpoint/2010/main" val="30178697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58800" y="391509"/>
            <a:ext cx="11448626" cy="1137064"/>
          </a:xfrm>
          <a:prstGeom prst="rect">
            <a:avLst/>
          </a:prstGeom>
        </p:spPr>
        <p:txBody>
          <a:bodyPr vert="horz" wrap="square" lIns="0" tIns="8467" rIns="0" bIns="0" rtlCol="0" anchor="ctr">
            <a:spAutoFit/>
          </a:bodyPr>
          <a:lstStyle/>
          <a:p>
            <a:pPr marL="8467">
              <a:lnSpc>
                <a:spcPts val="3840"/>
              </a:lnSpc>
              <a:spcBef>
                <a:spcPts val="67"/>
              </a:spcBef>
            </a:pPr>
            <a:r>
              <a:rPr spc="80" dirty="0"/>
              <a:t>Постановление</a:t>
            </a:r>
            <a:r>
              <a:rPr spc="-10" dirty="0"/>
              <a:t> </a:t>
            </a:r>
            <a:r>
              <a:rPr spc="107" dirty="0"/>
              <a:t>КС</a:t>
            </a:r>
            <a:r>
              <a:rPr spc="-53" dirty="0"/>
              <a:t> </a:t>
            </a:r>
            <a:r>
              <a:rPr spc="193" dirty="0"/>
              <a:t>РФ</a:t>
            </a:r>
            <a:r>
              <a:rPr spc="-53" dirty="0"/>
              <a:t> </a:t>
            </a:r>
            <a:r>
              <a:rPr dirty="0"/>
              <a:t>от</a:t>
            </a:r>
            <a:r>
              <a:rPr spc="-53" dirty="0"/>
              <a:t> </a:t>
            </a:r>
            <a:r>
              <a:rPr spc="-237" dirty="0"/>
              <a:t>11.04.2023</a:t>
            </a:r>
            <a:r>
              <a:rPr spc="-63" dirty="0"/>
              <a:t> </a:t>
            </a:r>
            <a:r>
              <a:rPr dirty="0"/>
              <a:t>№</a:t>
            </a:r>
            <a:r>
              <a:rPr spc="-80" dirty="0"/>
              <a:t> </a:t>
            </a:r>
            <a:r>
              <a:rPr spc="-343" dirty="0"/>
              <a:t>16-</a:t>
            </a:r>
            <a:r>
              <a:rPr spc="169" dirty="0"/>
              <a:t>П</a:t>
            </a:r>
            <a:r>
              <a:rPr spc="-53" dirty="0"/>
              <a:t> </a:t>
            </a:r>
            <a:endParaRPr spc="-313" dirty="0"/>
          </a:p>
          <a:p>
            <a:pPr marL="8467" marR="3387">
              <a:lnSpc>
                <a:spcPts val="2400"/>
              </a:lnSpc>
              <a:spcBef>
                <a:spcPts val="180"/>
              </a:spcBef>
            </a:pPr>
            <a:r>
              <a:rPr sz="2100" i="1" dirty="0">
                <a:latin typeface="Trebuchet MS"/>
                <a:cs typeface="Trebuchet MS"/>
              </a:rPr>
              <a:t>"</a:t>
            </a:r>
            <a:r>
              <a:rPr sz="2100" i="1" spc="-73" dirty="0">
                <a:latin typeface="Trebuchet MS"/>
                <a:cs typeface="Trebuchet MS"/>
              </a:rPr>
              <a:t> </a:t>
            </a:r>
            <a:r>
              <a:rPr sz="2100" i="1" spc="-150" dirty="0">
                <a:latin typeface="Verdana"/>
                <a:cs typeface="Verdana"/>
              </a:rPr>
              <a:t>По</a:t>
            </a:r>
            <a:r>
              <a:rPr sz="2100" i="1" spc="-143" dirty="0">
                <a:latin typeface="Verdana"/>
                <a:cs typeface="Verdana"/>
              </a:rPr>
              <a:t> </a:t>
            </a:r>
            <a:r>
              <a:rPr sz="2100" i="1" spc="-160" dirty="0">
                <a:latin typeface="Verdana"/>
                <a:cs typeface="Verdana"/>
              </a:rPr>
              <a:t>делу</a:t>
            </a:r>
            <a:r>
              <a:rPr sz="2100" i="1" spc="-153" dirty="0">
                <a:latin typeface="Verdana"/>
                <a:cs typeface="Verdana"/>
              </a:rPr>
              <a:t> </a:t>
            </a:r>
            <a:r>
              <a:rPr sz="2100" i="1" spc="-163" dirty="0">
                <a:latin typeface="Verdana"/>
                <a:cs typeface="Verdana"/>
              </a:rPr>
              <a:t>о</a:t>
            </a:r>
            <a:r>
              <a:rPr sz="2100" i="1" spc="-150" dirty="0">
                <a:latin typeface="Verdana"/>
                <a:cs typeface="Verdana"/>
              </a:rPr>
              <a:t> </a:t>
            </a:r>
            <a:r>
              <a:rPr sz="2100" i="1" spc="-140" dirty="0">
                <a:latin typeface="Verdana"/>
                <a:cs typeface="Verdana"/>
              </a:rPr>
              <a:t>проверке</a:t>
            </a:r>
            <a:r>
              <a:rPr sz="2100" i="1" spc="-177" dirty="0">
                <a:latin typeface="Verdana"/>
                <a:cs typeface="Verdana"/>
              </a:rPr>
              <a:t> </a:t>
            </a:r>
            <a:r>
              <a:rPr sz="2100" i="1" spc="-130" dirty="0">
                <a:latin typeface="Verdana"/>
                <a:cs typeface="Verdana"/>
              </a:rPr>
              <a:t>конституционности</a:t>
            </a:r>
            <a:r>
              <a:rPr sz="2100" i="1" spc="-153" dirty="0">
                <a:latin typeface="Verdana"/>
                <a:cs typeface="Verdana"/>
              </a:rPr>
              <a:t> </a:t>
            </a:r>
            <a:r>
              <a:rPr sz="2100" i="1" spc="-147" dirty="0">
                <a:latin typeface="Verdana"/>
                <a:cs typeface="Verdana"/>
              </a:rPr>
              <a:t>ст.</a:t>
            </a:r>
            <a:r>
              <a:rPr sz="2100" i="1" spc="-157" dirty="0">
                <a:latin typeface="Verdana"/>
                <a:cs typeface="Verdana"/>
              </a:rPr>
              <a:t> </a:t>
            </a:r>
            <a:r>
              <a:rPr sz="2100" i="1" spc="-300" dirty="0">
                <a:latin typeface="Verdana"/>
                <a:cs typeface="Verdana"/>
              </a:rPr>
              <a:t>236</a:t>
            </a:r>
            <a:r>
              <a:rPr sz="2100" i="1" spc="-153" dirty="0">
                <a:latin typeface="Verdana"/>
                <a:cs typeface="Verdana"/>
              </a:rPr>
              <a:t> </a:t>
            </a:r>
            <a:r>
              <a:rPr sz="2100" i="1" spc="-187" dirty="0">
                <a:latin typeface="Verdana"/>
                <a:cs typeface="Verdana"/>
              </a:rPr>
              <a:t>ТК</a:t>
            </a:r>
            <a:r>
              <a:rPr sz="2100" i="1" spc="-169" dirty="0">
                <a:latin typeface="Verdana"/>
                <a:cs typeface="Verdana"/>
              </a:rPr>
              <a:t> </a:t>
            </a:r>
            <a:r>
              <a:rPr sz="2100" i="1" spc="-120" dirty="0">
                <a:latin typeface="Verdana"/>
                <a:cs typeface="Verdana"/>
              </a:rPr>
              <a:t>РФ</a:t>
            </a:r>
            <a:r>
              <a:rPr sz="2100" i="1" spc="-147" dirty="0">
                <a:latin typeface="Verdana"/>
                <a:cs typeface="Verdana"/>
              </a:rPr>
              <a:t> </a:t>
            </a:r>
            <a:r>
              <a:rPr sz="2100" i="1" spc="-127" dirty="0">
                <a:latin typeface="Verdana"/>
                <a:cs typeface="Verdana"/>
              </a:rPr>
              <a:t>и</a:t>
            </a:r>
            <a:r>
              <a:rPr sz="2100" i="1" spc="-169" dirty="0">
                <a:latin typeface="Verdana"/>
                <a:cs typeface="Verdana"/>
              </a:rPr>
              <a:t> </a:t>
            </a:r>
            <a:r>
              <a:rPr sz="2100" i="1" spc="-150" dirty="0">
                <a:latin typeface="Verdana"/>
                <a:cs typeface="Verdana"/>
              </a:rPr>
              <a:t>абз.</a:t>
            </a:r>
            <a:r>
              <a:rPr sz="2100" i="1" spc="-177" dirty="0">
                <a:latin typeface="Verdana"/>
                <a:cs typeface="Verdana"/>
              </a:rPr>
              <a:t> </a:t>
            </a:r>
            <a:r>
              <a:rPr sz="2100" i="1" spc="-330" dirty="0">
                <a:latin typeface="Verdana"/>
                <a:cs typeface="Verdana"/>
              </a:rPr>
              <a:t>2</a:t>
            </a:r>
            <a:r>
              <a:rPr sz="2100" i="1" spc="-143" dirty="0">
                <a:latin typeface="Verdana"/>
                <a:cs typeface="Verdana"/>
              </a:rPr>
              <a:t> </a:t>
            </a:r>
            <a:r>
              <a:rPr sz="2100" i="1" spc="-243" dirty="0">
                <a:latin typeface="Verdana"/>
                <a:cs typeface="Verdana"/>
              </a:rPr>
              <a:t>ч.</a:t>
            </a:r>
            <a:r>
              <a:rPr sz="2100" i="1" spc="-167" dirty="0">
                <a:latin typeface="Verdana"/>
                <a:cs typeface="Verdana"/>
              </a:rPr>
              <a:t> </a:t>
            </a:r>
            <a:r>
              <a:rPr sz="2100" i="1" spc="-733" dirty="0">
                <a:latin typeface="Verdana"/>
                <a:cs typeface="Verdana"/>
              </a:rPr>
              <a:t>1</a:t>
            </a:r>
            <a:r>
              <a:rPr sz="2100" i="1" spc="-157" dirty="0">
                <a:latin typeface="Verdana"/>
                <a:cs typeface="Verdana"/>
              </a:rPr>
              <a:t> </a:t>
            </a:r>
            <a:r>
              <a:rPr sz="2100" i="1" spc="-147" dirty="0">
                <a:latin typeface="Verdana"/>
                <a:cs typeface="Verdana"/>
              </a:rPr>
              <a:t>ст.</a:t>
            </a:r>
            <a:r>
              <a:rPr sz="2100" i="1" spc="-157" dirty="0">
                <a:latin typeface="Verdana"/>
                <a:cs typeface="Verdana"/>
              </a:rPr>
              <a:t> </a:t>
            </a:r>
            <a:r>
              <a:rPr sz="2100" i="1" spc="-387" dirty="0">
                <a:latin typeface="Verdana"/>
                <a:cs typeface="Verdana"/>
              </a:rPr>
              <a:t>327.1</a:t>
            </a:r>
            <a:r>
              <a:rPr sz="2100" i="1" spc="-153" dirty="0">
                <a:latin typeface="Verdana"/>
                <a:cs typeface="Verdana"/>
              </a:rPr>
              <a:t> </a:t>
            </a:r>
            <a:r>
              <a:rPr sz="2100" i="1" spc="-160" dirty="0">
                <a:latin typeface="Verdana"/>
                <a:cs typeface="Verdana"/>
              </a:rPr>
              <a:t>ГПК</a:t>
            </a:r>
            <a:r>
              <a:rPr sz="2100" i="1" spc="-173" dirty="0">
                <a:latin typeface="Verdana"/>
                <a:cs typeface="Verdana"/>
              </a:rPr>
              <a:t> </a:t>
            </a:r>
            <a:r>
              <a:rPr sz="2100" i="1" spc="-17" dirty="0">
                <a:latin typeface="Verdana"/>
                <a:cs typeface="Verdana"/>
              </a:rPr>
              <a:t>РФ </a:t>
            </a:r>
            <a:r>
              <a:rPr sz="2100" i="1" spc="-200" dirty="0">
                <a:latin typeface="Verdana"/>
                <a:cs typeface="Verdana"/>
              </a:rPr>
              <a:t>в</a:t>
            </a:r>
            <a:r>
              <a:rPr sz="2100" i="1" spc="-167" dirty="0">
                <a:latin typeface="Verdana"/>
                <a:cs typeface="Verdana"/>
              </a:rPr>
              <a:t> </a:t>
            </a:r>
            <a:r>
              <a:rPr sz="2100" i="1" spc="-150" dirty="0">
                <a:latin typeface="Verdana"/>
                <a:cs typeface="Verdana"/>
              </a:rPr>
              <a:t>связи</a:t>
            </a:r>
            <a:r>
              <a:rPr sz="2100" i="1" spc="-163" dirty="0">
                <a:latin typeface="Verdana"/>
                <a:cs typeface="Verdana"/>
              </a:rPr>
              <a:t> </a:t>
            </a:r>
            <a:r>
              <a:rPr sz="2100" i="1" spc="-80" dirty="0">
                <a:latin typeface="Verdana"/>
                <a:cs typeface="Verdana"/>
              </a:rPr>
              <a:t>с</a:t>
            </a:r>
            <a:r>
              <a:rPr sz="2100" i="1" spc="-147" dirty="0">
                <a:latin typeface="Verdana"/>
                <a:cs typeface="Verdana"/>
              </a:rPr>
              <a:t> </a:t>
            </a:r>
            <a:r>
              <a:rPr sz="2100" i="1" spc="-163" dirty="0">
                <a:latin typeface="Verdana"/>
                <a:cs typeface="Verdana"/>
              </a:rPr>
              <a:t>жалобой</a:t>
            </a:r>
            <a:r>
              <a:rPr sz="2100" i="1" spc="-187" dirty="0">
                <a:latin typeface="Verdana"/>
                <a:cs typeface="Verdana"/>
              </a:rPr>
              <a:t> </a:t>
            </a:r>
            <a:r>
              <a:rPr sz="2100" i="1" spc="-120" dirty="0">
                <a:latin typeface="Verdana"/>
                <a:cs typeface="Verdana"/>
              </a:rPr>
              <a:t>гражданина</a:t>
            </a:r>
            <a:r>
              <a:rPr sz="2100" i="1" spc="30" dirty="0">
                <a:latin typeface="Verdana"/>
                <a:cs typeface="Verdana"/>
              </a:rPr>
              <a:t> </a:t>
            </a:r>
            <a:r>
              <a:rPr sz="2100" i="1" spc="-207" dirty="0">
                <a:latin typeface="Verdana"/>
                <a:cs typeface="Verdana"/>
              </a:rPr>
              <a:t>И.Б.</a:t>
            </a:r>
            <a:r>
              <a:rPr sz="2100" i="1" spc="-147" dirty="0">
                <a:latin typeface="Verdana"/>
                <a:cs typeface="Verdana"/>
              </a:rPr>
              <a:t> </a:t>
            </a:r>
            <a:r>
              <a:rPr sz="2100" i="1" spc="-57" dirty="0">
                <a:latin typeface="Verdana"/>
                <a:cs typeface="Verdana"/>
              </a:rPr>
              <a:t>Сергеева"</a:t>
            </a:r>
            <a:endParaRPr sz="2100" dirty="0">
              <a:latin typeface="Verdana"/>
              <a:cs typeface="Verdana"/>
            </a:endParaRPr>
          </a:p>
        </p:txBody>
      </p:sp>
      <p:grpSp>
        <p:nvGrpSpPr>
          <p:cNvPr id="3" name="object 3"/>
          <p:cNvGrpSpPr/>
          <p:nvPr/>
        </p:nvGrpSpPr>
        <p:grpSpPr>
          <a:xfrm>
            <a:off x="9958493" y="6260202"/>
            <a:ext cx="2048933" cy="381000"/>
            <a:chOff x="14937739" y="9390303"/>
            <a:chExt cx="3073400" cy="571500"/>
          </a:xfrm>
        </p:grpSpPr>
        <p:pic>
          <p:nvPicPr>
            <p:cNvPr id="4" name="object 4"/>
            <p:cNvPicPr/>
            <p:nvPr/>
          </p:nvPicPr>
          <p:blipFill>
            <a:blip r:embed="rId2" cstate="print"/>
            <a:stretch>
              <a:fillRect/>
            </a:stretch>
          </p:blipFill>
          <p:spPr>
            <a:xfrm>
              <a:off x="15008351" y="9436607"/>
              <a:ext cx="2846832" cy="460248"/>
            </a:xfrm>
            <a:prstGeom prst="rect">
              <a:avLst/>
            </a:prstGeom>
          </p:spPr>
        </p:pic>
        <p:sp>
          <p:nvSpPr>
            <p:cNvPr id="5" name="object 5"/>
            <p:cNvSpPr/>
            <p:nvPr/>
          </p:nvSpPr>
          <p:spPr>
            <a:xfrm>
              <a:off x="14937739" y="9390303"/>
              <a:ext cx="3073400" cy="571500"/>
            </a:xfrm>
            <a:custGeom>
              <a:avLst/>
              <a:gdLst/>
              <a:ahLst/>
              <a:cxnLst/>
              <a:rect l="l" t="t" r="r" b="b"/>
              <a:pathLst>
                <a:path w="3073400" h="571500">
                  <a:moveTo>
                    <a:pt x="3073400" y="571500"/>
                  </a:moveTo>
                  <a:lnTo>
                    <a:pt x="0" y="571500"/>
                  </a:lnTo>
                  <a:lnTo>
                    <a:pt x="0" y="0"/>
                  </a:lnTo>
                  <a:lnTo>
                    <a:pt x="3073400" y="0"/>
                  </a:lnTo>
                  <a:lnTo>
                    <a:pt x="3073400" y="571500"/>
                  </a:lnTo>
                  <a:close/>
                </a:path>
              </a:pathLst>
            </a:custGeom>
            <a:solidFill>
              <a:srgbClr val="FFFFFF"/>
            </a:solidFill>
          </p:spPr>
          <p:txBody>
            <a:bodyPr wrap="square" lIns="0" tIns="0" rIns="0" bIns="0" rtlCol="0"/>
            <a:lstStyle/>
            <a:p>
              <a:endParaRPr sz="1200"/>
            </a:p>
          </p:txBody>
        </p:sp>
      </p:grpSp>
      <p:pic>
        <p:nvPicPr>
          <p:cNvPr id="6" name="object 6"/>
          <p:cNvPicPr/>
          <p:nvPr/>
        </p:nvPicPr>
        <p:blipFill>
          <a:blip r:embed="rId3" cstate="print"/>
          <a:stretch>
            <a:fillRect/>
          </a:stretch>
        </p:blipFill>
        <p:spPr>
          <a:xfrm>
            <a:off x="682837" y="2532380"/>
            <a:ext cx="152400" cy="154432"/>
          </a:xfrm>
          <a:prstGeom prst="rect">
            <a:avLst/>
          </a:prstGeom>
        </p:spPr>
      </p:pic>
      <p:pic>
        <p:nvPicPr>
          <p:cNvPr id="7" name="object 7"/>
          <p:cNvPicPr/>
          <p:nvPr/>
        </p:nvPicPr>
        <p:blipFill>
          <a:blip r:embed="rId3" cstate="print"/>
          <a:stretch>
            <a:fillRect/>
          </a:stretch>
        </p:blipFill>
        <p:spPr>
          <a:xfrm>
            <a:off x="682837" y="3690619"/>
            <a:ext cx="152400" cy="154432"/>
          </a:xfrm>
          <a:prstGeom prst="rect">
            <a:avLst/>
          </a:prstGeom>
        </p:spPr>
      </p:pic>
      <p:sp>
        <p:nvSpPr>
          <p:cNvPr id="8" name="object 8"/>
          <p:cNvSpPr txBox="1"/>
          <p:nvPr/>
        </p:nvSpPr>
        <p:spPr>
          <a:xfrm>
            <a:off x="674488" y="1843066"/>
            <a:ext cx="10783993" cy="2598126"/>
          </a:xfrm>
          <a:prstGeom prst="rect">
            <a:avLst/>
          </a:prstGeom>
        </p:spPr>
        <p:txBody>
          <a:bodyPr vert="horz" wrap="square" lIns="0" tIns="155363" rIns="0" bIns="0" rtlCol="0">
            <a:spAutoFit/>
          </a:bodyPr>
          <a:lstStyle/>
          <a:p>
            <a:pPr marL="8467">
              <a:spcBef>
                <a:spcPts val="1223"/>
              </a:spcBef>
            </a:pPr>
            <a:r>
              <a:rPr sz="2400" spc="237" dirty="0">
                <a:latin typeface="Tahoma"/>
                <a:cs typeface="Tahoma"/>
              </a:rPr>
              <a:t>Позиция</a:t>
            </a:r>
            <a:r>
              <a:rPr sz="2400" spc="-183" dirty="0">
                <a:latin typeface="Tahoma"/>
                <a:cs typeface="Tahoma"/>
              </a:rPr>
              <a:t> </a:t>
            </a:r>
            <a:r>
              <a:rPr sz="2400" spc="187" dirty="0">
                <a:latin typeface="Tahoma"/>
                <a:cs typeface="Tahoma"/>
              </a:rPr>
              <a:t>нижестоящих</a:t>
            </a:r>
            <a:r>
              <a:rPr sz="2400" spc="-183" dirty="0">
                <a:latin typeface="Tahoma"/>
                <a:cs typeface="Tahoma"/>
              </a:rPr>
              <a:t> </a:t>
            </a:r>
            <a:r>
              <a:rPr sz="2400" spc="83" dirty="0">
                <a:latin typeface="Tahoma"/>
                <a:cs typeface="Tahoma"/>
              </a:rPr>
              <a:t>судов:</a:t>
            </a:r>
            <a:endParaRPr sz="2400">
              <a:latin typeface="Tahoma"/>
              <a:cs typeface="Tahoma"/>
            </a:endParaRPr>
          </a:p>
          <a:p>
            <a:pPr marL="481777" marR="3387">
              <a:spcBef>
                <a:spcPts val="830"/>
              </a:spcBef>
            </a:pPr>
            <a:r>
              <a:rPr sz="1733" dirty="0">
                <a:latin typeface="Verdana"/>
                <a:cs typeface="Verdana"/>
              </a:rPr>
              <a:t>материальная</a:t>
            </a:r>
            <a:r>
              <a:rPr sz="1733" spc="-70" dirty="0">
                <a:latin typeface="Verdana"/>
                <a:cs typeface="Verdana"/>
              </a:rPr>
              <a:t> </a:t>
            </a:r>
            <a:r>
              <a:rPr sz="1733" spc="-7" dirty="0">
                <a:latin typeface="Verdana"/>
                <a:cs typeface="Verdana"/>
              </a:rPr>
              <a:t>ответственность</a:t>
            </a:r>
            <a:r>
              <a:rPr sz="1733" spc="-63" dirty="0">
                <a:latin typeface="Verdana"/>
                <a:cs typeface="Verdana"/>
              </a:rPr>
              <a:t> </a:t>
            </a:r>
            <a:r>
              <a:rPr sz="1733" spc="-7" dirty="0">
                <a:latin typeface="Verdana"/>
                <a:cs typeface="Verdana"/>
              </a:rPr>
              <a:t>работодателя</a:t>
            </a:r>
            <a:r>
              <a:rPr sz="1733" spc="-80" dirty="0">
                <a:latin typeface="Verdana"/>
                <a:cs typeface="Verdana"/>
              </a:rPr>
              <a:t> </a:t>
            </a:r>
            <a:r>
              <a:rPr sz="1733" spc="-33" dirty="0">
                <a:latin typeface="Verdana"/>
                <a:cs typeface="Verdana"/>
              </a:rPr>
              <a:t>за</a:t>
            </a:r>
            <a:r>
              <a:rPr sz="1733" spc="-136" dirty="0">
                <a:latin typeface="Verdana"/>
                <a:cs typeface="Verdana"/>
              </a:rPr>
              <a:t> </a:t>
            </a:r>
            <a:r>
              <a:rPr sz="1733" spc="-7" dirty="0">
                <a:latin typeface="Verdana"/>
                <a:cs typeface="Verdana"/>
              </a:rPr>
              <a:t>задержку</a:t>
            </a:r>
            <a:r>
              <a:rPr sz="1733" spc="-113" dirty="0">
                <a:latin typeface="Verdana"/>
                <a:cs typeface="Verdana"/>
              </a:rPr>
              <a:t> </a:t>
            </a:r>
            <a:r>
              <a:rPr sz="1733" dirty="0">
                <a:latin typeface="Verdana"/>
                <a:cs typeface="Verdana"/>
              </a:rPr>
              <a:t>причитающихся</a:t>
            </a:r>
            <a:r>
              <a:rPr sz="1733" spc="-80" dirty="0">
                <a:latin typeface="Verdana"/>
                <a:cs typeface="Verdana"/>
              </a:rPr>
              <a:t> </a:t>
            </a:r>
            <a:r>
              <a:rPr sz="1733" spc="-7" dirty="0">
                <a:latin typeface="Verdana"/>
                <a:cs typeface="Verdana"/>
              </a:rPr>
              <a:t>работнику </a:t>
            </a:r>
            <a:r>
              <a:rPr sz="1733" spc="-30" dirty="0">
                <a:latin typeface="Verdana"/>
                <a:cs typeface="Verdana"/>
              </a:rPr>
              <a:t>выплат</a:t>
            </a:r>
            <a:r>
              <a:rPr sz="1733" spc="-97" dirty="0">
                <a:latin typeface="Verdana"/>
                <a:cs typeface="Verdana"/>
              </a:rPr>
              <a:t> </a:t>
            </a:r>
            <a:r>
              <a:rPr sz="1733" spc="-27" dirty="0">
                <a:latin typeface="Verdana"/>
                <a:cs typeface="Verdana"/>
              </a:rPr>
              <a:t>наступает</a:t>
            </a:r>
            <a:r>
              <a:rPr sz="1733" spc="-53" dirty="0">
                <a:latin typeface="Verdana"/>
                <a:cs typeface="Verdana"/>
              </a:rPr>
              <a:t> </a:t>
            </a:r>
            <a:r>
              <a:rPr sz="1733" spc="-23" dirty="0">
                <a:latin typeface="Verdana"/>
                <a:cs typeface="Verdana"/>
              </a:rPr>
              <a:t>только</a:t>
            </a:r>
            <a:r>
              <a:rPr sz="1733" spc="-73" dirty="0">
                <a:latin typeface="Verdana"/>
                <a:cs typeface="Verdana"/>
              </a:rPr>
              <a:t> </a:t>
            </a:r>
            <a:r>
              <a:rPr sz="1733" spc="67" dirty="0">
                <a:latin typeface="Verdana"/>
                <a:cs typeface="Verdana"/>
              </a:rPr>
              <a:t>при</a:t>
            </a:r>
            <a:r>
              <a:rPr sz="1733" spc="-113" dirty="0">
                <a:latin typeface="Verdana"/>
                <a:cs typeface="Verdana"/>
              </a:rPr>
              <a:t> </a:t>
            </a:r>
            <a:r>
              <a:rPr sz="1733" dirty="0">
                <a:latin typeface="Verdana"/>
                <a:cs typeface="Verdana"/>
              </a:rPr>
              <a:t>нарушении</a:t>
            </a:r>
            <a:r>
              <a:rPr sz="1733" spc="-63" dirty="0">
                <a:latin typeface="Verdana"/>
                <a:cs typeface="Verdana"/>
              </a:rPr>
              <a:t> </a:t>
            </a:r>
            <a:r>
              <a:rPr sz="1733" dirty="0">
                <a:latin typeface="Verdana"/>
                <a:cs typeface="Verdana"/>
              </a:rPr>
              <a:t>работодателем</a:t>
            </a:r>
            <a:r>
              <a:rPr sz="1733" spc="-40" dirty="0">
                <a:latin typeface="Verdana"/>
                <a:cs typeface="Verdana"/>
              </a:rPr>
              <a:t> </a:t>
            </a:r>
            <a:r>
              <a:rPr sz="1733" dirty="0">
                <a:latin typeface="Verdana"/>
                <a:cs typeface="Verdana"/>
              </a:rPr>
              <a:t>срока</a:t>
            </a:r>
            <a:r>
              <a:rPr sz="1733" spc="-90" dirty="0">
                <a:latin typeface="Verdana"/>
                <a:cs typeface="Verdana"/>
              </a:rPr>
              <a:t> </a:t>
            </a:r>
            <a:r>
              <a:rPr sz="1733" spc="-33" dirty="0">
                <a:latin typeface="Verdana"/>
                <a:cs typeface="Verdana"/>
              </a:rPr>
              <a:t>выплаты</a:t>
            </a:r>
            <a:r>
              <a:rPr sz="1733" spc="-80" dirty="0">
                <a:latin typeface="Verdana"/>
                <a:cs typeface="Verdana"/>
              </a:rPr>
              <a:t> </a:t>
            </a:r>
            <a:r>
              <a:rPr sz="1733" spc="-7" dirty="0">
                <a:latin typeface="Verdana"/>
                <a:cs typeface="Verdana"/>
              </a:rPr>
              <a:t>начисленных </a:t>
            </a:r>
            <a:r>
              <a:rPr sz="1733" dirty="0">
                <a:latin typeface="Verdana"/>
                <a:cs typeface="Verdana"/>
              </a:rPr>
              <a:t>работнику</a:t>
            </a:r>
            <a:r>
              <a:rPr sz="1733" spc="-107" dirty="0">
                <a:latin typeface="Verdana"/>
                <a:cs typeface="Verdana"/>
              </a:rPr>
              <a:t> </a:t>
            </a:r>
            <a:r>
              <a:rPr sz="1733" spc="-7" dirty="0">
                <a:latin typeface="Verdana"/>
                <a:cs typeface="Verdana"/>
              </a:rPr>
              <a:t>денежных</a:t>
            </a:r>
            <a:r>
              <a:rPr sz="1733" spc="-103" dirty="0">
                <a:latin typeface="Verdana"/>
                <a:cs typeface="Verdana"/>
              </a:rPr>
              <a:t> </a:t>
            </a:r>
            <a:r>
              <a:rPr sz="1733" dirty="0">
                <a:latin typeface="Verdana"/>
                <a:cs typeface="Verdana"/>
              </a:rPr>
              <a:t>средств</a:t>
            </a:r>
            <a:r>
              <a:rPr sz="1733" spc="-120" dirty="0">
                <a:latin typeface="Verdana"/>
                <a:cs typeface="Verdana"/>
              </a:rPr>
              <a:t> </a:t>
            </a:r>
            <a:r>
              <a:rPr sz="1733" spc="-13" dirty="0">
                <a:latin typeface="Verdana"/>
                <a:cs typeface="Verdana"/>
              </a:rPr>
              <a:t>(заработной</a:t>
            </a:r>
            <a:r>
              <a:rPr sz="1733" spc="-103" dirty="0">
                <a:latin typeface="Verdana"/>
                <a:cs typeface="Verdana"/>
              </a:rPr>
              <a:t> </a:t>
            </a:r>
            <a:r>
              <a:rPr sz="1733" spc="-80" dirty="0">
                <a:latin typeface="Verdana"/>
                <a:cs typeface="Verdana"/>
              </a:rPr>
              <a:t>платы,</a:t>
            </a:r>
            <a:r>
              <a:rPr sz="1733" spc="-130" dirty="0">
                <a:latin typeface="Verdana"/>
                <a:cs typeface="Verdana"/>
              </a:rPr>
              <a:t> </a:t>
            </a:r>
            <a:r>
              <a:rPr sz="1733" spc="-20" dirty="0">
                <a:latin typeface="Verdana"/>
                <a:cs typeface="Verdana"/>
              </a:rPr>
              <a:t>оплаты</a:t>
            </a:r>
            <a:r>
              <a:rPr sz="1733" spc="-100" dirty="0">
                <a:latin typeface="Verdana"/>
                <a:cs typeface="Verdana"/>
              </a:rPr>
              <a:t> </a:t>
            </a:r>
            <a:r>
              <a:rPr sz="1733" spc="-60" dirty="0">
                <a:latin typeface="Verdana"/>
                <a:cs typeface="Verdana"/>
              </a:rPr>
              <a:t>отпуска,</a:t>
            </a:r>
            <a:r>
              <a:rPr sz="1733" spc="-93" dirty="0">
                <a:latin typeface="Verdana"/>
                <a:cs typeface="Verdana"/>
              </a:rPr>
              <a:t> </a:t>
            </a:r>
            <a:r>
              <a:rPr sz="1733" spc="-27" dirty="0">
                <a:latin typeface="Verdana"/>
                <a:cs typeface="Verdana"/>
              </a:rPr>
              <a:t>выплат</a:t>
            </a:r>
            <a:r>
              <a:rPr sz="1733" spc="-123" dirty="0">
                <a:latin typeface="Verdana"/>
                <a:cs typeface="Verdana"/>
              </a:rPr>
              <a:t> </a:t>
            </a:r>
            <a:r>
              <a:rPr sz="1733" spc="67" dirty="0">
                <a:latin typeface="Verdana"/>
                <a:cs typeface="Verdana"/>
              </a:rPr>
              <a:t>при</a:t>
            </a:r>
            <a:r>
              <a:rPr sz="1733" spc="-147" dirty="0">
                <a:latin typeface="Verdana"/>
                <a:cs typeface="Verdana"/>
              </a:rPr>
              <a:t> </a:t>
            </a:r>
            <a:r>
              <a:rPr sz="1733" spc="-7" dirty="0">
                <a:latin typeface="Verdana"/>
                <a:cs typeface="Verdana"/>
              </a:rPr>
              <a:t>увольнении </a:t>
            </a:r>
            <a:r>
              <a:rPr sz="1733" spc="63" dirty="0">
                <a:latin typeface="Verdana"/>
                <a:cs typeface="Verdana"/>
              </a:rPr>
              <a:t>и</a:t>
            </a:r>
            <a:r>
              <a:rPr sz="1733" spc="-147" dirty="0">
                <a:latin typeface="Verdana"/>
                <a:cs typeface="Verdana"/>
              </a:rPr>
              <a:t> </a:t>
            </a:r>
            <a:r>
              <a:rPr sz="1733" spc="-20" dirty="0">
                <a:latin typeface="Verdana"/>
                <a:cs typeface="Verdana"/>
              </a:rPr>
              <a:t>других</a:t>
            </a:r>
            <a:r>
              <a:rPr sz="1733" spc="-133" dirty="0">
                <a:latin typeface="Verdana"/>
                <a:cs typeface="Verdana"/>
              </a:rPr>
              <a:t> </a:t>
            </a:r>
            <a:r>
              <a:rPr sz="1733" spc="-7" dirty="0">
                <a:latin typeface="Verdana"/>
                <a:cs typeface="Verdana"/>
              </a:rPr>
              <a:t>выплат).</a:t>
            </a:r>
            <a:endParaRPr sz="1733">
              <a:latin typeface="Verdana"/>
              <a:cs typeface="Verdana"/>
            </a:endParaRPr>
          </a:p>
          <a:p>
            <a:pPr marL="481777" marR="814111" algn="just">
              <a:spcBef>
                <a:spcPts val="800"/>
              </a:spcBef>
            </a:pPr>
            <a:r>
              <a:rPr sz="1733" spc="20" dirty="0">
                <a:latin typeface="Verdana"/>
                <a:cs typeface="Verdana"/>
              </a:rPr>
              <a:t>проценты</a:t>
            </a:r>
            <a:r>
              <a:rPr sz="1733" spc="-143" dirty="0">
                <a:latin typeface="Verdana"/>
                <a:cs typeface="Verdana"/>
              </a:rPr>
              <a:t> </a:t>
            </a:r>
            <a:r>
              <a:rPr sz="1733" spc="-20" dirty="0">
                <a:latin typeface="Verdana"/>
                <a:cs typeface="Verdana"/>
              </a:rPr>
              <a:t>(денежная</a:t>
            </a:r>
            <a:r>
              <a:rPr sz="1733" spc="-133" dirty="0">
                <a:latin typeface="Verdana"/>
                <a:cs typeface="Verdana"/>
              </a:rPr>
              <a:t> </a:t>
            </a:r>
            <a:r>
              <a:rPr sz="1733" spc="-17" dirty="0">
                <a:latin typeface="Verdana"/>
                <a:cs typeface="Verdana"/>
              </a:rPr>
              <a:t>компенсация),</a:t>
            </a:r>
            <a:r>
              <a:rPr sz="1733" spc="-127" dirty="0">
                <a:latin typeface="Verdana"/>
                <a:cs typeface="Verdana"/>
              </a:rPr>
              <a:t> </a:t>
            </a:r>
            <a:r>
              <a:rPr sz="1733" spc="23" dirty="0">
                <a:latin typeface="Verdana"/>
                <a:cs typeface="Verdana"/>
              </a:rPr>
              <a:t>предусмотренные</a:t>
            </a:r>
            <a:r>
              <a:rPr sz="1733" spc="-127" dirty="0">
                <a:latin typeface="Verdana"/>
                <a:cs typeface="Verdana"/>
              </a:rPr>
              <a:t> </a:t>
            </a:r>
            <a:r>
              <a:rPr sz="1733" spc="-113" dirty="0">
                <a:latin typeface="Verdana"/>
                <a:cs typeface="Verdana"/>
              </a:rPr>
              <a:t>ст.</a:t>
            </a:r>
            <a:r>
              <a:rPr sz="1733" spc="-160" dirty="0">
                <a:latin typeface="Verdana"/>
                <a:cs typeface="Verdana"/>
              </a:rPr>
              <a:t> </a:t>
            </a:r>
            <a:r>
              <a:rPr sz="1733" spc="-110" dirty="0">
                <a:latin typeface="Verdana"/>
                <a:cs typeface="Verdana"/>
              </a:rPr>
              <a:t>236</a:t>
            </a:r>
            <a:r>
              <a:rPr sz="1733" spc="-173" dirty="0">
                <a:latin typeface="Verdana"/>
                <a:cs typeface="Verdana"/>
              </a:rPr>
              <a:t> </a:t>
            </a:r>
            <a:r>
              <a:rPr sz="1733" spc="-47" dirty="0">
                <a:latin typeface="Verdana"/>
                <a:cs typeface="Verdana"/>
              </a:rPr>
              <a:t>ТК</a:t>
            </a:r>
            <a:r>
              <a:rPr sz="1733" spc="-147" dirty="0">
                <a:latin typeface="Verdana"/>
                <a:cs typeface="Verdana"/>
              </a:rPr>
              <a:t> </a:t>
            </a:r>
            <a:r>
              <a:rPr sz="1733" spc="3" dirty="0">
                <a:latin typeface="Verdana"/>
                <a:cs typeface="Verdana"/>
              </a:rPr>
              <a:t>РФ,</a:t>
            </a:r>
            <a:r>
              <a:rPr sz="1733" spc="-160" dirty="0">
                <a:latin typeface="Verdana"/>
                <a:cs typeface="Verdana"/>
              </a:rPr>
              <a:t> </a:t>
            </a:r>
            <a:r>
              <a:rPr sz="1733" spc="30" dirty="0">
                <a:latin typeface="Verdana"/>
                <a:cs typeface="Verdana"/>
              </a:rPr>
              <a:t>не</a:t>
            </a:r>
            <a:r>
              <a:rPr sz="1733" spc="-150" dirty="0">
                <a:latin typeface="Verdana"/>
                <a:cs typeface="Verdana"/>
              </a:rPr>
              <a:t> </a:t>
            </a:r>
            <a:r>
              <a:rPr sz="1733" dirty="0">
                <a:latin typeface="Verdana"/>
                <a:cs typeface="Verdana"/>
              </a:rPr>
              <a:t>могут</a:t>
            </a:r>
            <a:r>
              <a:rPr sz="1733" spc="-153" dirty="0">
                <a:latin typeface="Verdana"/>
                <a:cs typeface="Verdana"/>
              </a:rPr>
              <a:t> </a:t>
            </a:r>
            <a:r>
              <a:rPr sz="1733" spc="-30" dirty="0">
                <a:latin typeface="Verdana"/>
                <a:cs typeface="Verdana"/>
              </a:rPr>
              <a:t>быть</a:t>
            </a:r>
            <a:r>
              <a:rPr sz="1733" spc="-37" dirty="0">
                <a:latin typeface="Verdana"/>
                <a:cs typeface="Verdana"/>
              </a:rPr>
              <a:t> </a:t>
            </a:r>
            <a:r>
              <a:rPr sz="1733" spc="3" dirty="0">
                <a:latin typeface="Verdana"/>
                <a:cs typeface="Verdana"/>
              </a:rPr>
              <a:t>начислены</a:t>
            </a:r>
            <a:r>
              <a:rPr sz="1733" spc="-130" dirty="0">
                <a:latin typeface="Verdana"/>
                <a:cs typeface="Verdana"/>
              </a:rPr>
              <a:t> </a:t>
            </a:r>
            <a:r>
              <a:rPr sz="1733" spc="-10" dirty="0">
                <a:latin typeface="Verdana"/>
                <a:cs typeface="Verdana"/>
              </a:rPr>
              <a:t>на</a:t>
            </a:r>
            <a:r>
              <a:rPr sz="1733" spc="-153" dirty="0">
                <a:latin typeface="Verdana"/>
                <a:cs typeface="Verdana"/>
              </a:rPr>
              <a:t> </a:t>
            </a:r>
            <a:r>
              <a:rPr sz="1733" spc="-30" dirty="0">
                <a:latin typeface="Verdana"/>
                <a:cs typeface="Verdana"/>
              </a:rPr>
              <a:t>те</a:t>
            </a:r>
            <a:r>
              <a:rPr sz="1733" spc="-167" dirty="0">
                <a:latin typeface="Verdana"/>
                <a:cs typeface="Verdana"/>
              </a:rPr>
              <a:t> </a:t>
            </a:r>
            <a:r>
              <a:rPr sz="1733" spc="10" dirty="0">
                <a:latin typeface="Verdana"/>
                <a:cs typeface="Verdana"/>
              </a:rPr>
              <a:t>денежные</a:t>
            </a:r>
            <a:r>
              <a:rPr sz="1733" spc="-143" dirty="0">
                <a:latin typeface="Verdana"/>
                <a:cs typeface="Verdana"/>
              </a:rPr>
              <a:t> </a:t>
            </a:r>
            <a:r>
              <a:rPr sz="1733" spc="-20" dirty="0">
                <a:latin typeface="Verdana"/>
                <a:cs typeface="Verdana"/>
              </a:rPr>
              <a:t>суммы,</a:t>
            </a:r>
            <a:r>
              <a:rPr sz="1733" spc="-163" dirty="0">
                <a:latin typeface="Verdana"/>
                <a:cs typeface="Verdana"/>
              </a:rPr>
              <a:t> </a:t>
            </a:r>
            <a:r>
              <a:rPr sz="1733" spc="-7" dirty="0">
                <a:latin typeface="Verdana"/>
                <a:cs typeface="Verdana"/>
              </a:rPr>
              <a:t>которые</a:t>
            </a:r>
            <a:r>
              <a:rPr sz="1733" spc="-143" dirty="0">
                <a:latin typeface="Verdana"/>
                <a:cs typeface="Verdana"/>
              </a:rPr>
              <a:t> </a:t>
            </a:r>
            <a:r>
              <a:rPr sz="1733" spc="13" dirty="0">
                <a:latin typeface="Verdana"/>
                <a:cs typeface="Verdana"/>
              </a:rPr>
              <a:t>были</a:t>
            </a:r>
            <a:r>
              <a:rPr sz="1733" spc="-163" dirty="0">
                <a:latin typeface="Verdana"/>
                <a:cs typeface="Verdana"/>
              </a:rPr>
              <a:t> </a:t>
            </a:r>
            <a:r>
              <a:rPr sz="1733" spc="13" dirty="0">
                <a:latin typeface="Verdana"/>
                <a:cs typeface="Verdana"/>
              </a:rPr>
              <a:t>присуждены</a:t>
            </a:r>
            <a:r>
              <a:rPr sz="1733" spc="-143" dirty="0">
                <a:latin typeface="Verdana"/>
                <a:cs typeface="Verdana"/>
              </a:rPr>
              <a:t> </a:t>
            </a:r>
            <a:r>
              <a:rPr sz="1733" dirty="0">
                <a:latin typeface="Verdana"/>
                <a:cs typeface="Verdana"/>
              </a:rPr>
              <a:t>работнику</a:t>
            </a:r>
            <a:r>
              <a:rPr sz="1733" spc="-133" dirty="0">
                <a:latin typeface="Verdana"/>
                <a:cs typeface="Verdana"/>
              </a:rPr>
              <a:t> </a:t>
            </a:r>
            <a:r>
              <a:rPr sz="1733" dirty="0">
                <a:latin typeface="Verdana"/>
                <a:cs typeface="Verdana"/>
              </a:rPr>
              <a:t>в</a:t>
            </a:r>
            <a:r>
              <a:rPr sz="1733" spc="-167" dirty="0">
                <a:latin typeface="Verdana"/>
                <a:cs typeface="Verdana"/>
              </a:rPr>
              <a:t> </a:t>
            </a:r>
            <a:r>
              <a:rPr sz="1733" spc="-10" dirty="0">
                <a:latin typeface="Verdana"/>
                <a:cs typeface="Verdana"/>
              </a:rPr>
              <a:t>рамках</a:t>
            </a:r>
            <a:r>
              <a:rPr sz="1733" spc="-87" dirty="0">
                <a:latin typeface="Verdana"/>
                <a:cs typeface="Verdana"/>
              </a:rPr>
              <a:t> </a:t>
            </a:r>
            <a:r>
              <a:rPr sz="1733" spc="17" dirty="0">
                <a:latin typeface="Verdana"/>
                <a:cs typeface="Verdana"/>
              </a:rPr>
              <a:t>судебного</a:t>
            </a:r>
            <a:r>
              <a:rPr sz="1733" spc="-136" dirty="0">
                <a:latin typeface="Verdana"/>
                <a:cs typeface="Verdana"/>
              </a:rPr>
              <a:t> </a:t>
            </a:r>
            <a:r>
              <a:rPr sz="1733" spc="30" dirty="0">
                <a:latin typeface="Verdana"/>
                <a:cs typeface="Verdana"/>
              </a:rPr>
              <a:t>спора</a:t>
            </a:r>
            <a:endParaRPr sz="1733">
              <a:latin typeface="Verdana"/>
              <a:cs typeface="Verdana"/>
            </a:endParaRPr>
          </a:p>
        </p:txBody>
      </p:sp>
      <p:sp>
        <p:nvSpPr>
          <p:cNvPr id="9" name="object 9"/>
          <p:cNvSpPr txBox="1">
            <a:spLocks noGrp="1"/>
          </p:cNvSpPr>
          <p:nvPr>
            <p:ph type="sldNum" sz="quarter" idx="4294967295"/>
          </p:nvPr>
        </p:nvSpPr>
        <p:spPr>
          <a:xfrm>
            <a:off x="0" y="0"/>
            <a:ext cx="0" cy="237681"/>
          </a:xfrm>
          <a:prstGeom prst="rect">
            <a:avLst/>
          </a:prstGeom>
        </p:spPr>
        <p:txBody>
          <a:bodyPr vert="horz" wrap="square" lIns="0" tIns="60757" rIns="0" bIns="0" rtlCol="0">
            <a:spAutoFit/>
          </a:bodyPr>
          <a:lstStyle/>
          <a:p>
            <a:pPr marL="25401">
              <a:lnSpc>
                <a:spcPts val="1207"/>
              </a:lnSpc>
            </a:pPr>
            <a:endParaRPr spc="-17" dirty="0"/>
          </a:p>
        </p:txBody>
      </p:sp>
    </p:spTree>
    <p:extLst>
      <p:ext uri="{BB962C8B-B14F-4D97-AF65-F5344CB8AC3E}">
        <p14:creationId xmlns:p14="http://schemas.microsoft.com/office/powerpoint/2010/main" val="8118224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58800" y="109782"/>
            <a:ext cx="11373274" cy="1470488"/>
          </a:xfrm>
          <a:prstGeom prst="rect">
            <a:avLst/>
          </a:prstGeom>
        </p:spPr>
        <p:txBody>
          <a:bodyPr vert="horz" wrap="square" lIns="0" tIns="8467" rIns="0" bIns="0" rtlCol="0" anchor="ctr">
            <a:spAutoFit/>
          </a:bodyPr>
          <a:lstStyle/>
          <a:p>
            <a:pPr marL="8467">
              <a:lnSpc>
                <a:spcPts val="3840"/>
              </a:lnSpc>
              <a:spcBef>
                <a:spcPts val="67"/>
              </a:spcBef>
            </a:pPr>
            <a:r>
              <a:rPr spc="80" dirty="0"/>
              <a:t>Постановление</a:t>
            </a:r>
            <a:r>
              <a:rPr spc="-20" dirty="0"/>
              <a:t> </a:t>
            </a:r>
            <a:r>
              <a:rPr spc="107" dirty="0"/>
              <a:t>КС</a:t>
            </a:r>
            <a:r>
              <a:rPr spc="-60" dirty="0"/>
              <a:t> </a:t>
            </a:r>
            <a:r>
              <a:rPr spc="193" dirty="0"/>
              <a:t>РФ</a:t>
            </a:r>
            <a:r>
              <a:rPr spc="-57" dirty="0"/>
              <a:t> </a:t>
            </a:r>
            <a:r>
              <a:rPr dirty="0"/>
              <a:t>от</a:t>
            </a:r>
            <a:r>
              <a:rPr spc="-50" dirty="0"/>
              <a:t> </a:t>
            </a:r>
            <a:r>
              <a:rPr spc="-240" dirty="0"/>
              <a:t>11.04.2023</a:t>
            </a:r>
            <a:r>
              <a:rPr spc="-63" dirty="0"/>
              <a:t> </a:t>
            </a:r>
            <a:r>
              <a:rPr dirty="0"/>
              <a:t>№</a:t>
            </a:r>
            <a:r>
              <a:rPr spc="-60" dirty="0"/>
              <a:t> </a:t>
            </a:r>
            <a:r>
              <a:rPr spc="-343" dirty="0"/>
              <a:t>16-</a:t>
            </a:r>
            <a:r>
              <a:rPr spc="169" dirty="0"/>
              <a:t>П</a:t>
            </a:r>
            <a:r>
              <a:rPr spc="-57" dirty="0"/>
              <a:t> </a:t>
            </a:r>
            <a:r>
              <a:rPr lang="en-US" spc="-533" dirty="0" smtClean="0"/>
              <a:t/>
            </a:r>
            <a:br>
              <a:rPr lang="en-US" spc="-533" dirty="0" smtClean="0"/>
            </a:br>
            <a:r>
              <a:rPr sz="2100" i="1" spc="-237" dirty="0" err="1" smtClean="0">
                <a:latin typeface="Verdana"/>
                <a:cs typeface="Verdana"/>
              </a:rPr>
              <a:t>По</a:t>
            </a:r>
            <a:r>
              <a:rPr sz="2100" i="1" spc="-133" dirty="0" smtClean="0">
                <a:latin typeface="Verdana"/>
                <a:cs typeface="Verdana"/>
              </a:rPr>
              <a:t> </a:t>
            </a:r>
            <a:r>
              <a:rPr sz="2100" i="1" spc="-163" dirty="0">
                <a:latin typeface="Verdana"/>
                <a:cs typeface="Verdana"/>
              </a:rPr>
              <a:t>делу</a:t>
            </a:r>
            <a:r>
              <a:rPr sz="2100" i="1" spc="-160" dirty="0">
                <a:latin typeface="Verdana"/>
                <a:cs typeface="Verdana"/>
              </a:rPr>
              <a:t> </a:t>
            </a:r>
            <a:r>
              <a:rPr sz="2100" i="1" spc="-163" dirty="0">
                <a:latin typeface="Verdana"/>
                <a:cs typeface="Verdana"/>
              </a:rPr>
              <a:t>о</a:t>
            </a:r>
            <a:r>
              <a:rPr sz="2100" i="1" spc="-143" dirty="0">
                <a:latin typeface="Verdana"/>
                <a:cs typeface="Verdana"/>
              </a:rPr>
              <a:t> </a:t>
            </a:r>
            <a:r>
              <a:rPr sz="2100" i="1" spc="-147" dirty="0">
                <a:latin typeface="Verdana"/>
                <a:cs typeface="Verdana"/>
              </a:rPr>
              <a:t>проверке</a:t>
            </a:r>
            <a:r>
              <a:rPr sz="2100" i="1" spc="-177" dirty="0">
                <a:latin typeface="Verdana"/>
                <a:cs typeface="Verdana"/>
              </a:rPr>
              <a:t> </a:t>
            </a:r>
            <a:r>
              <a:rPr sz="2100" i="1" spc="-133" dirty="0">
                <a:latin typeface="Verdana"/>
                <a:cs typeface="Verdana"/>
              </a:rPr>
              <a:t>конституционности</a:t>
            </a:r>
            <a:r>
              <a:rPr sz="2100" i="1" spc="-163" dirty="0">
                <a:latin typeface="Verdana"/>
                <a:cs typeface="Verdana"/>
              </a:rPr>
              <a:t> </a:t>
            </a:r>
            <a:r>
              <a:rPr sz="2100" i="1" spc="-150" dirty="0">
                <a:latin typeface="Verdana"/>
                <a:cs typeface="Verdana"/>
              </a:rPr>
              <a:t>ст. </a:t>
            </a:r>
            <a:r>
              <a:rPr sz="2100" i="1" spc="-300" dirty="0">
                <a:latin typeface="Verdana"/>
                <a:cs typeface="Verdana"/>
              </a:rPr>
              <a:t>236</a:t>
            </a:r>
            <a:r>
              <a:rPr sz="2100" i="1" spc="-163" dirty="0">
                <a:latin typeface="Verdana"/>
                <a:cs typeface="Verdana"/>
              </a:rPr>
              <a:t> </a:t>
            </a:r>
            <a:r>
              <a:rPr sz="2100" i="1" spc="-190" dirty="0">
                <a:latin typeface="Verdana"/>
                <a:cs typeface="Verdana"/>
              </a:rPr>
              <a:t>ТК</a:t>
            </a:r>
            <a:r>
              <a:rPr sz="2100" i="1" spc="-153" dirty="0">
                <a:latin typeface="Verdana"/>
                <a:cs typeface="Verdana"/>
              </a:rPr>
              <a:t> </a:t>
            </a:r>
            <a:r>
              <a:rPr sz="2100" i="1" spc="-123" dirty="0">
                <a:latin typeface="Verdana"/>
                <a:cs typeface="Verdana"/>
              </a:rPr>
              <a:t>РФ</a:t>
            </a:r>
            <a:r>
              <a:rPr sz="2100" i="1" spc="-147" dirty="0">
                <a:latin typeface="Verdana"/>
                <a:cs typeface="Verdana"/>
              </a:rPr>
              <a:t> </a:t>
            </a:r>
            <a:r>
              <a:rPr sz="2100" i="1" spc="-127" dirty="0">
                <a:latin typeface="Verdana"/>
                <a:cs typeface="Verdana"/>
              </a:rPr>
              <a:t>и</a:t>
            </a:r>
            <a:r>
              <a:rPr sz="2100" i="1" spc="-113" dirty="0">
                <a:latin typeface="Verdana"/>
                <a:cs typeface="Verdana"/>
              </a:rPr>
              <a:t> </a:t>
            </a:r>
            <a:r>
              <a:rPr sz="2100" i="1" spc="-147" dirty="0">
                <a:latin typeface="Verdana"/>
                <a:cs typeface="Verdana"/>
              </a:rPr>
              <a:t>абз.</a:t>
            </a:r>
            <a:r>
              <a:rPr sz="2100" i="1" spc="-157" dirty="0">
                <a:latin typeface="Verdana"/>
                <a:cs typeface="Verdana"/>
              </a:rPr>
              <a:t> </a:t>
            </a:r>
            <a:r>
              <a:rPr sz="2100" i="1" spc="-330" dirty="0">
                <a:latin typeface="Verdana"/>
                <a:cs typeface="Verdana"/>
              </a:rPr>
              <a:t>2</a:t>
            </a:r>
            <a:r>
              <a:rPr sz="2100" i="1" spc="-153" dirty="0">
                <a:latin typeface="Verdana"/>
                <a:cs typeface="Verdana"/>
              </a:rPr>
              <a:t> </a:t>
            </a:r>
            <a:r>
              <a:rPr sz="2100" i="1" spc="-243" dirty="0">
                <a:latin typeface="Verdana"/>
                <a:cs typeface="Verdana"/>
              </a:rPr>
              <a:t>ч.</a:t>
            </a:r>
            <a:r>
              <a:rPr sz="2100" i="1" spc="-150" dirty="0">
                <a:latin typeface="Verdana"/>
                <a:cs typeface="Verdana"/>
              </a:rPr>
              <a:t> </a:t>
            </a:r>
            <a:r>
              <a:rPr sz="2100" i="1" spc="-733" dirty="0">
                <a:latin typeface="Verdana"/>
                <a:cs typeface="Verdana"/>
              </a:rPr>
              <a:t>1</a:t>
            </a:r>
            <a:r>
              <a:rPr sz="2100" i="1" spc="-153" dirty="0">
                <a:latin typeface="Verdana"/>
                <a:cs typeface="Verdana"/>
              </a:rPr>
              <a:t> </a:t>
            </a:r>
            <a:r>
              <a:rPr sz="2100" i="1" spc="-147" dirty="0">
                <a:latin typeface="Verdana"/>
                <a:cs typeface="Verdana"/>
              </a:rPr>
              <a:t>ст.</a:t>
            </a:r>
            <a:r>
              <a:rPr sz="2100" i="1" spc="-153" dirty="0">
                <a:latin typeface="Verdana"/>
                <a:cs typeface="Verdana"/>
              </a:rPr>
              <a:t> </a:t>
            </a:r>
            <a:r>
              <a:rPr sz="2100" i="1" spc="-387" dirty="0">
                <a:latin typeface="Verdana"/>
                <a:cs typeface="Verdana"/>
              </a:rPr>
              <a:t>327.1</a:t>
            </a:r>
            <a:r>
              <a:rPr sz="2100" i="1" spc="-173" dirty="0">
                <a:latin typeface="Verdana"/>
                <a:cs typeface="Verdana"/>
              </a:rPr>
              <a:t> </a:t>
            </a:r>
            <a:r>
              <a:rPr sz="2100" i="1" spc="-157" dirty="0">
                <a:latin typeface="Verdana"/>
                <a:cs typeface="Verdana"/>
              </a:rPr>
              <a:t>ГПК</a:t>
            </a:r>
            <a:r>
              <a:rPr sz="2100" i="1" spc="-150" dirty="0">
                <a:latin typeface="Verdana"/>
                <a:cs typeface="Verdana"/>
              </a:rPr>
              <a:t> </a:t>
            </a:r>
            <a:r>
              <a:rPr sz="2100" i="1" spc="-17" dirty="0">
                <a:latin typeface="Verdana"/>
                <a:cs typeface="Verdana"/>
              </a:rPr>
              <a:t>РФ </a:t>
            </a:r>
            <a:r>
              <a:rPr sz="2100" i="1" spc="-200" dirty="0">
                <a:latin typeface="Verdana"/>
                <a:cs typeface="Verdana"/>
              </a:rPr>
              <a:t>в</a:t>
            </a:r>
            <a:r>
              <a:rPr sz="2100" i="1" spc="-167" dirty="0">
                <a:latin typeface="Verdana"/>
                <a:cs typeface="Verdana"/>
              </a:rPr>
              <a:t> </a:t>
            </a:r>
            <a:r>
              <a:rPr sz="2100" i="1" spc="-150" dirty="0">
                <a:latin typeface="Verdana"/>
                <a:cs typeface="Verdana"/>
              </a:rPr>
              <a:t>связи</a:t>
            </a:r>
            <a:r>
              <a:rPr sz="2100" i="1" spc="-163" dirty="0">
                <a:latin typeface="Verdana"/>
                <a:cs typeface="Verdana"/>
              </a:rPr>
              <a:t> </a:t>
            </a:r>
            <a:r>
              <a:rPr sz="2100" i="1" spc="-80" dirty="0">
                <a:latin typeface="Verdana"/>
                <a:cs typeface="Verdana"/>
              </a:rPr>
              <a:t>с</a:t>
            </a:r>
            <a:r>
              <a:rPr sz="2100" i="1" spc="-147" dirty="0">
                <a:latin typeface="Verdana"/>
                <a:cs typeface="Verdana"/>
              </a:rPr>
              <a:t> </a:t>
            </a:r>
            <a:r>
              <a:rPr sz="2100" i="1" spc="-163" dirty="0">
                <a:latin typeface="Verdana"/>
                <a:cs typeface="Verdana"/>
              </a:rPr>
              <a:t>жалобой</a:t>
            </a:r>
            <a:r>
              <a:rPr sz="2100" i="1" spc="-187" dirty="0">
                <a:latin typeface="Verdana"/>
                <a:cs typeface="Verdana"/>
              </a:rPr>
              <a:t> </a:t>
            </a:r>
            <a:r>
              <a:rPr sz="2100" i="1" spc="-120" dirty="0">
                <a:latin typeface="Verdana"/>
                <a:cs typeface="Verdana"/>
              </a:rPr>
              <a:t>гражданина</a:t>
            </a:r>
            <a:r>
              <a:rPr sz="2100" i="1" spc="30" dirty="0">
                <a:latin typeface="Verdana"/>
                <a:cs typeface="Verdana"/>
              </a:rPr>
              <a:t> </a:t>
            </a:r>
            <a:r>
              <a:rPr sz="2100" i="1" spc="-207" dirty="0">
                <a:latin typeface="Verdana"/>
                <a:cs typeface="Verdana"/>
              </a:rPr>
              <a:t>И.Б.</a:t>
            </a:r>
            <a:r>
              <a:rPr sz="2100" i="1" spc="-147" dirty="0">
                <a:latin typeface="Verdana"/>
                <a:cs typeface="Verdana"/>
              </a:rPr>
              <a:t> </a:t>
            </a:r>
            <a:r>
              <a:rPr sz="2100" i="1" spc="-57" dirty="0">
                <a:latin typeface="Verdana"/>
                <a:cs typeface="Verdana"/>
              </a:rPr>
              <a:t>Сергеева"</a:t>
            </a:r>
            <a:endParaRPr sz="2100" dirty="0">
              <a:latin typeface="Verdana"/>
              <a:cs typeface="Verdana"/>
            </a:endParaRPr>
          </a:p>
        </p:txBody>
      </p:sp>
      <p:grpSp>
        <p:nvGrpSpPr>
          <p:cNvPr id="3" name="object 3"/>
          <p:cNvGrpSpPr/>
          <p:nvPr/>
        </p:nvGrpSpPr>
        <p:grpSpPr>
          <a:xfrm>
            <a:off x="9967807" y="6274901"/>
            <a:ext cx="1964267" cy="431800"/>
            <a:chOff x="14951710" y="9412351"/>
            <a:chExt cx="2946400" cy="647700"/>
          </a:xfrm>
        </p:grpSpPr>
        <p:pic>
          <p:nvPicPr>
            <p:cNvPr id="4" name="object 4"/>
            <p:cNvPicPr/>
            <p:nvPr/>
          </p:nvPicPr>
          <p:blipFill>
            <a:blip r:embed="rId2" cstate="print"/>
            <a:stretch>
              <a:fillRect/>
            </a:stretch>
          </p:blipFill>
          <p:spPr>
            <a:xfrm>
              <a:off x="15008352" y="9436608"/>
              <a:ext cx="2846832" cy="460248"/>
            </a:xfrm>
            <a:prstGeom prst="rect">
              <a:avLst/>
            </a:prstGeom>
          </p:spPr>
        </p:pic>
        <p:sp>
          <p:nvSpPr>
            <p:cNvPr id="5" name="object 5"/>
            <p:cNvSpPr/>
            <p:nvPr/>
          </p:nvSpPr>
          <p:spPr>
            <a:xfrm>
              <a:off x="14951710" y="9412351"/>
              <a:ext cx="2946400" cy="647700"/>
            </a:xfrm>
            <a:custGeom>
              <a:avLst/>
              <a:gdLst/>
              <a:ahLst/>
              <a:cxnLst/>
              <a:rect l="l" t="t" r="r" b="b"/>
              <a:pathLst>
                <a:path w="2946400" h="647700">
                  <a:moveTo>
                    <a:pt x="2946400" y="647700"/>
                  </a:moveTo>
                  <a:lnTo>
                    <a:pt x="0" y="647700"/>
                  </a:lnTo>
                  <a:lnTo>
                    <a:pt x="0" y="0"/>
                  </a:lnTo>
                  <a:lnTo>
                    <a:pt x="2946400" y="0"/>
                  </a:lnTo>
                  <a:lnTo>
                    <a:pt x="2946400" y="647700"/>
                  </a:lnTo>
                  <a:close/>
                </a:path>
              </a:pathLst>
            </a:custGeom>
            <a:solidFill>
              <a:srgbClr val="FFFFFF"/>
            </a:solidFill>
          </p:spPr>
          <p:txBody>
            <a:bodyPr wrap="square" lIns="0" tIns="0" rIns="0" bIns="0" rtlCol="0"/>
            <a:lstStyle/>
            <a:p>
              <a:endParaRPr sz="1200"/>
            </a:p>
          </p:txBody>
        </p:sp>
      </p:grpSp>
      <p:sp>
        <p:nvSpPr>
          <p:cNvPr id="6" name="object 6"/>
          <p:cNvSpPr txBox="1"/>
          <p:nvPr/>
        </p:nvSpPr>
        <p:spPr>
          <a:xfrm>
            <a:off x="674488" y="1990174"/>
            <a:ext cx="10955020" cy="3065797"/>
          </a:xfrm>
          <a:prstGeom prst="rect">
            <a:avLst/>
          </a:prstGeom>
        </p:spPr>
        <p:txBody>
          <a:bodyPr vert="horz" wrap="square" lIns="0" tIns="8467" rIns="0" bIns="0" rtlCol="0">
            <a:spAutoFit/>
          </a:bodyPr>
          <a:lstStyle/>
          <a:p>
            <a:pPr marL="8467">
              <a:spcBef>
                <a:spcPts val="67"/>
              </a:spcBef>
            </a:pPr>
            <a:r>
              <a:rPr sz="2400" spc="147" dirty="0">
                <a:latin typeface="Tahoma"/>
                <a:cs typeface="Tahoma"/>
              </a:rPr>
              <a:t>Обстоятельства</a:t>
            </a:r>
            <a:r>
              <a:rPr sz="2400" spc="-217" dirty="0">
                <a:latin typeface="Tahoma"/>
                <a:cs typeface="Tahoma"/>
              </a:rPr>
              <a:t> </a:t>
            </a:r>
            <a:r>
              <a:rPr sz="2400" spc="163" dirty="0">
                <a:latin typeface="Tahoma"/>
                <a:cs typeface="Tahoma"/>
              </a:rPr>
              <a:t>дела</a:t>
            </a:r>
            <a:endParaRPr sz="2400" dirty="0">
              <a:latin typeface="Tahoma"/>
              <a:cs typeface="Tahoma"/>
            </a:endParaRPr>
          </a:p>
          <a:p>
            <a:pPr>
              <a:spcBef>
                <a:spcPts val="783"/>
              </a:spcBef>
            </a:pPr>
            <a:endParaRPr sz="2400" dirty="0">
              <a:latin typeface="Tahoma"/>
              <a:cs typeface="Tahoma"/>
            </a:endParaRPr>
          </a:p>
          <a:p>
            <a:pPr marL="8467" marR="3387"/>
            <a:r>
              <a:rPr sz="2400" spc="40" dirty="0">
                <a:latin typeface="Verdana"/>
                <a:cs typeface="Verdana"/>
              </a:rPr>
              <a:t>Работник</a:t>
            </a:r>
            <a:r>
              <a:rPr sz="2400" spc="-190" dirty="0">
                <a:latin typeface="Verdana"/>
                <a:cs typeface="Verdana"/>
              </a:rPr>
              <a:t> </a:t>
            </a:r>
            <a:r>
              <a:rPr sz="2400" spc="37" dirty="0">
                <a:latin typeface="Verdana"/>
                <a:cs typeface="Verdana"/>
              </a:rPr>
              <a:t>оспаривал</a:t>
            </a:r>
            <a:r>
              <a:rPr sz="2400" spc="-193" dirty="0">
                <a:latin typeface="Verdana"/>
                <a:cs typeface="Verdana"/>
              </a:rPr>
              <a:t> </a:t>
            </a:r>
            <a:r>
              <a:rPr sz="2400" dirty="0">
                <a:latin typeface="Verdana"/>
                <a:cs typeface="Verdana"/>
              </a:rPr>
              <a:t>увольнение</a:t>
            </a:r>
            <a:r>
              <a:rPr sz="2400" spc="-190" dirty="0">
                <a:latin typeface="Verdana"/>
                <a:cs typeface="Verdana"/>
              </a:rPr>
              <a:t> </a:t>
            </a:r>
            <a:r>
              <a:rPr sz="2400" spc="57" dirty="0">
                <a:latin typeface="Verdana"/>
                <a:cs typeface="Verdana"/>
              </a:rPr>
              <a:t>по</a:t>
            </a:r>
            <a:r>
              <a:rPr sz="2400" spc="-163" dirty="0">
                <a:latin typeface="Verdana"/>
                <a:cs typeface="Verdana"/>
              </a:rPr>
              <a:t> </a:t>
            </a:r>
            <a:r>
              <a:rPr sz="2400" spc="-7" dirty="0">
                <a:latin typeface="Verdana"/>
                <a:cs typeface="Verdana"/>
              </a:rPr>
              <a:t>сокращению,</a:t>
            </a:r>
            <a:r>
              <a:rPr sz="2400" spc="-197" dirty="0">
                <a:latin typeface="Verdana"/>
                <a:cs typeface="Verdana"/>
              </a:rPr>
              <a:t> </a:t>
            </a:r>
            <a:r>
              <a:rPr sz="2400" spc="-7" dirty="0">
                <a:latin typeface="Verdana"/>
                <a:cs typeface="Verdana"/>
              </a:rPr>
              <a:t>взыскивал</a:t>
            </a:r>
            <a:r>
              <a:rPr sz="2400" spc="-163" dirty="0">
                <a:latin typeface="Verdana"/>
                <a:cs typeface="Verdana"/>
              </a:rPr>
              <a:t> </a:t>
            </a:r>
            <a:r>
              <a:rPr sz="2400" spc="17" dirty="0">
                <a:latin typeface="Verdana"/>
                <a:cs typeface="Verdana"/>
              </a:rPr>
              <a:t>с </a:t>
            </a:r>
            <a:r>
              <a:rPr sz="2400" dirty="0">
                <a:latin typeface="Verdana"/>
                <a:cs typeface="Verdana"/>
              </a:rPr>
              <a:t>работодателя</a:t>
            </a:r>
            <a:r>
              <a:rPr sz="2400" spc="-223" dirty="0">
                <a:latin typeface="Verdana"/>
                <a:cs typeface="Verdana"/>
              </a:rPr>
              <a:t> </a:t>
            </a:r>
            <a:r>
              <a:rPr sz="2400" spc="-30" dirty="0">
                <a:latin typeface="Verdana"/>
                <a:cs typeface="Verdana"/>
              </a:rPr>
              <a:t>оплату</a:t>
            </a:r>
            <a:r>
              <a:rPr sz="2400" spc="-200" dirty="0">
                <a:latin typeface="Verdana"/>
                <a:cs typeface="Verdana"/>
              </a:rPr>
              <a:t> </a:t>
            </a:r>
            <a:r>
              <a:rPr sz="2400" dirty="0">
                <a:latin typeface="Verdana"/>
                <a:cs typeface="Verdana"/>
              </a:rPr>
              <a:t>работы</a:t>
            </a:r>
            <a:r>
              <a:rPr sz="2400" spc="-210" dirty="0">
                <a:latin typeface="Verdana"/>
                <a:cs typeface="Verdana"/>
              </a:rPr>
              <a:t> </a:t>
            </a:r>
            <a:r>
              <a:rPr sz="2400" dirty="0">
                <a:latin typeface="Verdana"/>
                <a:cs typeface="Verdana"/>
              </a:rPr>
              <a:t>в</a:t>
            </a:r>
            <a:r>
              <a:rPr sz="2400" spc="-200" dirty="0">
                <a:latin typeface="Verdana"/>
                <a:cs typeface="Verdana"/>
              </a:rPr>
              <a:t> </a:t>
            </a:r>
            <a:r>
              <a:rPr sz="2400" spc="-23" dirty="0">
                <a:latin typeface="Verdana"/>
                <a:cs typeface="Verdana"/>
              </a:rPr>
              <a:t>выходные</a:t>
            </a:r>
            <a:r>
              <a:rPr sz="2400" spc="-213" dirty="0">
                <a:latin typeface="Verdana"/>
                <a:cs typeface="Verdana"/>
              </a:rPr>
              <a:t> </a:t>
            </a:r>
            <a:r>
              <a:rPr sz="2400" spc="-60" dirty="0">
                <a:latin typeface="Verdana"/>
                <a:cs typeface="Verdana"/>
              </a:rPr>
              <a:t>дни,</a:t>
            </a:r>
            <a:r>
              <a:rPr sz="2400" spc="-213" dirty="0">
                <a:latin typeface="Verdana"/>
                <a:cs typeface="Verdana"/>
              </a:rPr>
              <a:t> </a:t>
            </a:r>
            <a:r>
              <a:rPr sz="2400" spc="-30" dirty="0">
                <a:latin typeface="Verdana"/>
                <a:cs typeface="Verdana"/>
              </a:rPr>
              <a:t>оплату</a:t>
            </a:r>
            <a:r>
              <a:rPr sz="2400" spc="-200" dirty="0">
                <a:latin typeface="Verdana"/>
                <a:cs typeface="Verdana"/>
              </a:rPr>
              <a:t> </a:t>
            </a:r>
            <a:r>
              <a:rPr sz="2400" spc="-76" dirty="0">
                <a:latin typeface="Verdana"/>
                <a:cs typeface="Verdana"/>
              </a:rPr>
              <a:t>отпуска,</a:t>
            </a:r>
            <a:r>
              <a:rPr sz="2400" spc="-203" dirty="0">
                <a:latin typeface="Verdana"/>
                <a:cs typeface="Verdana"/>
              </a:rPr>
              <a:t> </a:t>
            </a:r>
            <a:r>
              <a:rPr sz="2400" spc="40" dirty="0">
                <a:latin typeface="Verdana"/>
                <a:cs typeface="Verdana"/>
              </a:rPr>
              <a:t>суммы </a:t>
            </a:r>
            <a:r>
              <a:rPr sz="2400" spc="37" dirty="0">
                <a:latin typeface="Verdana"/>
                <a:cs typeface="Verdana"/>
              </a:rPr>
              <a:t>индексации</a:t>
            </a:r>
            <a:r>
              <a:rPr sz="2400" spc="-180" dirty="0">
                <a:latin typeface="Verdana"/>
                <a:cs typeface="Verdana"/>
              </a:rPr>
              <a:t> </a:t>
            </a:r>
            <a:r>
              <a:rPr sz="2400" dirty="0">
                <a:latin typeface="Verdana"/>
                <a:cs typeface="Verdana"/>
              </a:rPr>
              <a:t>заработной</a:t>
            </a:r>
            <a:r>
              <a:rPr sz="2400" spc="-203" dirty="0">
                <a:latin typeface="Verdana"/>
                <a:cs typeface="Verdana"/>
              </a:rPr>
              <a:t> </a:t>
            </a:r>
            <a:r>
              <a:rPr sz="2400" spc="-103" dirty="0">
                <a:latin typeface="Verdana"/>
                <a:cs typeface="Verdana"/>
              </a:rPr>
              <a:t>платы,</a:t>
            </a:r>
            <a:r>
              <a:rPr sz="2400" spc="-167" dirty="0">
                <a:latin typeface="Verdana"/>
                <a:cs typeface="Verdana"/>
              </a:rPr>
              <a:t> </a:t>
            </a:r>
            <a:r>
              <a:rPr sz="2400" spc="30" dirty="0">
                <a:latin typeface="Verdana"/>
                <a:cs typeface="Verdana"/>
              </a:rPr>
              <a:t>вознаграждения</a:t>
            </a:r>
            <a:r>
              <a:rPr sz="2400" spc="-210" dirty="0">
                <a:latin typeface="Verdana"/>
                <a:cs typeface="Verdana"/>
              </a:rPr>
              <a:t> </a:t>
            </a:r>
            <a:r>
              <a:rPr sz="2400" spc="-33" dirty="0">
                <a:latin typeface="Verdana"/>
                <a:cs typeface="Verdana"/>
              </a:rPr>
              <a:t>за</a:t>
            </a:r>
            <a:r>
              <a:rPr sz="2400" spc="-157" dirty="0">
                <a:latin typeface="Verdana"/>
                <a:cs typeface="Verdana"/>
              </a:rPr>
              <a:t> </a:t>
            </a:r>
            <a:r>
              <a:rPr sz="2400" spc="-43" dirty="0">
                <a:latin typeface="Verdana"/>
                <a:cs typeface="Verdana"/>
              </a:rPr>
              <a:t>выслугу</a:t>
            </a:r>
            <a:r>
              <a:rPr sz="2400" spc="-177" dirty="0">
                <a:latin typeface="Verdana"/>
                <a:cs typeface="Verdana"/>
              </a:rPr>
              <a:t> </a:t>
            </a:r>
            <a:r>
              <a:rPr sz="2400" spc="-13" dirty="0">
                <a:latin typeface="Verdana"/>
                <a:cs typeface="Verdana"/>
              </a:rPr>
              <a:t>лет, </a:t>
            </a:r>
            <a:r>
              <a:rPr sz="2400" dirty="0">
                <a:latin typeface="Verdana"/>
                <a:cs typeface="Verdana"/>
              </a:rPr>
              <a:t>денежные</a:t>
            </a:r>
            <a:r>
              <a:rPr sz="2400" spc="-173" dirty="0">
                <a:latin typeface="Verdana"/>
                <a:cs typeface="Verdana"/>
              </a:rPr>
              <a:t> </a:t>
            </a:r>
            <a:r>
              <a:rPr sz="2400" dirty="0">
                <a:latin typeface="Verdana"/>
                <a:cs typeface="Verdana"/>
              </a:rPr>
              <a:t>средства</a:t>
            </a:r>
            <a:r>
              <a:rPr sz="2400" spc="-197" dirty="0">
                <a:latin typeface="Verdana"/>
                <a:cs typeface="Verdana"/>
              </a:rPr>
              <a:t> </a:t>
            </a:r>
            <a:r>
              <a:rPr sz="2400" spc="-33" dirty="0">
                <a:latin typeface="Verdana"/>
                <a:cs typeface="Verdana"/>
              </a:rPr>
              <a:t>за</a:t>
            </a:r>
            <a:r>
              <a:rPr sz="2400" spc="-157" dirty="0">
                <a:latin typeface="Verdana"/>
                <a:cs typeface="Verdana"/>
              </a:rPr>
              <a:t> </a:t>
            </a:r>
            <a:r>
              <a:rPr sz="2400" spc="73" dirty="0">
                <a:latin typeface="Verdana"/>
                <a:cs typeface="Verdana"/>
              </a:rPr>
              <a:t>время</a:t>
            </a:r>
            <a:r>
              <a:rPr sz="2400" spc="-167" dirty="0">
                <a:latin typeface="Verdana"/>
                <a:cs typeface="Verdana"/>
              </a:rPr>
              <a:t> </a:t>
            </a:r>
            <a:r>
              <a:rPr sz="2400" dirty="0">
                <a:latin typeface="Verdana"/>
                <a:cs typeface="Verdana"/>
              </a:rPr>
              <a:t>нахождения</a:t>
            </a:r>
            <a:r>
              <a:rPr sz="2400" spc="-183" dirty="0">
                <a:latin typeface="Verdana"/>
                <a:cs typeface="Verdana"/>
              </a:rPr>
              <a:t> </a:t>
            </a:r>
            <a:r>
              <a:rPr sz="2400" dirty="0">
                <a:latin typeface="Verdana"/>
                <a:cs typeface="Verdana"/>
              </a:rPr>
              <a:t>в</a:t>
            </a:r>
            <a:r>
              <a:rPr sz="2400" spc="-157" dirty="0">
                <a:latin typeface="Verdana"/>
                <a:cs typeface="Verdana"/>
              </a:rPr>
              <a:t> </a:t>
            </a:r>
            <a:r>
              <a:rPr sz="2400" spc="-17" dirty="0">
                <a:latin typeface="Verdana"/>
                <a:cs typeface="Verdana"/>
              </a:rPr>
              <a:t>командировках,</a:t>
            </a:r>
            <a:r>
              <a:rPr sz="2400" spc="-177" dirty="0">
                <a:latin typeface="Verdana"/>
                <a:cs typeface="Verdana"/>
              </a:rPr>
              <a:t> </a:t>
            </a:r>
            <a:r>
              <a:rPr sz="2400" spc="27" dirty="0">
                <a:latin typeface="Verdana"/>
                <a:cs typeface="Verdana"/>
              </a:rPr>
              <a:t>премии, </a:t>
            </a:r>
            <a:r>
              <a:rPr sz="2400" spc="53" dirty="0">
                <a:latin typeface="Verdana"/>
                <a:cs typeface="Verdana"/>
              </a:rPr>
              <a:t>компенсации</a:t>
            </a:r>
            <a:r>
              <a:rPr sz="2400" spc="-177" dirty="0">
                <a:latin typeface="Verdana"/>
                <a:cs typeface="Verdana"/>
              </a:rPr>
              <a:t> </a:t>
            </a:r>
            <a:r>
              <a:rPr sz="2400" spc="-33" dirty="0">
                <a:latin typeface="Verdana"/>
                <a:cs typeface="Verdana"/>
              </a:rPr>
              <a:t>за</a:t>
            </a:r>
            <a:r>
              <a:rPr sz="2400" spc="-133" dirty="0">
                <a:latin typeface="Verdana"/>
                <a:cs typeface="Verdana"/>
              </a:rPr>
              <a:t> </a:t>
            </a:r>
            <a:r>
              <a:rPr sz="2400" dirty="0">
                <a:latin typeface="Verdana"/>
                <a:cs typeface="Verdana"/>
              </a:rPr>
              <a:t>использование</a:t>
            </a:r>
            <a:r>
              <a:rPr sz="2400" spc="-193" dirty="0">
                <a:latin typeface="Verdana"/>
                <a:cs typeface="Verdana"/>
              </a:rPr>
              <a:t> </a:t>
            </a:r>
            <a:r>
              <a:rPr sz="2400" spc="30" dirty="0">
                <a:latin typeface="Verdana"/>
                <a:cs typeface="Verdana"/>
              </a:rPr>
              <a:t>личного</a:t>
            </a:r>
            <a:r>
              <a:rPr sz="2400" spc="-167" dirty="0">
                <a:latin typeface="Verdana"/>
                <a:cs typeface="Verdana"/>
              </a:rPr>
              <a:t> </a:t>
            </a:r>
            <a:r>
              <a:rPr sz="2400" dirty="0">
                <a:latin typeface="Verdana"/>
                <a:cs typeface="Verdana"/>
              </a:rPr>
              <a:t>имущества</a:t>
            </a:r>
            <a:r>
              <a:rPr sz="2400" spc="-153" dirty="0">
                <a:latin typeface="Verdana"/>
                <a:cs typeface="Verdana"/>
              </a:rPr>
              <a:t> </a:t>
            </a:r>
            <a:r>
              <a:rPr sz="2400" spc="90" dirty="0">
                <a:latin typeface="Verdana"/>
                <a:cs typeface="Verdana"/>
              </a:rPr>
              <a:t>и</a:t>
            </a:r>
            <a:r>
              <a:rPr sz="2400" spc="-153" dirty="0">
                <a:latin typeface="Verdana"/>
                <a:cs typeface="Verdana"/>
              </a:rPr>
              <a:t> </a:t>
            </a:r>
            <a:r>
              <a:rPr sz="2400" spc="43" dirty="0">
                <a:latin typeface="Verdana"/>
                <a:cs typeface="Verdana"/>
              </a:rPr>
              <a:t>процентов</a:t>
            </a:r>
            <a:r>
              <a:rPr sz="2400" spc="-153" dirty="0">
                <a:latin typeface="Verdana"/>
                <a:cs typeface="Verdana"/>
              </a:rPr>
              <a:t> </a:t>
            </a:r>
            <a:r>
              <a:rPr sz="2400" spc="-17" dirty="0">
                <a:latin typeface="Verdana"/>
                <a:cs typeface="Verdana"/>
              </a:rPr>
              <a:t>за </a:t>
            </a:r>
            <a:r>
              <a:rPr sz="2400" spc="37" dirty="0">
                <a:latin typeface="Verdana"/>
                <a:cs typeface="Verdana"/>
              </a:rPr>
              <a:t>нарушение</a:t>
            </a:r>
            <a:r>
              <a:rPr sz="2400" spc="-253" dirty="0">
                <a:latin typeface="Verdana"/>
                <a:cs typeface="Verdana"/>
              </a:rPr>
              <a:t> </a:t>
            </a:r>
            <a:r>
              <a:rPr sz="2400" spc="-20" dirty="0">
                <a:latin typeface="Verdana"/>
                <a:cs typeface="Verdana"/>
              </a:rPr>
              <a:t>установленных</a:t>
            </a:r>
            <a:r>
              <a:rPr sz="2400" spc="-240" dirty="0">
                <a:latin typeface="Verdana"/>
                <a:cs typeface="Verdana"/>
              </a:rPr>
              <a:t> </a:t>
            </a:r>
            <a:r>
              <a:rPr sz="2400" spc="43" dirty="0">
                <a:latin typeface="Verdana"/>
                <a:cs typeface="Verdana"/>
              </a:rPr>
              <a:t>сроков</a:t>
            </a:r>
            <a:r>
              <a:rPr sz="2400" spc="-213" dirty="0">
                <a:latin typeface="Verdana"/>
                <a:cs typeface="Verdana"/>
              </a:rPr>
              <a:t> </a:t>
            </a:r>
            <a:r>
              <a:rPr sz="2400" spc="-40" dirty="0">
                <a:latin typeface="Verdana"/>
                <a:cs typeface="Verdana"/>
              </a:rPr>
              <a:t>выплаты</a:t>
            </a:r>
            <a:r>
              <a:rPr sz="2400" spc="-213" dirty="0">
                <a:latin typeface="Verdana"/>
                <a:cs typeface="Verdana"/>
              </a:rPr>
              <a:t> </a:t>
            </a:r>
            <a:r>
              <a:rPr sz="2400" spc="-13" dirty="0">
                <a:latin typeface="Verdana"/>
                <a:cs typeface="Verdana"/>
              </a:rPr>
              <a:t>зарплаты</a:t>
            </a:r>
            <a:r>
              <a:rPr sz="2400" spc="-227" dirty="0">
                <a:latin typeface="Verdana"/>
                <a:cs typeface="Verdana"/>
              </a:rPr>
              <a:t> </a:t>
            </a:r>
            <a:r>
              <a:rPr sz="2400" spc="90" dirty="0">
                <a:latin typeface="Verdana"/>
                <a:cs typeface="Verdana"/>
              </a:rPr>
              <a:t>и</a:t>
            </a:r>
            <a:r>
              <a:rPr sz="2400" spc="-200" dirty="0">
                <a:latin typeface="Verdana"/>
                <a:cs typeface="Verdana"/>
              </a:rPr>
              <a:t> </a:t>
            </a:r>
            <a:r>
              <a:rPr sz="2400" spc="-37" dirty="0">
                <a:latin typeface="Verdana"/>
                <a:cs typeface="Verdana"/>
              </a:rPr>
              <a:t>иных</a:t>
            </a:r>
            <a:r>
              <a:rPr sz="2400" spc="-203" dirty="0">
                <a:latin typeface="Verdana"/>
                <a:cs typeface="Verdana"/>
              </a:rPr>
              <a:t> </a:t>
            </a:r>
            <a:r>
              <a:rPr sz="2400" spc="-20" dirty="0">
                <a:latin typeface="Verdana"/>
                <a:cs typeface="Verdana"/>
              </a:rPr>
              <a:t>выплат.</a:t>
            </a:r>
            <a:endParaRPr sz="2400" dirty="0">
              <a:latin typeface="Verdana"/>
              <a:cs typeface="Verdana"/>
            </a:endParaRPr>
          </a:p>
        </p:txBody>
      </p:sp>
      <p:sp>
        <p:nvSpPr>
          <p:cNvPr id="7" name="object 7"/>
          <p:cNvSpPr txBox="1">
            <a:spLocks noGrp="1"/>
          </p:cNvSpPr>
          <p:nvPr>
            <p:ph type="sldNum" sz="quarter" idx="4294967295"/>
          </p:nvPr>
        </p:nvSpPr>
        <p:spPr>
          <a:xfrm>
            <a:off x="0" y="0"/>
            <a:ext cx="0" cy="237681"/>
          </a:xfrm>
          <a:prstGeom prst="rect">
            <a:avLst/>
          </a:prstGeom>
        </p:spPr>
        <p:txBody>
          <a:bodyPr vert="horz" wrap="square" lIns="0" tIns="60757" rIns="0" bIns="0" rtlCol="0">
            <a:spAutoFit/>
          </a:bodyPr>
          <a:lstStyle/>
          <a:p>
            <a:pPr marL="25401">
              <a:lnSpc>
                <a:spcPts val="1207"/>
              </a:lnSpc>
            </a:pPr>
            <a:endParaRPr spc="-17" dirty="0"/>
          </a:p>
        </p:txBody>
      </p:sp>
    </p:spTree>
    <p:extLst>
      <p:ext uri="{BB962C8B-B14F-4D97-AF65-F5344CB8AC3E}">
        <p14:creationId xmlns:p14="http://schemas.microsoft.com/office/powerpoint/2010/main" val="34957082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58800" y="366579"/>
            <a:ext cx="11633200" cy="1137064"/>
          </a:xfrm>
          <a:prstGeom prst="rect">
            <a:avLst/>
          </a:prstGeom>
        </p:spPr>
        <p:txBody>
          <a:bodyPr vert="horz" wrap="square" lIns="0" tIns="8467" rIns="0" bIns="0" rtlCol="0" anchor="ctr">
            <a:spAutoFit/>
          </a:bodyPr>
          <a:lstStyle/>
          <a:p>
            <a:pPr marL="8467">
              <a:lnSpc>
                <a:spcPts val="3840"/>
              </a:lnSpc>
              <a:spcBef>
                <a:spcPts val="67"/>
              </a:spcBef>
            </a:pPr>
            <a:r>
              <a:rPr spc="80" dirty="0"/>
              <a:t>Постановление</a:t>
            </a:r>
            <a:r>
              <a:rPr spc="-10" dirty="0"/>
              <a:t> </a:t>
            </a:r>
            <a:r>
              <a:rPr spc="107" dirty="0"/>
              <a:t>КС</a:t>
            </a:r>
            <a:r>
              <a:rPr spc="-53" dirty="0"/>
              <a:t> </a:t>
            </a:r>
            <a:r>
              <a:rPr spc="193" dirty="0"/>
              <a:t>РФ</a:t>
            </a:r>
            <a:r>
              <a:rPr spc="-53" dirty="0"/>
              <a:t> </a:t>
            </a:r>
            <a:r>
              <a:rPr dirty="0"/>
              <a:t>от</a:t>
            </a:r>
            <a:r>
              <a:rPr spc="-53" dirty="0"/>
              <a:t> </a:t>
            </a:r>
            <a:r>
              <a:rPr spc="-237" dirty="0"/>
              <a:t>11.04.2023</a:t>
            </a:r>
            <a:r>
              <a:rPr spc="-63" dirty="0"/>
              <a:t> </a:t>
            </a:r>
            <a:r>
              <a:rPr dirty="0"/>
              <a:t>№</a:t>
            </a:r>
            <a:r>
              <a:rPr spc="-80" dirty="0"/>
              <a:t> </a:t>
            </a:r>
            <a:r>
              <a:rPr spc="-343" dirty="0" smtClean="0"/>
              <a:t>16-</a:t>
            </a:r>
            <a:r>
              <a:rPr spc="169" dirty="0" smtClean="0"/>
              <a:t>П</a:t>
            </a:r>
            <a:endParaRPr spc="-313" dirty="0"/>
          </a:p>
          <a:p>
            <a:pPr marL="8467" marR="3387">
              <a:lnSpc>
                <a:spcPts val="2400"/>
              </a:lnSpc>
              <a:spcBef>
                <a:spcPts val="180"/>
              </a:spcBef>
            </a:pPr>
            <a:r>
              <a:rPr sz="2100" i="1" dirty="0">
                <a:latin typeface="Trebuchet MS"/>
                <a:cs typeface="Trebuchet MS"/>
              </a:rPr>
              <a:t>"</a:t>
            </a:r>
            <a:r>
              <a:rPr sz="2100" i="1" spc="-73" dirty="0">
                <a:latin typeface="Trebuchet MS"/>
                <a:cs typeface="Trebuchet MS"/>
              </a:rPr>
              <a:t> </a:t>
            </a:r>
            <a:r>
              <a:rPr sz="2100" i="1" spc="-150" dirty="0">
                <a:latin typeface="Verdana"/>
                <a:cs typeface="Verdana"/>
              </a:rPr>
              <a:t>По</a:t>
            </a:r>
            <a:r>
              <a:rPr sz="2100" i="1" spc="-143" dirty="0">
                <a:latin typeface="Verdana"/>
                <a:cs typeface="Verdana"/>
              </a:rPr>
              <a:t> </a:t>
            </a:r>
            <a:r>
              <a:rPr sz="2100" i="1" spc="-160" dirty="0">
                <a:latin typeface="Verdana"/>
                <a:cs typeface="Verdana"/>
              </a:rPr>
              <a:t>делу</a:t>
            </a:r>
            <a:r>
              <a:rPr sz="2100" i="1" spc="-153" dirty="0">
                <a:latin typeface="Verdana"/>
                <a:cs typeface="Verdana"/>
              </a:rPr>
              <a:t> </a:t>
            </a:r>
            <a:r>
              <a:rPr sz="2100" i="1" spc="-163" dirty="0">
                <a:latin typeface="Verdana"/>
                <a:cs typeface="Verdana"/>
              </a:rPr>
              <a:t>о</a:t>
            </a:r>
            <a:r>
              <a:rPr sz="2100" i="1" spc="-150" dirty="0">
                <a:latin typeface="Verdana"/>
                <a:cs typeface="Verdana"/>
              </a:rPr>
              <a:t> </a:t>
            </a:r>
            <a:r>
              <a:rPr sz="2100" i="1" spc="-140" dirty="0">
                <a:latin typeface="Verdana"/>
                <a:cs typeface="Verdana"/>
              </a:rPr>
              <a:t>проверке</a:t>
            </a:r>
            <a:r>
              <a:rPr sz="2100" i="1" spc="-177" dirty="0">
                <a:latin typeface="Verdana"/>
                <a:cs typeface="Verdana"/>
              </a:rPr>
              <a:t> </a:t>
            </a:r>
            <a:r>
              <a:rPr sz="2100" i="1" spc="-130" dirty="0">
                <a:latin typeface="Verdana"/>
                <a:cs typeface="Verdana"/>
              </a:rPr>
              <a:t>конституционности</a:t>
            </a:r>
            <a:r>
              <a:rPr sz="2100" i="1" spc="-153" dirty="0">
                <a:latin typeface="Verdana"/>
                <a:cs typeface="Verdana"/>
              </a:rPr>
              <a:t> </a:t>
            </a:r>
            <a:r>
              <a:rPr sz="2100" i="1" spc="-147" dirty="0">
                <a:latin typeface="Verdana"/>
                <a:cs typeface="Verdana"/>
              </a:rPr>
              <a:t>ст.</a:t>
            </a:r>
            <a:r>
              <a:rPr sz="2100" i="1" spc="-157" dirty="0">
                <a:latin typeface="Verdana"/>
                <a:cs typeface="Verdana"/>
              </a:rPr>
              <a:t> </a:t>
            </a:r>
            <a:r>
              <a:rPr sz="2100" i="1" spc="-300" dirty="0">
                <a:latin typeface="Verdana"/>
                <a:cs typeface="Verdana"/>
              </a:rPr>
              <a:t>236</a:t>
            </a:r>
            <a:r>
              <a:rPr sz="2100" i="1" spc="-153" dirty="0">
                <a:latin typeface="Verdana"/>
                <a:cs typeface="Verdana"/>
              </a:rPr>
              <a:t> </a:t>
            </a:r>
            <a:r>
              <a:rPr sz="2100" i="1" spc="-187" dirty="0">
                <a:latin typeface="Verdana"/>
                <a:cs typeface="Verdana"/>
              </a:rPr>
              <a:t>ТК</a:t>
            </a:r>
            <a:r>
              <a:rPr sz="2100" i="1" spc="-169" dirty="0">
                <a:latin typeface="Verdana"/>
                <a:cs typeface="Verdana"/>
              </a:rPr>
              <a:t> </a:t>
            </a:r>
            <a:r>
              <a:rPr sz="2100" i="1" spc="-120" dirty="0">
                <a:latin typeface="Verdana"/>
                <a:cs typeface="Verdana"/>
              </a:rPr>
              <a:t>РФ</a:t>
            </a:r>
            <a:r>
              <a:rPr sz="2100" i="1" spc="-147" dirty="0">
                <a:latin typeface="Verdana"/>
                <a:cs typeface="Verdana"/>
              </a:rPr>
              <a:t> </a:t>
            </a:r>
            <a:r>
              <a:rPr sz="2100" i="1" spc="-127" dirty="0">
                <a:latin typeface="Verdana"/>
                <a:cs typeface="Verdana"/>
              </a:rPr>
              <a:t>и</a:t>
            </a:r>
            <a:r>
              <a:rPr sz="2100" i="1" spc="-169" dirty="0">
                <a:latin typeface="Verdana"/>
                <a:cs typeface="Verdana"/>
              </a:rPr>
              <a:t> </a:t>
            </a:r>
            <a:r>
              <a:rPr sz="2100" i="1" spc="-150" dirty="0">
                <a:latin typeface="Verdana"/>
                <a:cs typeface="Verdana"/>
              </a:rPr>
              <a:t>абз.</a:t>
            </a:r>
            <a:r>
              <a:rPr sz="2100" i="1" spc="-177" dirty="0">
                <a:latin typeface="Verdana"/>
                <a:cs typeface="Verdana"/>
              </a:rPr>
              <a:t> </a:t>
            </a:r>
            <a:r>
              <a:rPr sz="2100" i="1" spc="-330" dirty="0">
                <a:latin typeface="Verdana"/>
                <a:cs typeface="Verdana"/>
              </a:rPr>
              <a:t>2</a:t>
            </a:r>
            <a:r>
              <a:rPr sz="2100" i="1" spc="-143" dirty="0">
                <a:latin typeface="Verdana"/>
                <a:cs typeface="Verdana"/>
              </a:rPr>
              <a:t> </a:t>
            </a:r>
            <a:r>
              <a:rPr sz="2100" i="1" spc="-243" dirty="0">
                <a:latin typeface="Verdana"/>
                <a:cs typeface="Verdana"/>
              </a:rPr>
              <a:t>ч.</a:t>
            </a:r>
            <a:r>
              <a:rPr sz="2100" i="1" spc="-167" dirty="0">
                <a:latin typeface="Verdana"/>
                <a:cs typeface="Verdana"/>
              </a:rPr>
              <a:t> </a:t>
            </a:r>
            <a:r>
              <a:rPr sz="2100" i="1" spc="-733" dirty="0">
                <a:latin typeface="Verdana"/>
                <a:cs typeface="Verdana"/>
              </a:rPr>
              <a:t>1</a:t>
            </a:r>
            <a:r>
              <a:rPr sz="2100" i="1" spc="-157" dirty="0">
                <a:latin typeface="Verdana"/>
                <a:cs typeface="Verdana"/>
              </a:rPr>
              <a:t> </a:t>
            </a:r>
            <a:r>
              <a:rPr sz="2100" i="1" spc="-147" dirty="0">
                <a:latin typeface="Verdana"/>
                <a:cs typeface="Verdana"/>
              </a:rPr>
              <a:t>ст.</a:t>
            </a:r>
            <a:r>
              <a:rPr sz="2100" i="1" spc="-157" dirty="0">
                <a:latin typeface="Verdana"/>
                <a:cs typeface="Verdana"/>
              </a:rPr>
              <a:t> </a:t>
            </a:r>
            <a:r>
              <a:rPr sz="2100" i="1" spc="-387" dirty="0">
                <a:latin typeface="Verdana"/>
                <a:cs typeface="Verdana"/>
              </a:rPr>
              <a:t>327.1</a:t>
            </a:r>
            <a:r>
              <a:rPr sz="2100" i="1" spc="-153" dirty="0">
                <a:latin typeface="Verdana"/>
                <a:cs typeface="Verdana"/>
              </a:rPr>
              <a:t> </a:t>
            </a:r>
            <a:r>
              <a:rPr sz="2100" i="1" spc="-160" dirty="0">
                <a:latin typeface="Verdana"/>
                <a:cs typeface="Verdana"/>
              </a:rPr>
              <a:t>ГПК</a:t>
            </a:r>
            <a:r>
              <a:rPr sz="2100" i="1" spc="-173" dirty="0">
                <a:latin typeface="Verdana"/>
                <a:cs typeface="Verdana"/>
              </a:rPr>
              <a:t> </a:t>
            </a:r>
            <a:r>
              <a:rPr sz="2100" i="1" spc="-17" dirty="0">
                <a:latin typeface="Verdana"/>
                <a:cs typeface="Verdana"/>
              </a:rPr>
              <a:t>РФ </a:t>
            </a:r>
            <a:r>
              <a:rPr sz="2100" i="1" spc="-200" dirty="0">
                <a:latin typeface="Verdana"/>
                <a:cs typeface="Verdana"/>
              </a:rPr>
              <a:t>в</a:t>
            </a:r>
            <a:r>
              <a:rPr sz="2100" i="1" spc="-167" dirty="0">
                <a:latin typeface="Verdana"/>
                <a:cs typeface="Verdana"/>
              </a:rPr>
              <a:t> </a:t>
            </a:r>
            <a:r>
              <a:rPr sz="2100" i="1" spc="-150" dirty="0">
                <a:latin typeface="Verdana"/>
                <a:cs typeface="Verdana"/>
              </a:rPr>
              <a:t>связи</a:t>
            </a:r>
            <a:r>
              <a:rPr sz="2100" i="1" spc="-163" dirty="0">
                <a:latin typeface="Verdana"/>
                <a:cs typeface="Verdana"/>
              </a:rPr>
              <a:t> </a:t>
            </a:r>
            <a:r>
              <a:rPr sz="2100" i="1" spc="-80" dirty="0">
                <a:latin typeface="Verdana"/>
                <a:cs typeface="Verdana"/>
              </a:rPr>
              <a:t>с</a:t>
            </a:r>
            <a:r>
              <a:rPr sz="2100" i="1" spc="-147" dirty="0">
                <a:latin typeface="Verdana"/>
                <a:cs typeface="Verdana"/>
              </a:rPr>
              <a:t> </a:t>
            </a:r>
            <a:r>
              <a:rPr sz="2100" i="1" spc="-163" dirty="0">
                <a:latin typeface="Verdana"/>
                <a:cs typeface="Verdana"/>
              </a:rPr>
              <a:t>жалобой</a:t>
            </a:r>
            <a:r>
              <a:rPr sz="2100" i="1" spc="-187" dirty="0">
                <a:latin typeface="Verdana"/>
                <a:cs typeface="Verdana"/>
              </a:rPr>
              <a:t> </a:t>
            </a:r>
            <a:r>
              <a:rPr sz="2100" i="1" spc="-120" dirty="0">
                <a:latin typeface="Verdana"/>
                <a:cs typeface="Verdana"/>
              </a:rPr>
              <a:t>гражданина</a:t>
            </a:r>
            <a:r>
              <a:rPr sz="2100" i="1" spc="30" dirty="0">
                <a:latin typeface="Verdana"/>
                <a:cs typeface="Verdana"/>
              </a:rPr>
              <a:t> </a:t>
            </a:r>
            <a:r>
              <a:rPr sz="2100" i="1" spc="-207" dirty="0">
                <a:latin typeface="Verdana"/>
                <a:cs typeface="Verdana"/>
              </a:rPr>
              <a:t>И.Б.</a:t>
            </a:r>
            <a:r>
              <a:rPr sz="2100" i="1" spc="-147" dirty="0">
                <a:latin typeface="Verdana"/>
                <a:cs typeface="Verdana"/>
              </a:rPr>
              <a:t> </a:t>
            </a:r>
            <a:r>
              <a:rPr sz="2100" i="1" spc="-57" dirty="0">
                <a:latin typeface="Verdana"/>
                <a:cs typeface="Verdana"/>
              </a:rPr>
              <a:t>Сергеева"</a:t>
            </a:r>
            <a:endParaRPr sz="2100" dirty="0">
              <a:latin typeface="Verdana"/>
              <a:cs typeface="Verdana"/>
            </a:endParaRPr>
          </a:p>
        </p:txBody>
      </p:sp>
      <p:grpSp>
        <p:nvGrpSpPr>
          <p:cNvPr id="3" name="object 3"/>
          <p:cNvGrpSpPr/>
          <p:nvPr/>
        </p:nvGrpSpPr>
        <p:grpSpPr>
          <a:xfrm>
            <a:off x="9917853" y="6257103"/>
            <a:ext cx="2006600" cy="431800"/>
            <a:chOff x="14876780" y="9385655"/>
            <a:chExt cx="3009900" cy="647700"/>
          </a:xfrm>
        </p:grpSpPr>
        <p:pic>
          <p:nvPicPr>
            <p:cNvPr id="4" name="object 4"/>
            <p:cNvPicPr/>
            <p:nvPr/>
          </p:nvPicPr>
          <p:blipFill>
            <a:blip r:embed="rId2" cstate="print"/>
            <a:stretch>
              <a:fillRect/>
            </a:stretch>
          </p:blipFill>
          <p:spPr>
            <a:xfrm>
              <a:off x="15008352" y="9436608"/>
              <a:ext cx="2846832" cy="460248"/>
            </a:xfrm>
            <a:prstGeom prst="rect">
              <a:avLst/>
            </a:prstGeom>
          </p:spPr>
        </p:pic>
        <p:sp>
          <p:nvSpPr>
            <p:cNvPr id="5" name="object 5"/>
            <p:cNvSpPr/>
            <p:nvPr/>
          </p:nvSpPr>
          <p:spPr>
            <a:xfrm>
              <a:off x="14876780" y="9385655"/>
              <a:ext cx="3009900" cy="647700"/>
            </a:xfrm>
            <a:custGeom>
              <a:avLst/>
              <a:gdLst/>
              <a:ahLst/>
              <a:cxnLst/>
              <a:rect l="l" t="t" r="r" b="b"/>
              <a:pathLst>
                <a:path w="3009900" h="647700">
                  <a:moveTo>
                    <a:pt x="3009900" y="647700"/>
                  </a:moveTo>
                  <a:lnTo>
                    <a:pt x="0" y="647700"/>
                  </a:lnTo>
                  <a:lnTo>
                    <a:pt x="0" y="0"/>
                  </a:lnTo>
                  <a:lnTo>
                    <a:pt x="3009900" y="0"/>
                  </a:lnTo>
                  <a:lnTo>
                    <a:pt x="3009900" y="647700"/>
                  </a:lnTo>
                  <a:close/>
                </a:path>
              </a:pathLst>
            </a:custGeom>
            <a:solidFill>
              <a:srgbClr val="FFFFFF"/>
            </a:solidFill>
          </p:spPr>
          <p:txBody>
            <a:bodyPr wrap="square" lIns="0" tIns="0" rIns="0" bIns="0" rtlCol="0"/>
            <a:lstStyle/>
            <a:p>
              <a:endParaRPr sz="1200"/>
            </a:p>
          </p:txBody>
        </p:sp>
      </p:grpSp>
      <p:pic>
        <p:nvPicPr>
          <p:cNvPr id="6" name="object 6"/>
          <p:cNvPicPr/>
          <p:nvPr/>
        </p:nvPicPr>
        <p:blipFill>
          <a:blip r:embed="rId3" cstate="print"/>
          <a:stretch>
            <a:fillRect/>
          </a:stretch>
        </p:blipFill>
        <p:spPr>
          <a:xfrm>
            <a:off x="682837" y="2532380"/>
            <a:ext cx="152400" cy="154432"/>
          </a:xfrm>
          <a:prstGeom prst="rect">
            <a:avLst/>
          </a:prstGeom>
        </p:spPr>
      </p:pic>
      <p:pic>
        <p:nvPicPr>
          <p:cNvPr id="7" name="object 7"/>
          <p:cNvPicPr/>
          <p:nvPr/>
        </p:nvPicPr>
        <p:blipFill>
          <a:blip r:embed="rId3" cstate="print"/>
          <a:stretch>
            <a:fillRect/>
          </a:stretch>
        </p:blipFill>
        <p:spPr>
          <a:xfrm>
            <a:off x="682837" y="3426460"/>
            <a:ext cx="152400" cy="154432"/>
          </a:xfrm>
          <a:prstGeom prst="rect">
            <a:avLst/>
          </a:prstGeom>
        </p:spPr>
      </p:pic>
      <p:sp>
        <p:nvSpPr>
          <p:cNvPr id="8" name="object 8"/>
          <p:cNvSpPr txBox="1"/>
          <p:nvPr/>
        </p:nvSpPr>
        <p:spPr>
          <a:xfrm>
            <a:off x="674488" y="1843066"/>
            <a:ext cx="10769600" cy="3501386"/>
          </a:xfrm>
          <a:prstGeom prst="rect">
            <a:avLst/>
          </a:prstGeom>
        </p:spPr>
        <p:txBody>
          <a:bodyPr vert="horz" wrap="square" lIns="0" tIns="155363" rIns="0" bIns="0" rtlCol="0">
            <a:spAutoFit/>
          </a:bodyPr>
          <a:lstStyle/>
          <a:p>
            <a:pPr marL="8467">
              <a:spcBef>
                <a:spcPts val="1223"/>
              </a:spcBef>
            </a:pPr>
            <a:r>
              <a:rPr sz="2400" spc="237" dirty="0">
                <a:latin typeface="Tahoma"/>
                <a:cs typeface="Tahoma"/>
              </a:rPr>
              <a:t>Позиция</a:t>
            </a:r>
            <a:r>
              <a:rPr sz="2400" spc="-197" dirty="0">
                <a:latin typeface="Tahoma"/>
                <a:cs typeface="Tahoma"/>
              </a:rPr>
              <a:t> </a:t>
            </a:r>
            <a:r>
              <a:rPr sz="2400" spc="243" dirty="0">
                <a:latin typeface="Tahoma"/>
                <a:cs typeface="Tahoma"/>
              </a:rPr>
              <a:t>КС</a:t>
            </a:r>
            <a:r>
              <a:rPr sz="2400" spc="-193" dirty="0">
                <a:latin typeface="Tahoma"/>
                <a:cs typeface="Tahoma"/>
              </a:rPr>
              <a:t> </a:t>
            </a:r>
            <a:r>
              <a:rPr sz="2400" spc="113" dirty="0">
                <a:latin typeface="Tahoma"/>
                <a:cs typeface="Tahoma"/>
              </a:rPr>
              <a:t>РФ:</a:t>
            </a:r>
            <a:endParaRPr sz="2400" dirty="0">
              <a:latin typeface="Tahoma"/>
              <a:cs typeface="Tahoma"/>
            </a:endParaRPr>
          </a:p>
          <a:p>
            <a:pPr marL="481777" marR="173152">
              <a:spcBef>
                <a:spcPts val="830"/>
              </a:spcBef>
            </a:pPr>
            <a:r>
              <a:rPr sz="2000" dirty="0">
                <a:latin typeface="Verdana"/>
                <a:cs typeface="Verdana"/>
              </a:rPr>
              <a:t>проценты</a:t>
            </a:r>
            <a:r>
              <a:rPr sz="2000" spc="-100" dirty="0">
                <a:latin typeface="Verdana"/>
                <a:cs typeface="Verdana"/>
              </a:rPr>
              <a:t> </a:t>
            </a:r>
            <a:r>
              <a:rPr sz="2000" spc="-23" dirty="0">
                <a:latin typeface="Verdana"/>
                <a:cs typeface="Verdana"/>
              </a:rPr>
              <a:t>(денежная</a:t>
            </a:r>
            <a:r>
              <a:rPr sz="2000" spc="-93" dirty="0">
                <a:latin typeface="Verdana"/>
                <a:cs typeface="Verdana"/>
              </a:rPr>
              <a:t> </a:t>
            </a:r>
            <a:r>
              <a:rPr sz="2000" dirty="0">
                <a:latin typeface="Verdana"/>
                <a:cs typeface="Verdana"/>
              </a:rPr>
              <a:t>компенсация)</a:t>
            </a:r>
            <a:r>
              <a:rPr sz="2000" spc="-83" dirty="0">
                <a:latin typeface="Verdana"/>
                <a:cs typeface="Verdana"/>
              </a:rPr>
              <a:t> </a:t>
            </a:r>
            <a:r>
              <a:rPr sz="2000" dirty="0">
                <a:latin typeface="Verdana"/>
                <a:cs typeface="Verdana"/>
              </a:rPr>
              <a:t>подлежат</a:t>
            </a:r>
            <a:r>
              <a:rPr sz="2000" spc="-100" dirty="0">
                <a:latin typeface="Verdana"/>
                <a:cs typeface="Verdana"/>
              </a:rPr>
              <a:t> </a:t>
            </a:r>
            <a:r>
              <a:rPr sz="2000" dirty="0">
                <a:latin typeface="Verdana"/>
                <a:cs typeface="Verdana"/>
              </a:rPr>
              <a:t>взысканию</a:t>
            </a:r>
            <a:r>
              <a:rPr sz="2000" spc="-93" dirty="0">
                <a:latin typeface="Verdana"/>
                <a:cs typeface="Verdana"/>
              </a:rPr>
              <a:t> </a:t>
            </a:r>
            <a:r>
              <a:rPr sz="2000" spc="37" dirty="0">
                <a:latin typeface="Verdana"/>
                <a:cs typeface="Verdana"/>
              </a:rPr>
              <a:t>с</a:t>
            </a:r>
            <a:r>
              <a:rPr sz="2000" spc="-127" dirty="0">
                <a:latin typeface="Verdana"/>
                <a:cs typeface="Verdana"/>
              </a:rPr>
              <a:t> </a:t>
            </a:r>
            <a:r>
              <a:rPr sz="2000" spc="-7" dirty="0">
                <a:latin typeface="Verdana"/>
                <a:cs typeface="Verdana"/>
              </a:rPr>
              <a:t>работодателя</a:t>
            </a:r>
            <a:r>
              <a:rPr sz="2000" spc="-73" dirty="0">
                <a:latin typeface="Verdana"/>
                <a:cs typeface="Verdana"/>
              </a:rPr>
              <a:t> </a:t>
            </a:r>
            <a:r>
              <a:rPr sz="2000" spc="63" dirty="0">
                <a:latin typeface="Verdana"/>
                <a:cs typeface="Verdana"/>
              </a:rPr>
              <a:t>и</a:t>
            </a:r>
            <a:r>
              <a:rPr sz="2000" spc="-123" dirty="0">
                <a:latin typeface="Verdana"/>
                <a:cs typeface="Verdana"/>
              </a:rPr>
              <a:t> </a:t>
            </a:r>
            <a:r>
              <a:rPr sz="2000" dirty="0">
                <a:latin typeface="Verdana"/>
                <a:cs typeface="Verdana"/>
              </a:rPr>
              <a:t>в</a:t>
            </a:r>
            <a:r>
              <a:rPr sz="2000" spc="-136" dirty="0">
                <a:latin typeface="Verdana"/>
                <a:cs typeface="Verdana"/>
              </a:rPr>
              <a:t> </a:t>
            </a:r>
            <a:r>
              <a:rPr sz="2000" dirty="0">
                <a:latin typeface="Verdana"/>
                <a:cs typeface="Verdana"/>
              </a:rPr>
              <a:t>том</a:t>
            </a:r>
            <a:r>
              <a:rPr sz="2000" spc="-103" dirty="0">
                <a:latin typeface="Verdana"/>
                <a:cs typeface="Verdana"/>
              </a:rPr>
              <a:t> </a:t>
            </a:r>
            <a:r>
              <a:rPr sz="2000" spc="-7" dirty="0">
                <a:latin typeface="Verdana"/>
                <a:cs typeface="Verdana"/>
              </a:rPr>
              <a:t>случае, </a:t>
            </a:r>
            <a:r>
              <a:rPr sz="2000" spc="-17" dirty="0">
                <a:latin typeface="Verdana"/>
                <a:cs typeface="Verdana"/>
              </a:rPr>
              <a:t>когда</a:t>
            </a:r>
            <a:r>
              <a:rPr sz="2000" spc="-60" dirty="0">
                <a:latin typeface="Verdana"/>
                <a:cs typeface="Verdana"/>
              </a:rPr>
              <a:t> </a:t>
            </a:r>
            <a:r>
              <a:rPr sz="2000" dirty="0">
                <a:latin typeface="Verdana"/>
                <a:cs typeface="Verdana"/>
              </a:rPr>
              <a:t>причитающиеся</a:t>
            </a:r>
            <a:r>
              <a:rPr sz="2000" spc="-57" dirty="0">
                <a:latin typeface="Verdana"/>
                <a:cs typeface="Verdana"/>
              </a:rPr>
              <a:t> </a:t>
            </a:r>
            <a:r>
              <a:rPr sz="2000" dirty="0">
                <a:latin typeface="Verdana"/>
                <a:cs typeface="Verdana"/>
              </a:rPr>
              <a:t>работнику</a:t>
            </a:r>
            <a:r>
              <a:rPr sz="2000" spc="-53" dirty="0">
                <a:latin typeface="Verdana"/>
                <a:cs typeface="Verdana"/>
              </a:rPr>
              <a:t> </a:t>
            </a:r>
            <a:r>
              <a:rPr sz="2000" spc="-33" dirty="0">
                <a:latin typeface="Verdana"/>
                <a:cs typeface="Verdana"/>
              </a:rPr>
              <a:t>выплаты</a:t>
            </a:r>
            <a:r>
              <a:rPr sz="2000" spc="-67" dirty="0">
                <a:latin typeface="Verdana"/>
                <a:cs typeface="Verdana"/>
              </a:rPr>
              <a:t> </a:t>
            </a:r>
            <a:r>
              <a:rPr sz="2000" dirty="0">
                <a:latin typeface="Verdana"/>
                <a:cs typeface="Verdana"/>
              </a:rPr>
              <a:t>не</a:t>
            </a:r>
            <a:r>
              <a:rPr sz="2000" spc="-90" dirty="0">
                <a:latin typeface="Verdana"/>
                <a:cs typeface="Verdana"/>
              </a:rPr>
              <a:t> </a:t>
            </a:r>
            <a:r>
              <a:rPr sz="2000" dirty="0">
                <a:latin typeface="Verdana"/>
                <a:cs typeface="Verdana"/>
              </a:rPr>
              <a:t>были</a:t>
            </a:r>
            <a:r>
              <a:rPr sz="2000" spc="-90" dirty="0">
                <a:latin typeface="Verdana"/>
                <a:cs typeface="Verdana"/>
              </a:rPr>
              <a:t> </a:t>
            </a:r>
            <a:r>
              <a:rPr sz="2000" dirty="0">
                <a:latin typeface="Verdana"/>
                <a:cs typeface="Verdana"/>
              </a:rPr>
              <a:t>ему</a:t>
            </a:r>
            <a:r>
              <a:rPr sz="2000" spc="-93" dirty="0">
                <a:latin typeface="Verdana"/>
                <a:cs typeface="Verdana"/>
              </a:rPr>
              <a:t> </a:t>
            </a:r>
            <a:r>
              <a:rPr sz="2000" dirty="0">
                <a:latin typeface="Verdana"/>
                <a:cs typeface="Verdana"/>
              </a:rPr>
              <a:t>начислены</a:t>
            </a:r>
            <a:r>
              <a:rPr sz="2000" spc="-50" dirty="0">
                <a:latin typeface="Verdana"/>
                <a:cs typeface="Verdana"/>
              </a:rPr>
              <a:t> </a:t>
            </a:r>
            <a:r>
              <a:rPr sz="2000" dirty="0">
                <a:latin typeface="Verdana"/>
                <a:cs typeface="Verdana"/>
              </a:rPr>
              <a:t>своевременно,</a:t>
            </a:r>
            <a:r>
              <a:rPr sz="2000" spc="-70" dirty="0">
                <a:latin typeface="Verdana"/>
                <a:cs typeface="Verdana"/>
              </a:rPr>
              <a:t> </a:t>
            </a:r>
            <a:r>
              <a:rPr sz="2000" spc="-33" dirty="0">
                <a:latin typeface="Verdana"/>
                <a:cs typeface="Verdana"/>
              </a:rPr>
              <a:t>а </a:t>
            </a:r>
            <a:r>
              <a:rPr sz="2000" spc="57" dirty="0">
                <a:latin typeface="Verdana"/>
                <a:cs typeface="Verdana"/>
              </a:rPr>
              <a:t>решением</a:t>
            </a:r>
            <a:r>
              <a:rPr sz="2000" spc="-107" dirty="0">
                <a:latin typeface="Verdana"/>
                <a:cs typeface="Verdana"/>
              </a:rPr>
              <a:t> </a:t>
            </a:r>
            <a:r>
              <a:rPr sz="2000" spc="-27" dirty="0">
                <a:latin typeface="Verdana"/>
                <a:cs typeface="Verdana"/>
              </a:rPr>
              <a:t>суда</a:t>
            </a:r>
            <a:r>
              <a:rPr sz="2000" spc="-123" dirty="0">
                <a:latin typeface="Verdana"/>
                <a:cs typeface="Verdana"/>
              </a:rPr>
              <a:t> </a:t>
            </a:r>
            <a:r>
              <a:rPr sz="2000" dirty="0">
                <a:latin typeface="Verdana"/>
                <a:cs typeface="Verdana"/>
              </a:rPr>
              <a:t>было</a:t>
            </a:r>
            <a:r>
              <a:rPr sz="2000" spc="-133" dirty="0">
                <a:latin typeface="Verdana"/>
                <a:cs typeface="Verdana"/>
              </a:rPr>
              <a:t> </a:t>
            </a:r>
            <a:r>
              <a:rPr sz="2000" spc="33" dirty="0">
                <a:latin typeface="Verdana"/>
                <a:cs typeface="Verdana"/>
              </a:rPr>
              <a:t>признано</a:t>
            </a:r>
            <a:r>
              <a:rPr sz="2000" spc="-120" dirty="0">
                <a:latin typeface="Verdana"/>
                <a:cs typeface="Verdana"/>
              </a:rPr>
              <a:t> </a:t>
            </a:r>
            <a:r>
              <a:rPr sz="2000" dirty="0">
                <a:latin typeface="Verdana"/>
                <a:cs typeface="Verdana"/>
              </a:rPr>
              <a:t>право</a:t>
            </a:r>
            <a:r>
              <a:rPr sz="2000" spc="-130" dirty="0">
                <a:latin typeface="Verdana"/>
                <a:cs typeface="Verdana"/>
              </a:rPr>
              <a:t> </a:t>
            </a:r>
            <a:r>
              <a:rPr sz="2000" dirty="0">
                <a:latin typeface="Verdana"/>
                <a:cs typeface="Verdana"/>
              </a:rPr>
              <a:t>работника</a:t>
            </a:r>
            <a:r>
              <a:rPr sz="2000" spc="-103" dirty="0">
                <a:latin typeface="Verdana"/>
                <a:cs typeface="Verdana"/>
              </a:rPr>
              <a:t> </a:t>
            </a:r>
            <a:r>
              <a:rPr sz="2000" spc="-13" dirty="0">
                <a:latin typeface="Verdana"/>
                <a:cs typeface="Verdana"/>
              </a:rPr>
              <a:t>на</a:t>
            </a:r>
            <a:r>
              <a:rPr sz="2000" spc="-120" dirty="0">
                <a:latin typeface="Verdana"/>
                <a:cs typeface="Verdana"/>
              </a:rPr>
              <a:t> </a:t>
            </a:r>
            <a:r>
              <a:rPr sz="2000" spc="-47" dirty="0">
                <a:latin typeface="Verdana"/>
                <a:cs typeface="Verdana"/>
              </a:rPr>
              <a:t>их</a:t>
            </a:r>
            <a:r>
              <a:rPr sz="2000" spc="-133" dirty="0">
                <a:latin typeface="Verdana"/>
                <a:cs typeface="Verdana"/>
              </a:rPr>
              <a:t> </a:t>
            </a:r>
            <a:r>
              <a:rPr sz="2000" spc="-7" dirty="0">
                <a:latin typeface="Verdana"/>
                <a:cs typeface="Verdana"/>
              </a:rPr>
              <a:t>получение</a:t>
            </a:r>
            <a:endParaRPr sz="2000" dirty="0">
              <a:latin typeface="Verdana"/>
              <a:cs typeface="Verdana"/>
            </a:endParaRPr>
          </a:p>
          <a:p>
            <a:pPr marL="481777" marR="3387">
              <a:spcBef>
                <a:spcPts val="800"/>
              </a:spcBef>
            </a:pPr>
            <a:r>
              <a:rPr sz="2000" spc="43" dirty="0">
                <a:latin typeface="Verdana"/>
                <a:cs typeface="Verdana"/>
              </a:rPr>
              <a:t>размер</a:t>
            </a:r>
            <a:r>
              <a:rPr sz="2000" spc="-90" dirty="0">
                <a:latin typeface="Verdana"/>
                <a:cs typeface="Verdana"/>
              </a:rPr>
              <a:t> </a:t>
            </a:r>
            <a:r>
              <a:rPr sz="2000" dirty="0">
                <a:latin typeface="Verdana"/>
                <a:cs typeface="Verdana"/>
              </a:rPr>
              <a:t>процентов</a:t>
            </a:r>
            <a:r>
              <a:rPr sz="2000" spc="-80" dirty="0">
                <a:latin typeface="Verdana"/>
                <a:cs typeface="Verdana"/>
              </a:rPr>
              <a:t> </a:t>
            </a:r>
            <a:r>
              <a:rPr sz="2000" dirty="0">
                <a:latin typeface="Verdana"/>
                <a:cs typeface="Verdana"/>
              </a:rPr>
              <a:t>(денежной</a:t>
            </a:r>
            <a:r>
              <a:rPr sz="2000" spc="-50" dirty="0">
                <a:latin typeface="Verdana"/>
                <a:cs typeface="Verdana"/>
              </a:rPr>
              <a:t> </a:t>
            </a:r>
            <a:r>
              <a:rPr sz="2000" dirty="0">
                <a:latin typeface="Verdana"/>
                <a:cs typeface="Verdana"/>
              </a:rPr>
              <a:t>компенсации)</a:t>
            </a:r>
            <a:r>
              <a:rPr sz="2000" spc="-50" dirty="0">
                <a:latin typeface="Verdana"/>
                <a:cs typeface="Verdana"/>
              </a:rPr>
              <a:t> </a:t>
            </a:r>
            <a:r>
              <a:rPr sz="2000" dirty="0">
                <a:latin typeface="Verdana"/>
                <a:cs typeface="Verdana"/>
              </a:rPr>
              <a:t>исчисляется</a:t>
            </a:r>
            <a:r>
              <a:rPr sz="2000" spc="-53" dirty="0">
                <a:latin typeface="Verdana"/>
                <a:cs typeface="Verdana"/>
              </a:rPr>
              <a:t> </a:t>
            </a:r>
            <a:r>
              <a:rPr sz="2000" spc="33" dirty="0">
                <a:latin typeface="Verdana"/>
                <a:cs typeface="Verdana"/>
              </a:rPr>
              <a:t>из</a:t>
            </a:r>
            <a:r>
              <a:rPr sz="2000" spc="-107" dirty="0">
                <a:latin typeface="Verdana"/>
                <a:cs typeface="Verdana"/>
              </a:rPr>
              <a:t> </a:t>
            </a:r>
            <a:r>
              <a:rPr sz="2000" spc="-27" dirty="0">
                <a:latin typeface="Verdana"/>
                <a:cs typeface="Verdana"/>
              </a:rPr>
              <a:t>фактически</a:t>
            </a:r>
            <a:r>
              <a:rPr sz="2000" spc="-30" dirty="0">
                <a:latin typeface="Verdana"/>
                <a:cs typeface="Verdana"/>
              </a:rPr>
              <a:t> </a:t>
            </a:r>
            <a:r>
              <a:rPr sz="2000" dirty="0">
                <a:latin typeface="Verdana"/>
                <a:cs typeface="Verdana"/>
              </a:rPr>
              <a:t>не</a:t>
            </a:r>
            <a:r>
              <a:rPr sz="2000" spc="-90" dirty="0">
                <a:latin typeface="Verdana"/>
                <a:cs typeface="Verdana"/>
              </a:rPr>
              <a:t> </a:t>
            </a:r>
            <a:r>
              <a:rPr sz="2000" spc="-7" dirty="0">
                <a:latin typeface="Verdana"/>
                <a:cs typeface="Verdana"/>
              </a:rPr>
              <a:t>выплаченных денежных</a:t>
            </a:r>
            <a:r>
              <a:rPr sz="2000" spc="-117" dirty="0">
                <a:latin typeface="Verdana"/>
                <a:cs typeface="Verdana"/>
              </a:rPr>
              <a:t> </a:t>
            </a:r>
            <a:r>
              <a:rPr sz="2000" spc="53" dirty="0">
                <a:latin typeface="Verdana"/>
                <a:cs typeface="Verdana"/>
              </a:rPr>
              <a:t>сумм</a:t>
            </a:r>
            <a:r>
              <a:rPr sz="2000" spc="-140" dirty="0">
                <a:latin typeface="Verdana"/>
                <a:cs typeface="Verdana"/>
              </a:rPr>
              <a:t> </a:t>
            </a:r>
            <a:r>
              <a:rPr sz="2000" spc="37" dirty="0">
                <a:latin typeface="Verdana"/>
                <a:cs typeface="Verdana"/>
              </a:rPr>
              <a:t>со</a:t>
            </a:r>
            <a:r>
              <a:rPr sz="2000" spc="-147" dirty="0">
                <a:latin typeface="Verdana"/>
                <a:cs typeface="Verdana"/>
              </a:rPr>
              <a:t> </a:t>
            </a:r>
            <a:r>
              <a:rPr sz="2000" spc="-67" dirty="0">
                <a:latin typeface="Verdana"/>
                <a:cs typeface="Verdana"/>
              </a:rPr>
              <a:t>дня,</a:t>
            </a:r>
            <a:r>
              <a:rPr sz="2000" spc="-120" dirty="0">
                <a:latin typeface="Verdana"/>
                <a:cs typeface="Verdana"/>
              </a:rPr>
              <a:t> </a:t>
            </a:r>
            <a:r>
              <a:rPr sz="2000" dirty="0">
                <a:latin typeface="Verdana"/>
                <a:cs typeface="Verdana"/>
              </a:rPr>
              <a:t>следующего</a:t>
            </a:r>
            <a:r>
              <a:rPr sz="2000" spc="-103" dirty="0">
                <a:latin typeface="Verdana"/>
                <a:cs typeface="Verdana"/>
              </a:rPr>
              <a:t> </a:t>
            </a:r>
            <a:r>
              <a:rPr sz="2000" spc="-33" dirty="0">
                <a:latin typeface="Verdana"/>
                <a:cs typeface="Verdana"/>
              </a:rPr>
              <a:t>за</a:t>
            </a:r>
            <a:r>
              <a:rPr sz="2000" spc="-143" dirty="0">
                <a:latin typeface="Verdana"/>
                <a:cs typeface="Verdana"/>
              </a:rPr>
              <a:t> </a:t>
            </a:r>
            <a:r>
              <a:rPr sz="2000" spc="-20" dirty="0">
                <a:latin typeface="Verdana"/>
                <a:cs typeface="Verdana"/>
              </a:rPr>
              <a:t>днем,</a:t>
            </a:r>
            <a:r>
              <a:rPr sz="2000" spc="-140" dirty="0">
                <a:latin typeface="Verdana"/>
                <a:cs typeface="Verdana"/>
              </a:rPr>
              <a:t> </a:t>
            </a:r>
            <a:r>
              <a:rPr sz="2000" spc="-13" dirty="0">
                <a:latin typeface="Verdana"/>
                <a:cs typeface="Verdana"/>
              </a:rPr>
              <a:t>когда</a:t>
            </a:r>
            <a:r>
              <a:rPr sz="2000" spc="-123" dirty="0">
                <a:latin typeface="Verdana"/>
                <a:cs typeface="Verdana"/>
              </a:rPr>
              <a:t> </a:t>
            </a:r>
            <a:r>
              <a:rPr sz="2000" dirty="0">
                <a:latin typeface="Verdana"/>
                <a:cs typeface="Verdana"/>
              </a:rPr>
              <a:t>в</a:t>
            </a:r>
            <a:r>
              <a:rPr sz="2000" spc="-147" dirty="0">
                <a:latin typeface="Verdana"/>
                <a:cs typeface="Verdana"/>
              </a:rPr>
              <a:t> </a:t>
            </a:r>
            <a:r>
              <a:rPr sz="2000" dirty="0">
                <a:latin typeface="Verdana"/>
                <a:cs typeface="Verdana"/>
              </a:rPr>
              <a:t>соответствии</a:t>
            </a:r>
            <a:r>
              <a:rPr sz="2000" spc="-100" dirty="0">
                <a:latin typeface="Verdana"/>
                <a:cs typeface="Verdana"/>
              </a:rPr>
              <a:t> </a:t>
            </a:r>
            <a:r>
              <a:rPr sz="2000" spc="37" dirty="0">
                <a:latin typeface="Verdana"/>
                <a:cs typeface="Verdana"/>
              </a:rPr>
              <a:t>с</a:t>
            </a:r>
            <a:r>
              <a:rPr sz="2000" spc="-147" dirty="0">
                <a:latin typeface="Verdana"/>
                <a:cs typeface="Verdana"/>
              </a:rPr>
              <a:t> </a:t>
            </a:r>
            <a:r>
              <a:rPr sz="2000" spc="-7" dirty="0">
                <a:latin typeface="Verdana"/>
                <a:cs typeface="Verdana"/>
              </a:rPr>
              <a:t>действующим </a:t>
            </a:r>
            <a:r>
              <a:rPr sz="2000" dirty="0">
                <a:latin typeface="Verdana"/>
                <a:cs typeface="Verdana"/>
              </a:rPr>
              <a:t>правовым</a:t>
            </a:r>
            <a:r>
              <a:rPr sz="2000" spc="-113" dirty="0">
                <a:latin typeface="Verdana"/>
                <a:cs typeface="Verdana"/>
              </a:rPr>
              <a:t> </a:t>
            </a:r>
            <a:r>
              <a:rPr sz="2000" spc="30" dirty="0">
                <a:latin typeface="Verdana"/>
                <a:cs typeface="Verdana"/>
              </a:rPr>
              <a:t>регулированием</a:t>
            </a:r>
            <a:r>
              <a:rPr sz="2000" spc="-47" dirty="0">
                <a:latin typeface="Verdana"/>
                <a:cs typeface="Verdana"/>
              </a:rPr>
              <a:t> </a:t>
            </a:r>
            <a:r>
              <a:rPr sz="2000" dirty="0">
                <a:latin typeface="Verdana"/>
                <a:cs typeface="Verdana"/>
              </a:rPr>
              <a:t>эти</a:t>
            </a:r>
            <a:r>
              <a:rPr sz="2000" spc="-110" dirty="0">
                <a:latin typeface="Verdana"/>
                <a:cs typeface="Verdana"/>
              </a:rPr>
              <a:t> </a:t>
            </a:r>
            <a:r>
              <a:rPr sz="2000" spc="-33" dirty="0">
                <a:latin typeface="Verdana"/>
                <a:cs typeface="Verdana"/>
              </a:rPr>
              <a:t>выплаты</a:t>
            </a:r>
            <a:r>
              <a:rPr sz="2000" spc="-90" dirty="0">
                <a:latin typeface="Verdana"/>
                <a:cs typeface="Verdana"/>
              </a:rPr>
              <a:t> </a:t>
            </a:r>
            <a:r>
              <a:rPr sz="2000" dirty="0">
                <a:latin typeface="Verdana"/>
                <a:cs typeface="Verdana"/>
              </a:rPr>
              <a:t>должны</a:t>
            </a:r>
            <a:r>
              <a:rPr sz="2000" spc="-73" dirty="0">
                <a:latin typeface="Verdana"/>
                <a:cs typeface="Verdana"/>
              </a:rPr>
              <a:t> </a:t>
            </a:r>
            <a:r>
              <a:rPr sz="2000" dirty="0">
                <a:latin typeface="Verdana"/>
                <a:cs typeface="Verdana"/>
              </a:rPr>
              <a:t>были</a:t>
            </a:r>
            <a:r>
              <a:rPr sz="2000" spc="-127" dirty="0">
                <a:latin typeface="Verdana"/>
                <a:cs typeface="Verdana"/>
              </a:rPr>
              <a:t> </a:t>
            </a:r>
            <a:r>
              <a:rPr sz="2000" spc="-30" dirty="0">
                <a:latin typeface="Verdana"/>
                <a:cs typeface="Verdana"/>
              </a:rPr>
              <a:t>быть</a:t>
            </a:r>
            <a:r>
              <a:rPr sz="2000" spc="-113" dirty="0">
                <a:latin typeface="Verdana"/>
                <a:cs typeface="Verdana"/>
              </a:rPr>
              <a:t> </a:t>
            </a:r>
            <a:r>
              <a:rPr sz="2000" spc="-17" dirty="0">
                <a:latin typeface="Verdana"/>
                <a:cs typeface="Verdana"/>
              </a:rPr>
              <a:t>выплачены</a:t>
            </a:r>
            <a:r>
              <a:rPr sz="2000" spc="-93" dirty="0">
                <a:latin typeface="Verdana"/>
                <a:cs typeface="Verdana"/>
              </a:rPr>
              <a:t> </a:t>
            </a:r>
            <a:r>
              <a:rPr sz="2000" spc="50" dirty="0">
                <a:latin typeface="Verdana"/>
                <a:cs typeface="Verdana"/>
              </a:rPr>
              <a:t>при </a:t>
            </a:r>
            <a:r>
              <a:rPr sz="2000" spc="43" dirty="0">
                <a:latin typeface="Verdana"/>
                <a:cs typeface="Verdana"/>
              </a:rPr>
              <a:t>своевременном</a:t>
            </a:r>
            <a:r>
              <a:rPr sz="2000" spc="-113" dirty="0">
                <a:latin typeface="Verdana"/>
                <a:cs typeface="Verdana"/>
              </a:rPr>
              <a:t> </a:t>
            </a:r>
            <a:r>
              <a:rPr sz="2000" spc="-43" dirty="0">
                <a:latin typeface="Verdana"/>
                <a:cs typeface="Verdana"/>
              </a:rPr>
              <a:t>их</a:t>
            </a:r>
            <a:r>
              <a:rPr sz="2000" spc="-157" dirty="0">
                <a:latin typeface="Verdana"/>
                <a:cs typeface="Verdana"/>
              </a:rPr>
              <a:t> </a:t>
            </a:r>
            <a:r>
              <a:rPr sz="2000" spc="-7" dirty="0">
                <a:latin typeface="Verdana"/>
                <a:cs typeface="Verdana"/>
              </a:rPr>
              <a:t>начислении,</a:t>
            </a:r>
            <a:r>
              <a:rPr sz="2000" spc="-107" dirty="0">
                <a:latin typeface="Verdana"/>
                <a:cs typeface="Verdana"/>
              </a:rPr>
              <a:t> </a:t>
            </a:r>
            <a:r>
              <a:rPr sz="2000" spc="43" dirty="0">
                <a:latin typeface="Verdana"/>
                <a:cs typeface="Verdana"/>
              </a:rPr>
              <a:t>по</a:t>
            </a:r>
            <a:r>
              <a:rPr sz="2000" spc="-150" dirty="0">
                <a:latin typeface="Verdana"/>
                <a:cs typeface="Verdana"/>
              </a:rPr>
              <a:t> </a:t>
            </a:r>
            <a:r>
              <a:rPr sz="2000" dirty="0">
                <a:latin typeface="Verdana"/>
                <a:cs typeface="Verdana"/>
              </a:rPr>
              <a:t>день</a:t>
            </a:r>
            <a:r>
              <a:rPr sz="2000" spc="-147" dirty="0">
                <a:latin typeface="Verdana"/>
                <a:cs typeface="Verdana"/>
              </a:rPr>
              <a:t> </a:t>
            </a:r>
            <a:r>
              <a:rPr sz="2000" spc="-23" dirty="0">
                <a:latin typeface="Verdana"/>
                <a:cs typeface="Verdana"/>
              </a:rPr>
              <a:t>фактического</a:t>
            </a:r>
            <a:r>
              <a:rPr sz="2000" spc="-100" dirty="0">
                <a:latin typeface="Verdana"/>
                <a:cs typeface="Verdana"/>
              </a:rPr>
              <a:t> </a:t>
            </a:r>
            <a:r>
              <a:rPr sz="2000" spc="-13" dirty="0">
                <a:latin typeface="Verdana"/>
                <a:cs typeface="Verdana"/>
              </a:rPr>
              <a:t>расчета</a:t>
            </a:r>
            <a:r>
              <a:rPr sz="2000" spc="-120" dirty="0">
                <a:latin typeface="Verdana"/>
                <a:cs typeface="Verdana"/>
              </a:rPr>
              <a:t> </a:t>
            </a:r>
            <a:r>
              <a:rPr sz="2000" spc="-7" dirty="0">
                <a:latin typeface="Verdana"/>
                <a:cs typeface="Verdana"/>
              </a:rPr>
              <a:t>включительно</a:t>
            </a:r>
            <a:endParaRPr sz="2000" dirty="0">
              <a:latin typeface="Verdana"/>
              <a:cs typeface="Verdana"/>
            </a:endParaRPr>
          </a:p>
        </p:txBody>
      </p:sp>
      <p:sp>
        <p:nvSpPr>
          <p:cNvPr id="9" name="object 9"/>
          <p:cNvSpPr txBox="1">
            <a:spLocks noGrp="1"/>
          </p:cNvSpPr>
          <p:nvPr>
            <p:ph type="sldNum" sz="quarter" idx="4294967295"/>
          </p:nvPr>
        </p:nvSpPr>
        <p:spPr>
          <a:xfrm>
            <a:off x="0" y="0"/>
            <a:ext cx="0" cy="237681"/>
          </a:xfrm>
          <a:prstGeom prst="rect">
            <a:avLst/>
          </a:prstGeom>
        </p:spPr>
        <p:txBody>
          <a:bodyPr vert="horz" wrap="square" lIns="0" tIns="60757" rIns="0" bIns="0" rtlCol="0">
            <a:spAutoFit/>
          </a:bodyPr>
          <a:lstStyle/>
          <a:p>
            <a:pPr marL="25401">
              <a:lnSpc>
                <a:spcPts val="1207"/>
              </a:lnSpc>
            </a:pPr>
            <a:endParaRPr spc="-17" dirty="0"/>
          </a:p>
        </p:txBody>
      </p:sp>
    </p:spTree>
    <p:extLst>
      <p:ext uri="{BB962C8B-B14F-4D97-AF65-F5344CB8AC3E}">
        <p14:creationId xmlns:p14="http://schemas.microsoft.com/office/powerpoint/2010/main" val="28027578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30015" y="475922"/>
            <a:ext cx="11099800" cy="1137064"/>
          </a:xfrm>
          <a:prstGeom prst="rect">
            <a:avLst/>
          </a:prstGeom>
        </p:spPr>
        <p:txBody>
          <a:bodyPr vert="horz" wrap="square" lIns="0" tIns="8467" rIns="0" bIns="0" rtlCol="0" anchor="ctr">
            <a:spAutoFit/>
          </a:bodyPr>
          <a:lstStyle/>
          <a:p>
            <a:pPr marL="8467">
              <a:lnSpc>
                <a:spcPts val="3840"/>
              </a:lnSpc>
              <a:spcBef>
                <a:spcPts val="67"/>
              </a:spcBef>
            </a:pPr>
            <a:r>
              <a:rPr spc="80" dirty="0"/>
              <a:t>Постановление</a:t>
            </a:r>
            <a:r>
              <a:rPr spc="-10" dirty="0"/>
              <a:t> </a:t>
            </a:r>
            <a:r>
              <a:rPr spc="107" dirty="0"/>
              <a:t>КС</a:t>
            </a:r>
            <a:r>
              <a:rPr spc="-53" dirty="0"/>
              <a:t> </a:t>
            </a:r>
            <a:r>
              <a:rPr spc="193" dirty="0"/>
              <a:t>РФ</a:t>
            </a:r>
            <a:r>
              <a:rPr spc="-53" dirty="0"/>
              <a:t> </a:t>
            </a:r>
            <a:r>
              <a:rPr dirty="0"/>
              <a:t>от</a:t>
            </a:r>
            <a:r>
              <a:rPr spc="-53" dirty="0"/>
              <a:t> </a:t>
            </a:r>
            <a:r>
              <a:rPr spc="-237" dirty="0"/>
              <a:t>11.04.2023</a:t>
            </a:r>
            <a:r>
              <a:rPr spc="-63" dirty="0"/>
              <a:t> </a:t>
            </a:r>
            <a:r>
              <a:rPr dirty="0"/>
              <a:t>№</a:t>
            </a:r>
            <a:r>
              <a:rPr spc="-80" dirty="0"/>
              <a:t> </a:t>
            </a:r>
            <a:r>
              <a:rPr spc="-343" dirty="0"/>
              <a:t>16-</a:t>
            </a:r>
            <a:r>
              <a:rPr spc="169" dirty="0"/>
              <a:t>П</a:t>
            </a:r>
            <a:r>
              <a:rPr spc="-53" dirty="0"/>
              <a:t> </a:t>
            </a:r>
            <a:endParaRPr spc="-200" dirty="0"/>
          </a:p>
          <a:p>
            <a:pPr marL="8467" marR="3387">
              <a:lnSpc>
                <a:spcPts val="2400"/>
              </a:lnSpc>
              <a:spcBef>
                <a:spcPts val="180"/>
              </a:spcBef>
            </a:pPr>
            <a:r>
              <a:rPr sz="2100" i="1" spc="-237" dirty="0">
                <a:latin typeface="Verdana"/>
                <a:cs typeface="Verdana"/>
              </a:rPr>
              <a:t>"По</a:t>
            </a:r>
            <a:r>
              <a:rPr sz="2100" i="1" spc="-133" dirty="0">
                <a:latin typeface="Verdana"/>
                <a:cs typeface="Verdana"/>
              </a:rPr>
              <a:t> </a:t>
            </a:r>
            <a:r>
              <a:rPr sz="2100" i="1" spc="-163" dirty="0">
                <a:latin typeface="Verdana"/>
                <a:cs typeface="Verdana"/>
              </a:rPr>
              <a:t>делу</a:t>
            </a:r>
            <a:r>
              <a:rPr sz="2100" i="1" spc="-160" dirty="0">
                <a:latin typeface="Verdana"/>
                <a:cs typeface="Verdana"/>
              </a:rPr>
              <a:t> </a:t>
            </a:r>
            <a:r>
              <a:rPr sz="2100" i="1" spc="-163" dirty="0">
                <a:latin typeface="Verdana"/>
                <a:cs typeface="Verdana"/>
              </a:rPr>
              <a:t>о</a:t>
            </a:r>
            <a:r>
              <a:rPr sz="2100" i="1" spc="-143" dirty="0">
                <a:latin typeface="Verdana"/>
                <a:cs typeface="Verdana"/>
              </a:rPr>
              <a:t> </a:t>
            </a:r>
            <a:r>
              <a:rPr sz="2100" i="1" spc="-147" dirty="0">
                <a:latin typeface="Verdana"/>
                <a:cs typeface="Verdana"/>
              </a:rPr>
              <a:t>проверке</a:t>
            </a:r>
            <a:r>
              <a:rPr sz="2100" i="1" spc="-177" dirty="0">
                <a:latin typeface="Verdana"/>
                <a:cs typeface="Verdana"/>
              </a:rPr>
              <a:t> </a:t>
            </a:r>
            <a:r>
              <a:rPr sz="2100" i="1" spc="-133" dirty="0">
                <a:latin typeface="Verdana"/>
                <a:cs typeface="Verdana"/>
              </a:rPr>
              <a:t>конституционности</a:t>
            </a:r>
            <a:r>
              <a:rPr sz="2100" i="1" spc="-163" dirty="0">
                <a:latin typeface="Verdana"/>
                <a:cs typeface="Verdana"/>
              </a:rPr>
              <a:t> </a:t>
            </a:r>
            <a:r>
              <a:rPr sz="2100" i="1" spc="-150" dirty="0">
                <a:latin typeface="Verdana"/>
                <a:cs typeface="Verdana"/>
              </a:rPr>
              <a:t>ст. </a:t>
            </a:r>
            <a:r>
              <a:rPr sz="2100" i="1" spc="-300" dirty="0">
                <a:latin typeface="Verdana"/>
                <a:cs typeface="Verdana"/>
              </a:rPr>
              <a:t>236</a:t>
            </a:r>
            <a:r>
              <a:rPr sz="2100" i="1" spc="-163" dirty="0">
                <a:latin typeface="Verdana"/>
                <a:cs typeface="Verdana"/>
              </a:rPr>
              <a:t> </a:t>
            </a:r>
            <a:r>
              <a:rPr sz="2100" i="1" spc="-190" dirty="0">
                <a:latin typeface="Verdana"/>
                <a:cs typeface="Verdana"/>
              </a:rPr>
              <a:t>ТК</a:t>
            </a:r>
            <a:r>
              <a:rPr sz="2100" i="1" spc="-153" dirty="0">
                <a:latin typeface="Verdana"/>
                <a:cs typeface="Verdana"/>
              </a:rPr>
              <a:t> </a:t>
            </a:r>
            <a:r>
              <a:rPr sz="2100" i="1" spc="-123" dirty="0">
                <a:latin typeface="Verdana"/>
                <a:cs typeface="Verdana"/>
              </a:rPr>
              <a:t>РФ</a:t>
            </a:r>
            <a:r>
              <a:rPr sz="2100" i="1" spc="-147" dirty="0">
                <a:latin typeface="Verdana"/>
                <a:cs typeface="Verdana"/>
              </a:rPr>
              <a:t> </a:t>
            </a:r>
            <a:r>
              <a:rPr sz="2100" i="1" spc="-127" dirty="0">
                <a:latin typeface="Verdana"/>
                <a:cs typeface="Verdana"/>
              </a:rPr>
              <a:t>и</a:t>
            </a:r>
            <a:r>
              <a:rPr sz="2100" i="1" spc="-113" dirty="0">
                <a:latin typeface="Verdana"/>
                <a:cs typeface="Verdana"/>
              </a:rPr>
              <a:t> </a:t>
            </a:r>
            <a:r>
              <a:rPr sz="2100" i="1" spc="-147" dirty="0">
                <a:latin typeface="Verdana"/>
                <a:cs typeface="Verdana"/>
              </a:rPr>
              <a:t>абз.</a:t>
            </a:r>
            <a:r>
              <a:rPr sz="2100" i="1" spc="-157" dirty="0">
                <a:latin typeface="Verdana"/>
                <a:cs typeface="Verdana"/>
              </a:rPr>
              <a:t> </a:t>
            </a:r>
            <a:r>
              <a:rPr sz="2100" i="1" spc="-330" dirty="0">
                <a:latin typeface="Verdana"/>
                <a:cs typeface="Verdana"/>
              </a:rPr>
              <a:t>2</a:t>
            </a:r>
            <a:r>
              <a:rPr sz="2100" i="1" spc="-153" dirty="0">
                <a:latin typeface="Verdana"/>
                <a:cs typeface="Verdana"/>
              </a:rPr>
              <a:t> </a:t>
            </a:r>
            <a:r>
              <a:rPr sz="2100" i="1" spc="-243" dirty="0">
                <a:latin typeface="Verdana"/>
                <a:cs typeface="Verdana"/>
              </a:rPr>
              <a:t>ч.</a:t>
            </a:r>
            <a:r>
              <a:rPr sz="2100" i="1" spc="-150" dirty="0">
                <a:latin typeface="Verdana"/>
                <a:cs typeface="Verdana"/>
              </a:rPr>
              <a:t> </a:t>
            </a:r>
            <a:r>
              <a:rPr sz="2100" i="1" spc="-733" dirty="0">
                <a:latin typeface="Verdana"/>
                <a:cs typeface="Verdana"/>
              </a:rPr>
              <a:t>1</a:t>
            </a:r>
            <a:r>
              <a:rPr sz="2100" i="1" spc="-153" dirty="0">
                <a:latin typeface="Verdana"/>
                <a:cs typeface="Verdana"/>
              </a:rPr>
              <a:t> </a:t>
            </a:r>
            <a:r>
              <a:rPr sz="2100" i="1" spc="-147" dirty="0">
                <a:latin typeface="Verdana"/>
                <a:cs typeface="Verdana"/>
              </a:rPr>
              <a:t>ст.</a:t>
            </a:r>
            <a:r>
              <a:rPr sz="2100" i="1" spc="-153" dirty="0">
                <a:latin typeface="Verdana"/>
                <a:cs typeface="Verdana"/>
              </a:rPr>
              <a:t> </a:t>
            </a:r>
            <a:r>
              <a:rPr sz="2100" i="1" spc="-387" dirty="0">
                <a:latin typeface="Verdana"/>
                <a:cs typeface="Verdana"/>
              </a:rPr>
              <a:t>327.1</a:t>
            </a:r>
            <a:r>
              <a:rPr sz="2100" i="1" spc="-173" dirty="0">
                <a:latin typeface="Verdana"/>
                <a:cs typeface="Verdana"/>
              </a:rPr>
              <a:t> </a:t>
            </a:r>
            <a:r>
              <a:rPr sz="2100" i="1" spc="-157" dirty="0">
                <a:latin typeface="Verdana"/>
                <a:cs typeface="Verdana"/>
              </a:rPr>
              <a:t>ГПК</a:t>
            </a:r>
            <a:r>
              <a:rPr sz="2100" i="1" spc="-150" dirty="0">
                <a:latin typeface="Verdana"/>
                <a:cs typeface="Verdana"/>
              </a:rPr>
              <a:t> </a:t>
            </a:r>
            <a:r>
              <a:rPr sz="2100" i="1" spc="-17" dirty="0">
                <a:latin typeface="Verdana"/>
                <a:cs typeface="Verdana"/>
              </a:rPr>
              <a:t>РФ </a:t>
            </a:r>
            <a:r>
              <a:rPr sz="2100" i="1" spc="-200" dirty="0">
                <a:latin typeface="Verdana"/>
                <a:cs typeface="Verdana"/>
              </a:rPr>
              <a:t>в</a:t>
            </a:r>
            <a:r>
              <a:rPr sz="2100" i="1" spc="-167" dirty="0">
                <a:latin typeface="Verdana"/>
                <a:cs typeface="Verdana"/>
              </a:rPr>
              <a:t> </a:t>
            </a:r>
            <a:r>
              <a:rPr sz="2100" i="1" spc="-150" dirty="0">
                <a:latin typeface="Verdana"/>
                <a:cs typeface="Verdana"/>
              </a:rPr>
              <a:t>связи</a:t>
            </a:r>
            <a:r>
              <a:rPr sz="2100" i="1" spc="-163" dirty="0">
                <a:latin typeface="Verdana"/>
                <a:cs typeface="Verdana"/>
              </a:rPr>
              <a:t> </a:t>
            </a:r>
            <a:r>
              <a:rPr sz="2100" i="1" spc="-80" dirty="0">
                <a:latin typeface="Verdana"/>
                <a:cs typeface="Verdana"/>
              </a:rPr>
              <a:t>с</a:t>
            </a:r>
            <a:r>
              <a:rPr sz="2100" i="1" spc="-147" dirty="0">
                <a:latin typeface="Verdana"/>
                <a:cs typeface="Verdana"/>
              </a:rPr>
              <a:t> </a:t>
            </a:r>
            <a:r>
              <a:rPr sz="2100" i="1" spc="-163" dirty="0">
                <a:latin typeface="Verdana"/>
                <a:cs typeface="Verdana"/>
              </a:rPr>
              <a:t>жалобой</a:t>
            </a:r>
            <a:r>
              <a:rPr sz="2100" i="1" spc="-187" dirty="0">
                <a:latin typeface="Verdana"/>
                <a:cs typeface="Verdana"/>
              </a:rPr>
              <a:t> </a:t>
            </a:r>
            <a:r>
              <a:rPr sz="2100" i="1" spc="-120" dirty="0">
                <a:latin typeface="Verdana"/>
                <a:cs typeface="Verdana"/>
              </a:rPr>
              <a:t>гражданина</a:t>
            </a:r>
            <a:r>
              <a:rPr sz="2100" i="1" spc="30" dirty="0">
                <a:latin typeface="Verdana"/>
                <a:cs typeface="Verdana"/>
              </a:rPr>
              <a:t> </a:t>
            </a:r>
            <a:r>
              <a:rPr sz="2100" i="1" spc="-207" dirty="0">
                <a:latin typeface="Verdana"/>
                <a:cs typeface="Verdana"/>
              </a:rPr>
              <a:t>И.Б.</a:t>
            </a:r>
            <a:r>
              <a:rPr sz="2100" i="1" spc="-147" dirty="0">
                <a:latin typeface="Verdana"/>
                <a:cs typeface="Verdana"/>
              </a:rPr>
              <a:t> </a:t>
            </a:r>
            <a:r>
              <a:rPr sz="2100" i="1" spc="-57" dirty="0">
                <a:latin typeface="Verdana"/>
                <a:cs typeface="Verdana"/>
              </a:rPr>
              <a:t>Сергеева"</a:t>
            </a:r>
            <a:endParaRPr sz="2100" dirty="0">
              <a:latin typeface="Verdana"/>
              <a:cs typeface="Verdana"/>
            </a:endParaRPr>
          </a:p>
        </p:txBody>
      </p:sp>
      <p:grpSp>
        <p:nvGrpSpPr>
          <p:cNvPr id="3" name="object 3"/>
          <p:cNvGrpSpPr/>
          <p:nvPr/>
        </p:nvGrpSpPr>
        <p:grpSpPr>
          <a:xfrm>
            <a:off x="9877213" y="6229765"/>
            <a:ext cx="2108200" cy="406400"/>
            <a:chOff x="14815819" y="9344647"/>
            <a:chExt cx="3162300" cy="609600"/>
          </a:xfrm>
        </p:grpSpPr>
        <p:pic>
          <p:nvPicPr>
            <p:cNvPr id="4" name="object 4"/>
            <p:cNvPicPr/>
            <p:nvPr/>
          </p:nvPicPr>
          <p:blipFill>
            <a:blip r:embed="rId2" cstate="print"/>
            <a:stretch>
              <a:fillRect/>
            </a:stretch>
          </p:blipFill>
          <p:spPr>
            <a:xfrm>
              <a:off x="15008351" y="9436608"/>
              <a:ext cx="2846832" cy="460248"/>
            </a:xfrm>
            <a:prstGeom prst="rect">
              <a:avLst/>
            </a:prstGeom>
          </p:spPr>
        </p:pic>
        <p:sp>
          <p:nvSpPr>
            <p:cNvPr id="5" name="object 5"/>
            <p:cNvSpPr/>
            <p:nvPr/>
          </p:nvSpPr>
          <p:spPr>
            <a:xfrm>
              <a:off x="14815819" y="9344647"/>
              <a:ext cx="3162300" cy="609600"/>
            </a:xfrm>
            <a:custGeom>
              <a:avLst/>
              <a:gdLst/>
              <a:ahLst/>
              <a:cxnLst/>
              <a:rect l="l" t="t" r="r" b="b"/>
              <a:pathLst>
                <a:path w="3162300" h="609600">
                  <a:moveTo>
                    <a:pt x="3162300" y="609600"/>
                  </a:moveTo>
                  <a:lnTo>
                    <a:pt x="0" y="609600"/>
                  </a:lnTo>
                  <a:lnTo>
                    <a:pt x="0" y="0"/>
                  </a:lnTo>
                  <a:lnTo>
                    <a:pt x="3162300" y="0"/>
                  </a:lnTo>
                  <a:lnTo>
                    <a:pt x="3162300" y="609600"/>
                  </a:lnTo>
                  <a:close/>
                </a:path>
              </a:pathLst>
            </a:custGeom>
            <a:solidFill>
              <a:srgbClr val="FFFFFF"/>
            </a:solidFill>
          </p:spPr>
          <p:txBody>
            <a:bodyPr wrap="square" lIns="0" tIns="0" rIns="0" bIns="0" rtlCol="0"/>
            <a:lstStyle/>
            <a:p>
              <a:endParaRPr sz="1200"/>
            </a:p>
          </p:txBody>
        </p:sp>
      </p:grpSp>
      <p:sp>
        <p:nvSpPr>
          <p:cNvPr id="6" name="object 6"/>
          <p:cNvSpPr txBox="1"/>
          <p:nvPr/>
        </p:nvSpPr>
        <p:spPr>
          <a:xfrm>
            <a:off x="5836592" y="2444909"/>
            <a:ext cx="343323" cy="359073"/>
          </a:xfrm>
          <a:prstGeom prst="rect">
            <a:avLst/>
          </a:prstGeom>
        </p:spPr>
        <p:txBody>
          <a:bodyPr vert="horz" wrap="square" lIns="0" tIns="0" rIns="0" bIns="0" rtlCol="0">
            <a:spAutoFit/>
          </a:bodyPr>
          <a:lstStyle/>
          <a:p>
            <a:pPr>
              <a:lnSpc>
                <a:spcPts val="2803"/>
              </a:lnSpc>
            </a:pPr>
            <a:r>
              <a:rPr sz="2400" spc="-17" dirty="0">
                <a:latin typeface="Verdana"/>
                <a:cs typeface="Verdana"/>
              </a:rPr>
              <a:t>ск</a:t>
            </a:r>
            <a:endParaRPr sz="2400">
              <a:latin typeface="Verdana"/>
              <a:cs typeface="Verdana"/>
            </a:endParaRPr>
          </a:p>
        </p:txBody>
      </p:sp>
      <p:sp>
        <p:nvSpPr>
          <p:cNvPr id="7" name="object 7"/>
          <p:cNvSpPr txBox="1"/>
          <p:nvPr/>
        </p:nvSpPr>
        <p:spPr>
          <a:xfrm>
            <a:off x="677536" y="2061126"/>
            <a:ext cx="10494010" cy="3842933"/>
          </a:xfrm>
          <a:prstGeom prst="rect">
            <a:avLst/>
          </a:prstGeom>
        </p:spPr>
        <p:txBody>
          <a:bodyPr vert="horz" wrap="square" lIns="0" tIns="8467" rIns="0" bIns="0" rtlCol="0">
            <a:spAutoFit/>
          </a:bodyPr>
          <a:lstStyle/>
          <a:p>
            <a:pPr marL="8467" marR="3387">
              <a:spcBef>
                <a:spcPts val="67"/>
              </a:spcBef>
              <a:tabLst>
                <a:tab pos="5502338" algn="l"/>
              </a:tabLst>
            </a:pPr>
            <a:r>
              <a:rPr sz="2400" b="1" spc="100" dirty="0">
                <a:latin typeface="Tahoma"/>
                <a:cs typeface="Tahoma"/>
              </a:rPr>
              <a:t>Было:</a:t>
            </a:r>
            <a:r>
              <a:rPr sz="2400" b="1" spc="-130" dirty="0">
                <a:latin typeface="Tahoma"/>
                <a:cs typeface="Tahoma"/>
              </a:rPr>
              <a:t> </a:t>
            </a:r>
            <a:r>
              <a:rPr sz="2400" dirty="0">
                <a:latin typeface="Verdana"/>
                <a:cs typeface="Verdana"/>
              </a:rPr>
              <a:t>неоднозначная</a:t>
            </a:r>
            <a:r>
              <a:rPr sz="2400" spc="-197" dirty="0">
                <a:latin typeface="Verdana"/>
                <a:cs typeface="Verdana"/>
              </a:rPr>
              <a:t> </a:t>
            </a:r>
            <a:r>
              <a:rPr sz="2400" spc="-7" dirty="0">
                <a:latin typeface="Verdana"/>
                <a:cs typeface="Verdana"/>
              </a:rPr>
              <a:t>практика</a:t>
            </a:r>
            <a:r>
              <a:rPr sz="2400" spc="-160" dirty="0">
                <a:latin typeface="Verdana"/>
                <a:cs typeface="Verdana"/>
              </a:rPr>
              <a:t> </a:t>
            </a:r>
            <a:r>
              <a:rPr sz="2400" spc="57" dirty="0">
                <a:latin typeface="Verdana"/>
                <a:cs typeface="Verdana"/>
              </a:rPr>
              <a:t>по</a:t>
            </a:r>
            <a:r>
              <a:rPr sz="2400" spc="-150" dirty="0">
                <a:latin typeface="Verdana"/>
                <a:cs typeface="Verdana"/>
              </a:rPr>
              <a:t> </a:t>
            </a:r>
            <a:r>
              <a:rPr sz="2400" spc="40" dirty="0">
                <a:latin typeface="Verdana"/>
                <a:cs typeface="Verdana"/>
              </a:rPr>
              <a:t>вопросу</a:t>
            </a:r>
            <a:r>
              <a:rPr sz="2400" spc="-187" dirty="0">
                <a:latin typeface="Verdana"/>
                <a:cs typeface="Verdana"/>
              </a:rPr>
              <a:t> </a:t>
            </a:r>
            <a:r>
              <a:rPr sz="2400" spc="50" dirty="0">
                <a:latin typeface="Verdana"/>
                <a:cs typeface="Verdana"/>
              </a:rPr>
              <a:t>компенсации</a:t>
            </a:r>
            <a:r>
              <a:rPr sz="2400" spc="-200" dirty="0">
                <a:latin typeface="Verdana"/>
                <a:cs typeface="Verdana"/>
              </a:rPr>
              <a:t> </a:t>
            </a:r>
            <a:r>
              <a:rPr sz="2400" spc="-17" dirty="0">
                <a:latin typeface="Verdana"/>
                <a:cs typeface="Verdana"/>
              </a:rPr>
              <a:t>за </a:t>
            </a:r>
            <a:r>
              <a:rPr sz="2400" spc="-7" dirty="0">
                <a:latin typeface="Verdana"/>
                <a:cs typeface="Verdana"/>
              </a:rPr>
              <a:t>задержку</a:t>
            </a:r>
            <a:r>
              <a:rPr sz="2400" spc="-233" dirty="0">
                <a:latin typeface="Verdana"/>
                <a:cs typeface="Verdana"/>
              </a:rPr>
              <a:t> </a:t>
            </a:r>
            <a:r>
              <a:rPr sz="2400" spc="-120" dirty="0">
                <a:latin typeface="Verdana"/>
                <a:cs typeface="Verdana"/>
              </a:rPr>
              <a:t>выплат;</a:t>
            </a:r>
            <a:r>
              <a:rPr sz="2400" spc="-213" dirty="0">
                <a:latin typeface="Verdana"/>
                <a:cs typeface="Verdana"/>
              </a:rPr>
              <a:t> </a:t>
            </a:r>
            <a:r>
              <a:rPr sz="2400" spc="60" dirty="0">
                <a:latin typeface="Verdana"/>
                <a:cs typeface="Verdana"/>
              </a:rPr>
              <a:t>одни</a:t>
            </a:r>
            <a:r>
              <a:rPr sz="2400" spc="-237" dirty="0">
                <a:latin typeface="Verdana"/>
                <a:cs typeface="Verdana"/>
              </a:rPr>
              <a:t> </a:t>
            </a:r>
            <a:r>
              <a:rPr sz="2400" spc="-33" dirty="0">
                <a:latin typeface="Verdana"/>
                <a:cs typeface="Verdana"/>
              </a:rPr>
              <a:t>суды</a:t>
            </a:r>
            <a:r>
              <a:rPr sz="2400" spc="-213" dirty="0">
                <a:latin typeface="Verdana"/>
                <a:cs typeface="Verdana"/>
              </a:rPr>
              <a:t> </a:t>
            </a:r>
            <a:r>
              <a:rPr sz="2400" spc="-17" dirty="0">
                <a:latin typeface="Verdana"/>
                <a:cs typeface="Verdana"/>
              </a:rPr>
              <a:t>взы</a:t>
            </a:r>
            <a:r>
              <a:rPr sz="2400" dirty="0">
                <a:latin typeface="Verdana"/>
                <a:cs typeface="Verdana"/>
              </a:rPr>
              <a:t>	ивали</a:t>
            </a:r>
            <a:r>
              <a:rPr sz="2400" spc="-197" dirty="0">
                <a:latin typeface="Verdana"/>
                <a:cs typeface="Verdana"/>
              </a:rPr>
              <a:t> </a:t>
            </a:r>
            <a:r>
              <a:rPr sz="2400" spc="-646" dirty="0">
                <a:latin typeface="Verdana"/>
                <a:cs typeface="Verdana"/>
              </a:rPr>
              <a:t>%</a:t>
            </a:r>
            <a:r>
              <a:rPr sz="2400" spc="-183" dirty="0">
                <a:latin typeface="Verdana"/>
                <a:cs typeface="Verdana"/>
              </a:rPr>
              <a:t> </a:t>
            </a:r>
            <a:r>
              <a:rPr sz="2400" spc="-33" dirty="0">
                <a:latin typeface="Verdana"/>
                <a:cs typeface="Verdana"/>
              </a:rPr>
              <a:t>за</a:t>
            </a:r>
            <a:r>
              <a:rPr sz="2400" spc="-210" dirty="0">
                <a:latin typeface="Verdana"/>
                <a:cs typeface="Verdana"/>
              </a:rPr>
              <a:t> </a:t>
            </a:r>
            <a:r>
              <a:rPr sz="2400" spc="-7" dirty="0">
                <a:latin typeface="Verdana"/>
                <a:cs typeface="Verdana"/>
              </a:rPr>
              <a:t>задержку</a:t>
            </a:r>
            <a:r>
              <a:rPr sz="2400" spc="-193" dirty="0">
                <a:latin typeface="Verdana"/>
                <a:cs typeface="Verdana"/>
              </a:rPr>
              <a:t> </a:t>
            </a:r>
            <a:r>
              <a:rPr sz="2400" spc="-20" dirty="0">
                <a:latin typeface="Verdana"/>
                <a:cs typeface="Verdana"/>
              </a:rPr>
              <a:t>только</a:t>
            </a:r>
            <a:r>
              <a:rPr sz="2400" spc="-193" dirty="0">
                <a:latin typeface="Verdana"/>
                <a:cs typeface="Verdana"/>
              </a:rPr>
              <a:t> </a:t>
            </a:r>
            <a:r>
              <a:rPr sz="2400" spc="-17" dirty="0">
                <a:latin typeface="Verdana"/>
                <a:cs typeface="Verdana"/>
              </a:rPr>
              <a:t>на </a:t>
            </a:r>
            <a:r>
              <a:rPr sz="2400" spc="-23" dirty="0">
                <a:latin typeface="Verdana"/>
                <a:cs typeface="Verdana"/>
              </a:rPr>
              <a:t>начисленные,</a:t>
            </a:r>
            <a:r>
              <a:rPr sz="2400" spc="-240" dirty="0">
                <a:latin typeface="Verdana"/>
                <a:cs typeface="Verdana"/>
              </a:rPr>
              <a:t> </a:t>
            </a:r>
            <a:r>
              <a:rPr sz="2400" spc="60" dirty="0">
                <a:latin typeface="Verdana"/>
                <a:cs typeface="Verdana"/>
              </a:rPr>
              <a:t>но</a:t>
            </a:r>
            <a:r>
              <a:rPr sz="2400" spc="-190" dirty="0">
                <a:latin typeface="Verdana"/>
                <a:cs typeface="Verdana"/>
              </a:rPr>
              <a:t> </a:t>
            </a:r>
            <a:r>
              <a:rPr sz="2400" spc="43" dirty="0">
                <a:latin typeface="Verdana"/>
                <a:cs typeface="Verdana"/>
              </a:rPr>
              <a:t>не</a:t>
            </a:r>
            <a:r>
              <a:rPr sz="2400" spc="-203" dirty="0">
                <a:latin typeface="Verdana"/>
                <a:cs typeface="Verdana"/>
              </a:rPr>
              <a:t> </a:t>
            </a:r>
            <a:r>
              <a:rPr sz="2400" spc="-7" dirty="0">
                <a:latin typeface="Verdana"/>
                <a:cs typeface="Verdana"/>
              </a:rPr>
              <a:t>выплаченные</a:t>
            </a:r>
            <a:r>
              <a:rPr sz="2400" spc="-220" dirty="0">
                <a:latin typeface="Verdana"/>
                <a:cs typeface="Verdana"/>
              </a:rPr>
              <a:t> </a:t>
            </a:r>
            <a:r>
              <a:rPr sz="2400" dirty="0">
                <a:latin typeface="Verdana"/>
                <a:cs typeface="Verdana"/>
              </a:rPr>
              <a:t>в</a:t>
            </a:r>
            <a:r>
              <a:rPr sz="2400" spc="-190" dirty="0">
                <a:latin typeface="Verdana"/>
                <a:cs typeface="Verdana"/>
              </a:rPr>
              <a:t> </a:t>
            </a:r>
            <a:r>
              <a:rPr sz="2400" spc="53" dirty="0">
                <a:latin typeface="Verdana"/>
                <a:cs typeface="Verdana"/>
              </a:rPr>
              <a:t>срок</a:t>
            </a:r>
            <a:r>
              <a:rPr sz="2400" spc="-220" dirty="0">
                <a:latin typeface="Verdana"/>
                <a:cs typeface="Verdana"/>
              </a:rPr>
              <a:t> </a:t>
            </a:r>
            <a:r>
              <a:rPr sz="2400" spc="-30" dirty="0">
                <a:latin typeface="Verdana"/>
                <a:cs typeface="Verdana"/>
              </a:rPr>
              <a:t>суммы,</a:t>
            </a:r>
            <a:r>
              <a:rPr sz="2400" spc="-197" dirty="0">
                <a:latin typeface="Verdana"/>
                <a:cs typeface="Verdana"/>
              </a:rPr>
              <a:t> </a:t>
            </a:r>
            <a:r>
              <a:rPr sz="2400" spc="-63" dirty="0">
                <a:latin typeface="Verdana"/>
                <a:cs typeface="Verdana"/>
              </a:rPr>
              <a:t>а</a:t>
            </a:r>
            <a:r>
              <a:rPr sz="2400" spc="-193" dirty="0">
                <a:latin typeface="Verdana"/>
                <a:cs typeface="Verdana"/>
              </a:rPr>
              <a:t> </a:t>
            </a:r>
            <a:r>
              <a:rPr sz="2400" dirty="0">
                <a:latin typeface="Verdana"/>
                <a:cs typeface="Verdana"/>
              </a:rPr>
              <a:t>другие</a:t>
            </a:r>
            <a:r>
              <a:rPr sz="2400" spc="-167" dirty="0">
                <a:latin typeface="Verdana"/>
                <a:cs typeface="Verdana"/>
              </a:rPr>
              <a:t> </a:t>
            </a:r>
            <a:r>
              <a:rPr sz="2400" spc="-370" dirty="0">
                <a:latin typeface="Verdana"/>
                <a:cs typeface="Verdana"/>
              </a:rPr>
              <a:t>– </a:t>
            </a:r>
            <a:r>
              <a:rPr sz="2400" dirty="0">
                <a:latin typeface="Verdana"/>
                <a:cs typeface="Verdana"/>
              </a:rPr>
              <a:t>взыскивали</a:t>
            </a:r>
            <a:r>
              <a:rPr sz="2400" spc="-217" dirty="0">
                <a:latin typeface="Verdana"/>
                <a:cs typeface="Verdana"/>
              </a:rPr>
              <a:t> </a:t>
            </a:r>
            <a:r>
              <a:rPr sz="2400" spc="-646" dirty="0">
                <a:latin typeface="Verdana"/>
                <a:cs typeface="Verdana"/>
              </a:rPr>
              <a:t>%</a:t>
            </a:r>
            <a:r>
              <a:rPr sz="2400" spc="-207" dirty="0">
                <a:latin typeface="Verdana"/>
                <a:cs typeface="Verdana"/>
              </a:rPr>
              <a:t> </a:t>
            </a:r>
            <a:r>
              <a:rPr sz="2400" spc="-76" dirty="0">
                <a:latin typeface="Verdana"/>
                <a:cs typeface="Verdana"/>
              </a:rPr>
              <a:t>даже,</a:t>
            </a:r>
            <a:r>
              <a:rPr sz="2400" spc="-223" dirty="0">
                <a:latin typeface="Verdana"/>
                <a:cs typeface="Verdana"/>
              </a:rPr>
              <a:t> </a:t>
            </a:r>
            <a:r>
              <a:rPr sz="2400" spc="40" dirty="0">
                <a:latin typeface="Verdana"/>
                <a:cs typeface="Verdana"/>
              </a:rPr>
              <a:t>если</a:t>
            </a:r>
            <a:r>
              <a:rPr sz="2400" spc="-233" dirty="0">
                <a:latin typeface="Verdana"/>
                <a:cs typeface="Verdana"/>
              </a:rPr>
              <a:t> </a:t>
            </a:r>
            <a:r>
              <a:rPr sz="2400" spc="-43" dirty="0">
                <a:latin typeface="Verdana"/>
                <a:cs typeface="Verdana"/>
              </a:rPr>
              <a:t>выплаты</a:t>
            </a:r>
            <a:r>
              <a:rPr sz="2400" spc="-207" dirty="0">
                <a:latin typeface="Verdana"/>
                <a:cs typeface="Verdana"/>
              </a:rPr>
              <a:t> </a:t>
            </a:r>
            <a:r>
              <a:rPr sz="2400" spc="43" dirty="0">
                <a:latin typeface="Verdana"/>
                <a:cs typeface="Verdana"/>
              </a:rPr>
              <a:t>не</a:t>
            </a:r>
            <a:r>
              <a:rPr sz="2400" spc="-213" dirty="0">
                <a:latin typeface="Verdana"/>
                <a:cs typeface="Verdana"/>
              </a:rPr>
              <a:t> </a:t>
            </a:r>
            <a:r>
              <a:rPr sz="2400" spc="-20" dirty="0">
                <a:latin typeface="Verdana"/>
                <a:cs typeface="Verdana"/>
              </a:rPr>
              <a:t>начислялись,</a:t>
            </a:r>
            <a:r>
              <a:rPr sz="2400" spc="-247" dirty="0">
                <a:latin typeface="Verdana"/>
                <a:cs typeface="Verdana"/>
              </a:rPr>
              <a:t> </a:t>
            </a:r>
            <a:r>
              <a:rPr sz="2400" spc="-63" dirty="0">
                <a:latin typeface="Verdana"/>
                <a:cs typeface="Verdana"/>
              </a:rPr>
              <a:t>а</a:t>
            </a:r>
            <a:r>
              <a:rPr sz="2400" spc="-207" dirty="0">
                <a:latin typeface="Verdana"/>
                <a:cs typeface="Verdana"/>
              </a:rPr>
              <a:t> </a:t>
            </a:r>
            <a:r>
              <a:rPr sz="2400" spc="37" dirty="0">
                <a:latin typeface="Verdana"/>
                <a:cs typeface="Verdana"/>
              </a:rPr>
              <a:t>право</a:t>
            </a:r>
            <a:r>
              <a:rPr sz="2400" spc="-237" dirty="0">
                <a:latin typeface="Verdana"/>
                <a:cs typeface="Verdana"/>
              </a:rPr>
              <a:t> </a:t>
            </a:r>
            <a:r>
              <a:rPr sz="2400" dirty="0">
                <a:latin typeface="Verdana"/>
                <a:cs typeface="Verdana"/>
              </a:rPr>
              <a:t>на</a:t>
            </a:r>
            <a:r>
              <a:rPr sz="2400" spc="-207" dirty="0">
                <a:latin typeface="Verdana"/>
                <a:cs typeface="Verdana"/>
              </a:rPr>
              <a:t> </a:t>
            </a:r>
            <a:r>
              <a:rPr sz="2400" spc="-17" dirty="0">
                <a:latin typeface="Verdana"/>
                <a:cs typeface="Verdana"/>
              </a:rPr>
              <a:t>них </a:t>
            </a:r>
            <a:r>
              <a:rPr sz="2400" spc="47" dirty="0">
                <a:latin typeface="Verdana"/>
                <a:cs typeface="Verdana"/>
              </a:rPr>
              <a:t>признал</a:t>
            </a:r>
            <a:r>
              <a:rPr sz="2400" spc="-233" dirty="0">
                <a:latin typeface="Verdana"/>
                <a:cs typeface="Verdana"/>
              </a:rPr>
              <a:t> </a:t>
            </a:r>
            <a:r>
              <a:rPr sz="2400" spc="-17" dirty="0">
                <a:latin typeface="Verdana"/>
                <a:cs typeface="Verdana"/>
              </a:rPr>
              <a:t>суд</a:t>
            </a:r>
            <a:endParaRPr sz="2400" dirty="0">
              <a:latin typeface="Verdana"/>
              <a:cs typeface="Verdana"/>
            </a:endParaRPr>
          </a:p>
          <a:p>
            <a:pPr>
              <a:lnSpc>
                <a:spcPct val="100000"/>
              </a:lnSpc>
            </a:pPr>
            <a:endParaRPr sz="2400" dirty="0">
              <a:latin typeface="Verdana"/>
              <a:cs typeface="Verdana"/>
            </a:endParaRPr>
          </a:p>
          <a:p>
            <a:pPr>
              <a:spcBef>
                <a:spcPts val="1130"/>
              </a:spcBef>
            </a:pPr>
            <a:endParaRPr sz="2400" dirty="0">
              <a:latin typeface="Verdana"/>
              <a:cs typeface="Verdana"/>
            </a:endParaRPr>
          </a:p>
          <a:p>
            <a:pPr marL="8467" marR="519033" algn="just">
              <a:spcBef>
                <a:spcPts val="3"/>
              </a:spcBef>
            </a:pPr>
            <a:r>
              <a:rPr sz="2400" b="1" spc="63" dirty="0">
                <a:latin typeface="Tahoma"/>
                <a:cs typeface="Tahoma"/>
              </a:rPr>
              <a:t>Стало:</a:t>
            </a:r>
            <a:r>
              <a:rPr sz="2400" b="1" spc="-190" dirty="0">
                <a:latin typeface="Tahoma"/>
                <a:cs typeface="Tahoma"/>
              </a:rPr>
              <a:t> </a:t>
            </a:r>
            <a:r>
              <a:rPr sz="2400" spc="-646" dirty="0">
                <a:latin typeface="Verdana"/>
                <a:cs typeface="Verdana"/>
              </a:rPr>
              <a:t>%</a:t>
            </a:r>
            <a:r>
              <a:rPr sz="2400" spc="-233" dirty="0">
                <a:latin typeface="Verdana"/>
                <a:cs typeface="Verdana"/>
              </a:rPr>
              <a:t> </a:t>
            </a:r>
            <a:r>
              <a:rPr sz="2400" spc="-30" dirty="0">
                <a:latin typeface="Verdana"/>
                <a:cs typeface="Verdana"/>
              </a:rPr>
              <a:t>за</a:t>
            </a:r>
            <a:r>
              <a:rPr sz="2400" spc="-247" dirty="0">
                <a:latin typeface="Verdana"/>
                <a:cs typeface="Verdana"/>
              </a:rPr>
              <a:t> </a:t>
            </a:r>
            <a:r>
              <a:rPr sz="2400" spc="-7" dirty="0">
                <a:latin typeface="Verdana"/>
                <a:cs typeface="Verdana"/>
              </a:rPr>
              <a:t>задержку</a:t>
            </a:r>
            <a:r>
              <a:rPr sz="2400" spc="-237" dirty="0">
                <a:latin typeface="Verdana"/>
                <a:cs typeface="Verdana"/>
              </a:rPr>
              <a:t> </a:t>
            </a:r>
            <a:r>
              <a:rPr sz="2400" spc="-83" dirty="0">
                <a:latin typeface="Verdana"/>
                <a:cs typeface="Verdana"/>
              </a:rPr>
              <a:t>выплат,</a:t>
            </a:r>
            <a:r>
              <a:rPr sz="2400" spc="-243" dirty="0">
                <a:latin typeface="Verdana"/>
                <a:cs typeface="Verdana"/>
              </a:rPr>
              <a:t> </a:t>
            </a:r>
            <a:r>
              <a:rPr sz="2400" spc="43" dirty="0">
                <a:latin typeface="Verdana"/>
                <a:cs typeface="Verdana"/>
              </a:rPr>
              <a:t>право</a:t>
            </a:r>
            <a:r>
              <a:rPr sz="2400" spc="-230" dirty="0">
                <a:latin typeface="Verdana"/>
                <a:cs typeface="Verdana"/>
              </a:rPr>
              <a:t> </a:t>
            </a:r>
            <a:r>
              <a:rPr sz="2400" dirty="0">
                <a:latin typeface="Verdana"/>
                <a:cs typeface="Verdana"/>
              </a:rPr>
              <a:t>на</a:t>
            </a:r>
            <a:r>
              <a:rPr sz="2400" spc="-243" dirty="0">
                <a:latin typeface="Verdana"/>
                <a:cs typeface="Verdana"/>
              </a:rPr>
              <a:t> </a:t>
            </a:r>
            <a:r>
              <a:rPr sz="2400" dirty="0">
                <a:latin typeface="Verdana"/>
                <a:cs typeface="Verdana"/>
              </a:rPr>
              <a:t>которые</a:t>
            </a:r>
            <a:r>
              <a:rPr sz="2400" spc="-230" dirty="0">
                <a:latin typeface="Verdana"/>
                <a:cs typeface="Verdana"/>
              </a:rPr>
              <a:t> </a:t>
            </a:r>
            <a:r>
              <a:rPr sz="2400" spc="-30" dirty="0">
                <a:latin typeface="Verdana"/>
                <a:cs typeface="Verdana"/>
              </a:rPr>
              <a:t>за</a:t>
            </a:r>
            <a:r>
              <a:rPr sz="2400" spc="-247" dirty="0">
                <a:latin typeface="Verdana"/>
                <a:cs typeface="Verdana"/>
              </a:rPr>
              <a:t> </a:t>
            </a:r>
            <a:r>
              <a:rPr sz="2400" spc="43" dirty="0">
                <a:latin typeface="Verdana"/>
                <a:cs typeface="Verdana"/>
              </a:rPr>
              <a:t>работником</a:t>
            </a:r>
            <a:r>
              <a:rPr sz="2400" spc="67" dirty="0">
                <a:latin typeface="Verdana"/>
                <a:cs typeface="Verdana"/>
              </a:rPr>
              <a:t> </a:t>
            </a:r>
            <a:r>
              <a:rPr sz="2400" spc="47" dirty="0">
                <a:latin typeface="Verdana"/>
                <a:cs typeface="Verdana"/>
              </a:rPr>
              <a:t>признал</a:t>
            </a:r>
            <a:r>
              <a:rPr sz="2400" spc="-247" dirty="0">
                <a:latin typeface="Verdana"/>
                <a:cs typeface="Verdana"/>
              </a:rPr>
              <a:t> </a:t>
            </a:r>
            <a:r>
              <a:rPr sz="2400" spc="-110" dirty="0">
                <a:latin typeface="Verdana"/>
                <a:cs typeface="Verdana"/>
              </a:rPr>
              <a:t>суд,</a:t>
            </a:r>
            <a:r>
              <a:rPr sz="2400" spc="-253" dirty="0">
                <a:latin typeface="Verdana"/>
                <a:cs typeface="Verdana"/>
              </a:rPr>
              <a:t> </a:t>
            </a:r>
            <a:r>
              <a:rPr sz="2400" spc="47" dirty="0">
                <a:latin typeface="Verdana"/>
                <a:cs typeface="Verdana"/>
              </a:rPr>
              <a:t>необходимо</a:t>
            </a:r>
            <a:r>
              <a:rPr sz="2400" spc="-233" dirty="0">
                <a:latin typeface="Verdana"/>
                <a:cs typeface="Verdana"/>
              </a:rPr>
              <a:t> </a:t>
            </a:r>
            <a:r>
              <a:rPr sz="2400" spc="-23" dirty="0">
                <a:latin typeface="Verdana"/>
                <a:cs typeface="Verdana"/>
              </a:rPr>
              <a:t>взыскивать</a:t>
            </a:r>
            <a:r>
              <a:rPr sz="2400" spc="-243" dirty="0">
                <a:latin typeface="Verdana"/>
                <a:cs typeface="Verdana"/>
              </a:rPr>
              <a:t> </a:t>
            </a:r>
            <a:r>
              <a:rPr sz="2400" spc="-83" dirty="0">
                <a:latin typeface="Verdana"/>
                <a:cs typeface="Verdana"/>
              </a:rPr>
              <a:t>так</a:t>
            </a:r>
            <a:r>
              <a:rPr sz="2400" spc="-227" dirty="0">
                <a:latin typeface="Verdana"/>
                <a:cs typeface="Verdana"/>
              </a:rPr>
              <a:t> </a:t>
            </a:r>
            <a:r>
              <a:rPr sz="2400" spc="-130" dirty="0">
                <a:latin typeface="Verdana"/>
                <a:cs typeface="Verdana"/>
              </a:rPr>
              <a:t>же,</a:t>
            </a:r>
            <a:r>
              <a:rPr sz="2400" spc="-243" dirty="0">
                <a:latin typeface="Verdana"/>
                <a:cs typeface="Verdana"/>
              </a:rPr>
              <a:t> </a:t>
            </a:r>
            <a:r>
              <a:rPr sz="2400" spc="-60" dirty="0">
                <a:latin typeface="Verdana"/>
                <a:cs typeface="Verdana"/>
              </a:rPr>
              <a:t>как</a:t>
            </a:r>
            <a:r>
              <a:rPr sz="2400" spc="-227" dirty="0">
                <a:latin typeface="Verdana"/>
                <a:cs typeface="Verdana"/>
              </a:rPr>
              <a:t> </a:t>
            </a:r>
            <a:r>
              <a:rPr sz="2400" spc="90" dirty="0">
                <a:latin typeface="Verdana"/>
                <a:cs typeface="Verdana"/>
              </a:rPr>
              <a:t>и</a:t>
            </a:r>
            <a:r>
              <a:rPr sz="2400" spc="-227" dirty="0">
                <a:latin typeface="Verdana"/>
                <a:cs typeface="Verdana"/>
              </a:rPr>
              <a:t> </a:t>
            </a:r>
            <a:r>
              <a:rPr sz="2400" spc="-30" dirty="0">
                <a:latin typeface="Verdana"/>
                <a:cs typeface="Verdana"/>
              </a:rPr>
              <a:t>за</a:t>
            </a:r>
            <a:r>
              <a:rPr sz="2400" spc="-243" dirty="0">
                <a:latin typeface="Verdana"/>
                <a:cs typeface="Verdana"/>
              </a:rPr>
              <a:t> </a:t>
            </a:r>
            <a:r>
              <a:rPr sz="2400" spc="-7" dirty="0">
                <a:latin typeface="Verdana"/>
                <a:cs typeface="Verdana"/>
              </a:rPr>
              <a:t>задержку</a:t>
            </a:r>
            <a:r>
              <a:rPr sz="2400" spc="-70" dirty="0">
                <a:latin typeface="Verdana"/>
                <a:cs typeface="Verdana"/>
              </a:rPr>
              <a:t> </a:t>
            </a:r>
            <a:r>
              <a:rPr sz="2400" spc="-37" dirty="0">
                <a:latin typeface="Verdana"/>
                <a:cs typeface="Verdana"/>
              </a:rPr>
              <a:t>начисленных,</a:t>
            </a:r>
            <a:r>
              <a:rPr sz="2400" spc="-267" dirty="0">
                <a:latin typeface="Verdana"/>
                <a:cs typeface="Verdana"/>
              </a:rPr>
              <a:t> </a:t>
            </a:r>
            <a:r>
              <a:rPr sz="2400" spc="60" dirty="0">
                <a:latin typeface="Verdana"/>
                <a:cs typeface="Verdana"/>
              </a:rPr>
              <a:t>но</a:t>
            </a:r>
            <a:r>
              <a:rPr sz="2400" spc="-230" dirty="0">
                <a:latin typeface="Verdana"/>
                <a:cs typeface="Verdana"/>
              </a:rPr>
              <a:t> </a:t>
            </a:r>
            <a:r>
              <a:rPr sz="2400" spc="-13" dirty="0">
                <a:latin typeface="Verdana"/>
                <a:cs typeface="Verdana"/>
              </a:rPr>
              <a:t>невыплаченных</a:t>
            </a:r>
            <a:r>
              <a:rPr sz="2400" spc="-267" dirty="0">
                <a:latin typeface="Verdana"/>
                <a:cs typeface="Verdana"/>
              </a:rPr>
              <a:t> </a:t>
            </a:r>
            <a:r>
              <a:rPr sz="2400" spc="87" dirty="0">
                <a:latin typeface="Verdana"/>
                <a:cs typeface="Verdana"/>
              </a:rPr>
              <a:t>сумм</a:t>
            </a:r>
            <a:endParaRPr sz="2400" dirty="0">
              <a:latin typeface="Verdana"/>
              <a:cs typeface="Verdana"/>
            </a:endParaRPr>
          </a:p>
        </p:txBody>
      </p:sp>
      <p:grpSp>
        <p:nvGrpSpPr>
          <p:cNvPr id="8" name="object 8"/>
          <p:cNvGrpSpPr/>
          <p:nvPr/>
        </p:nvGrpSpPr>
        <p:grpSpPr>
          <a:xfrm rot="5400000">
            <a:off x="5267751" y="3732298"/>
            <a:ext cx="1137682" cy="863600"/>
            <a:chOff x="7671816" y="5678423"/>
            <a:chExt cx="2045335" cy="1295400"/>
          </a:xfrm>
          <a:solidFill>
            <a:srgbClr val="0070C0"/>
          </a:solidFill>
        </p:grpSpPr>
        <p:sp>
          <p:nvSpPr>
            <p:cNvPr id="9" name="object 9"/>
            <p:cNvSpPr/>
            <p:nvPr/>
          </p:nvSpPr>
          <p:spPr>
            <a:xfrm>
              <a:off x="7677912" y="5684519"/>
              <a:ext cx="2033270" cy="1283335"/>
            </a:xfrm>
            <a:custGeom>
              <a:avLst/>
              <a:gdLst/>
              <a:ahLst/>
              <a:cxnLst/>
              <a:rect l="l" t="t" r="r" b="b"/>
              <a:pathLst>
                <a:path w="2033270" h="1283334">
                  <a:moveTo>
                    <a:pt x="1391412" y="0"/>
                  </a:moveTo>
                  <a:lnTo>
                    <a:pt x="1391412" y="320801"/>
                  </a:lnTo>
                  <a:lnTo>
                    <a:pt x="0" y="320801"/>
                  </a:lnTo>
                  <a:lnTo>
                    <a:pt x="0" y="962405"/>
                  </a:lnTo>
                  <a:lnTo>
                    <a:pt x="1391412" y="962405"/>
                  </a:lnTo>
                  <a:lnTo>
                    <a:pt x="1391412" y="1283207"/>
                  </a:lnTo>
                  <a:lnTo>
                    <a:pt x="2033016" y="641603"/>
                  </a:lnTo>
                  <a:lnTo>
                    <a:pt x="1391412" y="0"/>
                  </a:lnTo>
                  <a:close/>
                </a:path>
              </a:pathLst>
            </a:custGeom>
            <a:grpFill/>
            <a:ln>
              <a:solidFill>
                <a:schemeClr val="accent1"/>
              </a:solidFill>
            </a:ln>
          </p:spPr>
          <p:txBody>
            <a:bodyPr wrap="square" lIns="0" tIns="0" rIns="0" bIns="0" rtlCol="0"/>
            <a:lstStyle/>
            <a:p>
              <a:endParaRPr sz="1200"/>
            </a:p>
          </p:txBody>
        </p:sp>
        <p:sp>
          <p:nvSpPr>
            <p:cNvPr id="10" name="object 10"/>
            <p:cNvSpPr/>
            <p:nvPr/>
          </p:nvSpPr>
          <p:spPr>
            <a:xfrm>
              <a:off x="7677912" y="5684519"/>
              <a:ext cx="2033270" cy="1283335"/>
            </a:xfrm>
            <a:custGeom>
              <a:avLst/>
              <a:gdLst/>
              <a:ahLst/>
              <a:cxnLst/>
              <a:rect l="l" t="t" r="r" b="b"/>
              <a:pathLst>
                <a:path w="2033270" h="1283334">
                  <a:moveTo>
                    <a:pt x="1391412" y="1283207"/>
                  </a:moveTo>
                  <a:lnTo>
                    <a:pt x="1391412" y="962405"/>
                  </a:lnTo>
                  <a:lnTo>
                    <a:pt x="0" y="962405"/>
                  </a:lnTo>
                  <a:lnTo>
                    <a:pt x="0" y="320801"/>
                  </a:lnTo>
                  <a:lnTo>
                    <a:pt x="1391412" y="320801"/>
                  </a:lnTo>
                  <a:lnTo>
                    <a:pt x="1391412" y="0"/>
                  </a:lnTo>
                  <a:lnTo>
                    <a:pt x="2033016" y="641603"/>
                  </a:lnTo>
                  <a:lnTo>
                    <a:pt x="1391412" y="1283207"/>
                  </a:lnTo>
                  <a:close/>
                </a:path>
              </a:pathLst>
            </a:custGeom>
            <a:grpFill/>
            <a:ln w="12192">
              <a:solidFill>
                <a:schemeClr val="accent1"/>
              </a:solidFill>
            </a:ln>
          </p:spPr>
          <p:txBody>
            <a:bodyPr wrap="square" lIns="0" tIns="0" rIns="0" bIns="0" rtlCol="0"/>
            <a:lstStyle/>
            <a:p>
              <a:endParaRPr sz="1200"/>
            </a:p>
          </p:txBody>
        </p:sp>
      </p:grpSp>
      <p:sp>
        <p:nvSpPr>
          <p:cNvPr id="11" name="object 11"/>
          <p:cNvSpPr/>
          <p:nvPr/>
        </p:nvSpPr>
        <p:spPr>
          <a:xfrm>
            <a:off x="5937250" y="2477262"/>
            <a:ext cx="321733" cy="321733"/>
          </a:xfrm>
          <a:custGeom>
            <a:avLst/>
            <a:gdLst/>
            <a:ahLst/>
            <a:cxnLst/>
            <a:rect l="l" t="t" r="r" b="b"/>
            <a:pathLst>
              <a:path w="482600" h="482600">
                <a:moveTo>
                  <a:pt x="482600" y="482600"/>
                </a:moveTo>
                <a:lnTo>
                  <a:pt x="0" y="482600"/>
                </a:lnTo>
                <a:lnTo>
                  <a:pt x="0" y="0"/>
                </a:lnTo>
                <a:lnTo>
                  <a:pt x="482600" y="0"/>
                </a:lnTo>
                <a:lnTo>
                  <a:pt x="482600" y="482600"/>
                </a:lnTo>
                <a:close/>
              </a:path>
            </a:pathLst>
          </a:custGeom>
          <a:solidFill>
            <a:srgbClr val="FFFFFF"/>
          </a:solidFill>
        </p:spPr>
        <p:txBody>
          <a:bodyPr wrap="square" lIns="0" tIns="0" rIns="0" bIns="0" rtlCol="0"/>
          <a:lstStyle/>
          <a:p>
            <a:endParaRPr sz="1200"/>
          </a:p>
        </p:txBody>
      </p:sp>
      <p:sp>
        <p:nvSpPr>
          <p:cNvPr id="12" name="object 12"/>
          <p:cNvSpPr txBox="1">
            <a:spLocks noGrp="1"/>
          </p:cNvSpPr>
          <p:nvPr>
            <p:ph type="sldNum" sz="quarter" idx="4294967295"/>
          </p:nvPr>
        </p:nvSpPr>
        <p:spPr>
          <a:xfrm>
            <a:off x="0" y="0"/>
            <a:ext cx="0" cy="237681"/>
          </a:xfrm>
          <a:prstGeom prst="rect">
            <a:avLst/>
          </a:prstGeom>
        </p:spPr>
        <p:txBody>
          <a:bodyPr vert="horz" wrap="square" lIns="0" tIns="60757" rIns="0" bIns="0" rtlCol="0">
            <a:spAutoFit/>
          </a:bodyPr>
          <a:lstStyle/>
          <a:p>
            <a:pPr marL="25401">
              <a:lnSpc>
                <a:spcPts val="1207"/>
              </a:lnSpc>
            </a:pPr>
            <a:endParaRPr spc="-17" dirty="0"/>
          </a:p>
        </p:txBody>
      </p:sp>
    </p:spTree>
    <p:extLst>
      <p:ext uri="{BB962C8B-B14F-4D97-AF65-F5344CB8AC3E}">
        <p14:creationId xmlns:p14="http://schemas.microsoft.com/office/powerpoint/2010/main" val="4252530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709" y="525953"/>
            <a:ext cx="11120582" cy="1137064"/>
          </a:xfrm>
          <a:prstGeom prst="rect">
            <a:avLst/>
          </a:prstGeom>
        </p:spPr>
        <p:txBody>
          <a:bodyPr vert="horz" wrap="square" lIns="0" tIns="8467" rIns="0" bIns="0" rtlCol="0" anchor="ctr">
            <a:spAutoFit/>
          </a:bodyPr>
          <a:lstStyle/>
          <a:p>
            <a:pPr marL="8467">
              <a:lnSpc>
                <a:spcPts val="3840"/>
              </a:lnSpc>
              <a:spcBef>
                <a:spcPts val="67"/>
              </a:spcBef>
            </a:pPr>
            <a:r>
              <a:rPr spc="80" dirty="0"/>
              <a:t>Постановление</a:t>
            </a:r>
            <a:r>
              <a:rPr spc="-10" dirty="0"/>
              <a:t> </a:t>
            </a:r>
            <a:r>
              <a:rPr spc="107" dirty="0"/>
              <a:t>КС</a:t>
            </a:r>
            <a:r>
              <a:rPr spc="-53" dirty="0"/>
              <a:t> </a:t>
            </a:r>
            <a:r>
              <a:rPr spc="193" dirty="0"/>
              <a:t>РФ</a:t>
            </a:r>
            <a:r>
              <a:rPr spc="-53" dirty="0"/>
              <a:t> </a:t>
            </a:r>
            <a:r>
              <a:rPr dirty="0"/>
              <a:t>от</a:t>
            </a:r>
            <a:r>
              <a:rPr spc="-57" dirty="0"/>
              <a:t> </a:t>
            </a:r>
            <a:r>
              <a:rPr spc="-237" dirty="0"/>
              <a:t>11.04.2023</a:t>
            </a:r>
            <a:r>
              <a:rPr spc="-63" dirty="0"/>
              <a:t> </a:t>
            </a:r>
            <a:r>
              <a:rPr dirty="0"/>
              <a:t>№</a:t>
            </a:r>
            <a:r>
              <a:rPr spc="-53" dirty="0"/>
              <a:t> </a:t>
            </a:r>
            <a:r>
              <a:rPr spc="-350" dirty="0"/>
              <a:t>16-</a:t>
            </a:r>
            <a:r>
              <a:rPr spc="169" dirty="0"/>
              <a:t>П</a:t>
            </a:r>
            <a:r>
              <a:rPr spc="-50" dirty="0"/>
              <a:t> </a:t>
            </a:r>
            <a:endParaRPr spc="-313" dirty="0"/>
          </a:p>
          <a:p>
            <a:pPr marL="8467" marR="3387">
              <a:lnSpc>
                <a:spcPts val="2400"/>
              </a:lnSpc>
              <a:spcBef>
                <a:spcPts val="180"/>
              </a:spcBef>
            </a:pPr>
            <a:r>
              <a:rPr sz="2100" i="1" spc="-237" dirty="0">
                <a:latin typeface="Verdana"/>
                <a:cs typeface="Verdana"/>
              </a:rPr>
              <a:t>"По</a:t>
            </a:r>
            <a:r>
              <a:rPr sz="2100" i="1" spc="-133" dirty="0">
                <a:latin typeface="Verdana"/>
                <a:cs typeface="Verdana"/>
              </a:rPr>
              <a:t> </a:t>
            </a:r>
            <a:r>
              <a:rPr sz="2100" i="1" spc="-163" dirty="0">
                <a:latin typeface="Verdana"/>
                <a:cs typeface="Verdana"/>
              </a:rPr>
              <a:t>делу</a:t>
            </a:r>
            <a:r>
              <a:rPr sz="2100" i="1" spc="-160" dirty="0">
                <a:latin typeface="Verdana"/>
                <a:cs typeface="Verdana"/>
              </a:rPr>
              <a:t> </a:t>
            </a:r>
            <a:r>
              <a:rPr sz="2100" i="1" spc="-163" dirty="0">
                <a:latin typeface="Verdana"/>
                <a:cs typeface="Verdana"/>
              </a:rPr>
              <a:t>о</a:t>
            </a:r>
            <a:r>
              <a:rPr sz="2100" i="1" spc="-143" dirty="0">
                <a:latin typeface="Verdana"/>
                <a:cs typeface="Verdana"/>
              </a:rPr>
              <a:t> </a:t>
            </a:r>
            <a:r>
              <a:rPr sz="2100" i="1" spc="-147" dirty="0">
                <a:latin typeface="Verdana"/>
                <a:cs typeface="Verdana"/>
              </a:rPr>
              <a:t>проверке</a:t>
            </a:r>
            <a:r>
              <a:rPr sz="2100" i="1" spc="-177" dirty="0">
                <a:latin typeface="Verdana"/>
                <a:cs typeface="Verdana"/>
              </a:rPr>
              <a:t> </a:t>
            </a:r>
            <a:r>
              <a:rPr sz="2100" i="1" spc="-133" dirty="0">
                <a:latin typeface="Verdana"/>
                <a:cs typeface="Verdana"/>
              </a:rPr>
              <a:t>конституционности</a:t>
            </a:r>
            <a:r>
              <a:rPr sz="2100" i="1" spc="-163" dirty="0">
                <a:latin typeface="Verdana"/>
                <a:cs typeface="Verdana"/>
              </a:rPr>
              <a:t> </a:t>
            </a:r>
            <a:r>
              <a:rPr sz="2100" i="1" spc="-150" dirty="0">
                <a:latin typeface="Verdana"/>
                <a:cs typeface="Verdana"/>
              </a:rPr>
              <a:t>ст. </a:t>
            </a:r>
            <a:r>
              <a:rPr sz="2100" i="1" spc="-300" dirty="0">
                <a:latin typeface="Verdana"/>
                <a:cs typeface="Verdana"/>
              </a:rPr>
              <a:t>236</a:t>
            </a:r>
            <a:r>
              <a:rPr sz="2100" i="1" spc="-163" dirty="0">
                <a:latin typeface="Verdana"/>
                <a:cs typeface="Verdana"/>
              </a:rPr>
              <a:t> </a:t>
            </a:r>
            <a:r>
              <a:rPr sz="2100" i="1" spc="-190" dirty="0">
                <a:latin typeface="Verdana"/>
                <a:cs typeface="Verdana"/>
              </a:rPr>
              <a:t>ТК</a:t>
            </a:r>
            <a:r>
              <a:rPr sz="2100" i="1" spc="-153" dirty="0">
                <a:latin typeface="Verdana"/>
                <a:cs typeface="Verdana"/>
              </a:rPr>
              <a:t> </a:t>
            </a:r>
            <a:r>
              <a:rPr sz="2100" i="1" spc="-123" dirty="0">
                <a:latin typeface="Verdana"/>
                <a:cs typeface="Verdana"/>
              </a:rPr>
              <a:t>РФ</a:t>
            </a:r>
            <a:r>
              <a:rPr sz="2100" i="1" spc="-147" dirty="0">
                <a:latin typeface="Verdana"/>
                <a:cs typeface="Verdana"/>
              </a:rPr>
              <a:t> </a:t>
            </a:r>
            <a:r>
              <a:rPr sz="2100" i="1" spc="-127" dirty="0">
                <a:latin typeface="Verdana"/>
                <a:cs typeface="Verdana"/>
              </a:rPr>
              <a:t>и</a:t>
            </a:r>
            <a:r>
              <a:rPr sz="2100" i="1" spc="-113" dirty="0">
                <a:latin typeface="Verdana"/>
                <a:cs typeface="Verdana"/>
              </a:rPr>
              <a:t> </a:t>
            </a:r>
            <a:r>
              <a:rPr sz="2100" i="1" spc="-147" dirty="0">
                <a:latin typeface="Verdana"/>
                <a:cs typeface="Verdana"/>
              </a:rPr>
              <a:t>абз.</a:t>
            </a:r>
            <a:r>
              <a:rPr sz="2100" i="1" spc="-157" dirty="0">
                <a:latin typeface="Verdana"/>
                <a:cs typeface="Verdana"/>
              </a:rPr>
              <a:t> </a:t>
            </a:r>
            <a:r>
              <a:rPr sz="2100" i="1" spc="-330" dirty="0">
                <a:latin typeface="Verdana"/>
                <a:cs typeface="Verdana"/>
              </a:rPr>
              <a:t>2</a:t>
            </a:r>
            <a:r>
              <a:rPr sz="2100" i="1" spc="-153" dirty="0">
                <a:latin typeface="Verdana"/>
                <a:cs typeface="Verdana"/>
              </a:rPr>
              <a:t> </a:t>
            </a:r>
            <a:r>
              <a:rPr sz="2100" i="1" spc="-243" dirty="0">
                <a:latin typeface="Verdana"/>
                <a:cs typeface="Verdana"/>
              </a:rPr>
              <a:t>ч.</a:t>
            </a:r>
            <a:r>
              <a:rPr sz="2100" i="1" spc="-150" dirty="0">
                <a:latin typeface="Verdana"/>
                <a:cs typeface="Verdana"/>
              </a:rPr>
              <a:t> </a:t>
            </a:r>
            <a:r>
              <a:rPr sz="2100" i="1" spc="-733" dirty="0">
                <a:latin typeface="Verdana"/>
                <a:cs typeface="Verdana"/>
              </a:rPr>
              <a:t>1</a:t>
            </a:r>
            <a:r>
              <a:rPr sz="2100" i="1" spc="-153" dirty="0">
                <a:latin typeface="Verdana"/>
                <a:cs typeface="Verdana"/>
              </a:rPr>
              <a:t> </a:t>
            </a:r>
            <a:r>
              <a:rPr sz="2100" i="1" spc="-147" dirty="0">
                <a:latin typeface="Verdana"/>
                <a:cs typeface="Verdana"/>
              </a:rPr>
              <a:t>ст.</a:t>
            </a:r>
            <a:r>
              <a:rPr sz="2100" i="1" spc="-153" dirty="0">
                <a:latin typeface="Verdana"/>
                <a:cs typeface="Verdana"/>
              </a:rPr>
              <a:t> </a:t>
            </a:r>
            <a:r>
              <a:rPr sz="2100" i="1" spc="-387" dirty="0">
                <a:latin typeface="Verdana"/>
                <a:cs typeface="Verdana"/>
              </a:rPr>
              <a:t>327.1</a:t>
            </a:r>
            <a:r>
              <a:rPr sz="2100" i="1" spc="-173" dirty="0">
                <a:latin typeface="Verdana"/>
                <a:cs typeface="Verdana"/>
              </a:rPr>
              <a:t> </a:t>
            </a:r>
            <a:r>
              <a:rPr sz="2100" i="1" spc="-157" dirty="0">
                <a:latin typeface="Verdana"/>
                <a:cs typeface="Verdana"/>
              </a:rPr>
              <a:t>ГПК</a:t>
            </a:r>
            <a:r>
              <a:rPr sz="2100" i="1" spc="-150" dirty="0">
                <a:latin typeface="Verdana"/>
                <a:cs typeface="Verdana"/>
              </a:rPr>
              <a:t> </a:t>
            </a:r>
            <a:r>
              <a:rPr sz="2100" i="1" spc="-17" dirty="0">
                <a:latin typeface="Verdana"/>
                <a:cs typeface="Verdana"/>
              </a:rPr>
              <a:t>РФ </a:t>
            </a:r>
            <a:r>
              <a:rPr sz="2100" i="1" spc="-200" dirty="0">
                <a:latin typeface="Verdana"/>
                <a:cs typeface="Verdana"/>
              </a:rPr>
              <a:t>в</a:t>
            </a:r>
            <a:r>
              <a:rPr sz="2100" i="1" spc="-167" dirty="0">
                <a:latin typeface="Verdana"/>
                <a:cs typeface="Verdana"/>
              </a:rPr>
              <a:t> </a:t>
            </a:r>
            <a:r>
              <a:rPr sz="2100" i="1" spc="-150" dirty="0">
                <a:latin typeface="Verdana"/>
                <a:cs typeface="Verdana"/>
              </a:rPr>
              <a:t>связи</a:t>
            </a:r>
            <a:r>
              <a:rPr sz="2100" i="1" spc="-163" dirty="0">
                <a:latin typeface="Verdana"/>
                <a:cs typeface="Verdana"/>
              </a:rPr>
              <a:t> </a:t>
            </a:r>
            <a:r>
              <a:rPr sz="2100" i="1" spc="-80" dirty="0">
                <a:latin typeface="Verdana"/>
                <a:cs typeface="Verdana"/>
              </a:rPr>
              <a:t>с</a:t>
            </a:r>
            <a:r>
              <a:rPr sz="2100" i="1" spc="-147" dirty="0">
                <a:latin typeface="Verdana"/>
                <a:cs typeface="Verdana"/>
              </a:rPr>
              <a:t> </a:t>
            </a:r>
            <a:r>
              <a:rPr sz="2100" i="1" spc="-163" dirty="0">
                <a:latin typeface="Verdana"/>
                <a:cs typeface="Verdana"/>
              </a:rPr>
              <a:t>жалобой</a:t>
            </a:r>
            <a:r>
              <a:rPr sz="2100" i="1" spc="-187" dirty="0">
                <a:latin typeface="Verdana"/>
                <a:cs typeface="Verdana"/>
              </a:rPr>
              <a:t> </a:t>
            </a:r>
            <a:r>
              <a:rPr sz="2100" i="1" spc="-120" dirty="0">
                <a:latin typeface="Verdana"/>
                <a:cs typeface="Verdana"/>
              </a:rPr>
              <a:t>гражданина</a:t>
            </a:r>
            <a:r>
              <a:rPr sz="2100" i="1" spc="30" dirty="0">
                <a:latin typeface="Verdana"/>
                <a:cs typeface="Verdana"/>
              </a:rPr>
              <a:t> </a:t>
            </a:r>
            <a:r>
              <a:rPr sz="2100" i="1" spc="-207" dirty="0">
                <a:latin typeface="Verdana"/>
                <a:cs typeface="Verdana"/>
              </a:rPr>
              <a:t>И.Б.</a:t>
            </a:r>
            <a:r>
              <a:rPr sz="2100" i="1" spc="-147" dirty="0">
                <a:latin typeface="Verdana"/>
                <a:cs typeface="Verdana"/>
              </a:rPr>
              <a:t> </a:t>
            </a:r>
            <a:r>
              <a:rPr sz="2100" i="1" spc="-57" dirty="0">
                <a:latin typeface="Verdana"/>
                <a:cs typeface="Verdana"/>
              </a:rPr>
              <a:t>Сергеева"</a:t>
            </a:r>
            <a:endParaRPr sz="2100" dirty="0">
              <a:latin typeface="Verdana"/>
              <a:cs typeface="Verdana"/>
            </a:endParaRPr>
          </a:p>
        </p:txBody>
      </p:sp>
      <p:grpSp>
        <p:nvGrpSpPr>
          <p:cNvPr id="3" name="object 3"/>
          <p:cNvGrpSpPr/>
          <p:nvPr/>
        </p:nvGrpSpPr>
        <p:grpSpPr>
          <a:xfrm>
            <a:off x="9867053" y="6275112"/>
            <a:ext cx="2082800" cy="406400"/>
            <a:chOff x="14800580" y="9412668"/>
            <a:chExt cx="3124200" cy="609600"/>
          </a:xfrm>
        </p:grpSpPr>
        <p:pic>
          <p:nvPicPr>
            <p:cNvPr id="4" name="object 4"/>
            <p:cNvPicPr/>
            <p:nvPr/>
          </p:nvPicPr>
          <p:blipFill>
            <a:blip r:embed="rId2" cstate="print"/>
            <a:stretch>
              <a:fillRect/>
            </a:stretch>
          </p:blipFill>
          <p:spPr>
            <a:xfrm>
              <a:off x="15008352" y="9436608"/>
              <a:ext cx="2846832" cy="460248"/>
            </a:xfrm>
            <a:prstGeom prst="rect">
              <a:avLst/>
            </a:prstGeom>
          </p:spPr>
        </p:pic>
        <p:sp>
          <p:nvSpPr>
            <p:cNvPr id="5" name="object 5"/>
            <p:cNvSpPr/>
            <p:nvPr/>
          </p:nvSpPr>
          <p:spPr>
            <a:xfrm>
              <a:off x="14800580" y="9412668"/>
              <a:ext cx="3124200" cy="609600"/>
            </a:xfrm>
            <a:custGeom>
              <a:avLst/>
              <a:gdLst/>
              <a:ahLst/>
              <a:cxnLst/>
              <a:rect l="l" t="t" r="r" b="b"/>
              <a:pathLst>
                <a:path w="3124200" h="609600">
                  <a:moveTo>
                    <a:pt x="3124200" y="609600"/>
                  </a:moveTo>
                  <a:lnTo>
                    <a:pt x="0" y="609600"/>
                  </a:lnTo>
                  <a:lnTo>
                    <a:pt x="0" y="0"/>
                  </a:lnTo>
                  <a:lnTo>
                    <a:pt x="3124200" y="0"/>
                  </a:lnTo>
                  <a:lnTo>
                    <a:pt x="3124200" y="609600"/>
                  </a:lnTo>
                  <a:close/>
                </a:path>
              </a:pathLst>
            </a:custGeom>
            <a:solidFill>
              <a:srgbClr val="FFFFFF"/>
            </a:solidFill>
          </p:spPr>
          <p:txBody>
            <a:bodyPr wrap="square" lIns="0" tIns="0" rIns="0" bIns="0" rtlCol="0"/>
            <a:lstStyle/>
            <a:p>
              <a:endParaRPr sz="1200"/>
            </a:p>
          </p:txBody>
        </p:sp>
      </p:grpSp>
      <p:sp>
        <p:nvSpPr>
          <p:cNvPr id="6" name="object 6"/>
          <p:cNvSpPr txBox="1">
            <a:spLocks noGrp="1"/>
          </p:cNvSpPr>
          <p:nvPr>
            <p:ph type="body" idx="1"/>
          </p:nvPr>
        </p:nvSpPr>
        <p:spPr>
          <a:xfrm>
            <a:off x="727364" y="1825625"/>
            <a:ext cx="10626436" cy="4678845"/>
          </a:xfrm>
          <a:prstGeom prst="rect">
            <a:avLst/>
          </a:prstGeom>
        </p:spPr>
        <p:txBody>
          <a:bodyPr vert="horz" wrap="square" lIns="0" tIns="155575" rIns="0" bIns="0" rtlCol="0">
            <a:spAutoFit/>
          </a:bodyPr>
          <a:lstStyle/>
          <a:p>
            <a:pPr marL="0" indent="0" algn="just">
              <a:lnSpc>
                <a:spcPct val="100000"/>
              </a:lnSpc>
              <a:spcBef>
                <a:spcPts val="67"/>
              </a:spcBef>
              <a:buNone/>
            </a:pPr>
            <a:r>
              <a:rPr b="1" spc="237" dirty="0">
                <a:latin typeface="Arial" panose="020B0604020202020204" pitchFamily="34" charset="0"/>
                <a:cs typeface="Arial" panose="020B0604020202020204" pitchFamily="34" charset="0"/>
              </a:rPr>
              <a:t>Влияние</a:t>
            </a:r>
            <a:r>
              <a:rPr b="1" spc="-193" dirty="0">
                <a:latin typeface="Arial" panose="020B0604020202020204" pitchFamily="34" charset="0"/>
                <a:cs typeface="Arial" panose="020B0604020202020204" pitchFamily="34" charset="0"/>
              </a:rPr>
              <a:t> </a:t>
            </a:r>
            <a:r>
              <a:rPr b="1" spc="193" dirty="0">
                <a:latin typeface="Arial" panose="020B0604020202020204" pitchFamily="34" charset="0"/>
                <a:cs typeface="Arial" panose="020B0604020202020204" pitchFamily="34" charset="0"/>
              </a:rPr>
              <a:t>на</a:t>
            </a:r>
            <a:r>
              <a:rPr b="1" spc="-173" dirty="0">
                <a:latin typeface="Arial" panose="020B0604020202020204" pitchFamily="34" charset="0"/>
                <a:cs typeface="Arial" panose="020B0604020202020204" pitchFamily="34" charset="0"/>
              </a:rPr>
              <a:t> </a:t>
            </a:r>
            <a:r>
              <a:rPr b="1" spc="180" dirty="0">
                <a:latin typeface="Arial" panose="020B0604020202020204" pitchFamily="34" charset="0"/>
                <a:cs typeface="Arial" panose="020B0604020202020204" pitchFamily="34" charset="0"/>
              </a:rPr>
              <a:t>закон</a:t>
            </a:r>
          </a:p>
          <a:p>
            <a:pPr marL="0" indent="0">
              <a:lnSpc>
                <a:spcPct val="100000"/>
              </a:lnSpc>
              <a:spcBef>
                <a:spcPts val="1193"/>
              </a:spcBef>
              <a:buNone/>
            </a:pPr>
            <a:endParaRPr sz="2000" spc="180" dirty="0"/>
          </a:p>
          <a:p>
            <a:pPr marL="0" indent="0" algn="just">
              <a:lnSpc>
                <a:spcPct val="100000"/>
              </a:lnSpc>
              <a:buNone/>
            </a:pPr>
            <a:r>
              <a:rPr sz="2000" dirty="0">
                <a:latin typeface="Verdana"/>
                <a:cs typeface="Verdana"/>
              </a:rPr>
              <a:t>Скорректирована</a:t>
            </a:r>
            <a:r>
              <a:rPr sz="2000" spc="-223" dirty="0">
                <a:latin typeface="Verdana"/>
                <a:cs typeface="Verdana"/>
              </a:rPr>
              <a:t> </a:t>
            </a:r>
            <a:r>
              <a:rPr sz="2000" spc="-117" dirty="0">
                <a:latin typeface="Verdana"/>
                <a:cs typeface="Verdana"/>
              </a:rPr>
              <a:t>ст.</a:t>
            </a:r>
            <a:r>
              <a:rPr sz="2000" spc="-177" dirty="0">
                <a:latin typeface="Verdana"/>
                <a:cs typeface="Verdana"/>
              </a:rPr>
              <a:t> </a:t>
            </a:r>
            <a:r>
              <a:rPr sz="2000" spc="-110" dirty="0">
                <a:latin typeface="Verdana"/>
                <a:cs typeface="Verdana"/>
              </a:rPr>
              <a:t>236</a:t>
            </a:r>
            <a:r>
              <a:rPr sz="2000" spc="-203" dirty="0">
                <a:latin typeface="Verdana"/>
                <a:cs typeface="Verdana"/>
              </a:rPr>
              <a:t> </a:t>
            </a:r>
            <a:r>
              <a:rPr sz="2000" spc="-50" dirty="0">
                <a:latin typeface="Verdana"/>
                <a:cs typeface="Verdana"/>
              </a:rPr>
              <a:t>ТК</a:t>
            </a:r>
            <a:r>
              <a:rPr sz="2000" spc="-183" dirty="0">
                <a:latin typeface="Verdana"/>
                <a:cs typeface="Verdana"/>
              </a:rPr>
              <a:t> </a:t>
            </a:r>
            <a:r>
              <a:rPr sz="2000" spc="-13" dirty="0">
                <a:latin typeface="Verdana"/>
                <a:cs typeface="Verdana"/>
              </a:rPr>
              <a:t>РФ*:</a:t>
            </a:r>
            <a:endParaRPr sz="2000" dirty="0">
              <a:latin typeface="Verdana"/>
              <a:cs typeface="Verdana"/>
            </a:endParaRPr>
          </a:p>
          <a:p>
            <a:pPr marL="0" indent="0">
              <a:lnSpc>
                <a:spcPct val="100000"/>
              </a:lnSpc>
              <a:spcBef>
                <a:spcPts val="150"/>
              </a:spcBef>
              <a:buNone/>
            </a:pPr>
            <a:endParaRPr sz="2000" dirty="0">
              <a:latin typeface="Verdana"/>
              <a:cs typeface="Verdana"/>
            </a:endParaRPr>
          </a:p>
          <a:p>
            <a:pPr marL="0" marR="3387" indent="0" algn="just">
              <a:lnSpc>
                <a:spcPct val="100000"/>
              </a:lnSpc>
              <a:spcBef>
                <a:spcPts val="3"/>
              </a:spcBef>
              <a:buNone/>
            </a:pPr>
            <a:r>
              <a:rPr sz="2000" i="1" spc="-183" dirty="0">
                <a:latin typeface="Verdana"/>
                <a:cs typeface="Verdana"/>
              </a:rPr>
              <a:t>«…от</a:t>
            </a:r>
            <a:r>
              <a:rPr sz="2000" i="1" spc="230" dirty="0">
                <a:latin typeface="Verdana"/>
                <a:cs typeface="Verdana"/>
              </a:rPr>
              <a:t> </a:t>
            </a:r>
            <a:r>
              <a:rPr sz="2000" i="1" dirty="0">
                <a:latin typeface="Verdana"/>
                <a:cs typeface="Verdana"/>
              </a:rPr>
              <a:t>начисленных,</a:t>
            </a:r>
            <a:r>
              <a:rPr sz="2000" i="1" spc="217" dirty="0">
                <a:latin typeface="Verdana"/>
                <a:cs typeface="Verdana"/>
              </a:rPr>
              <a:t> </a:t>
            </a:r>
            <a:r>
              <a:rPr sz="2000" i="1" spc="37" dirty="0">
                <a:latin typeface="Verdana"/>
                <a:cs typeface="Verdana"/>
              </a:rPr>
              <a:t>но</a:t>
            </a:r>
            <a:r>
              <a:rPr sz="2000" i="1" spc="220" dirty="0">
                <a:latin typeface="Verdana"/>
                <a:cs typeface="Verdana"/>
              </a:rPr>
              <a:t> </a:t>
            </a:r>
            <a:r>
              <a:rPr sz="2000" i="1" spc="47" dirty="0">
                <a:latin typeface="Verdana"/>
                <a:cs typeface="Verdana"/>
              </a:rPr>
              <a:t>не</a:t>
            </a:r>
            <a:r>
              <a:rPr sz="2000" i="1" spc="217" dirty="0">
                <a:latin typeface="Verdana"/>
                <a:cs typeface="Verdana"/>
              </a:rPr>
              <a:t> </a:t>
            </a:r>
            <a:r>
              <a:rPr sz="2000" i="1" dirty="0">
                <a:latin typeface="Verdana"/>
                <a:cs typeface="Verdana"/>
              </a:rPr>
              <a:t>выплаченных</a:t>
            </a:r>
            <a:r>
              <a:rPr sz="2000" i="1" spc="227" dirty="0">
                <a:latin typeface="Verdana"/>
                <a:cs typeface="Verdana"/>
              </a:rPr>
              <a:t> </a:t>
            </a:r>
            <a:r>
              <a:rPr sz="2000" i="1" dirty="0">
                <a:latin typeface="Verdana"/>
                <a:cs typeface="Verdana"/>
              </a:rPr>
              <a:t>в</a:t>
            </a:r>
            <a:r>
              <a:rPr sz="2000" i="1" spc="220" dirty="0">
                <a:latin typeface="Verdana"/>
                <a:cs typeface="Verdana"/>
              </a:rPr>
              <a:t> </a:t>
            </a:r>
            <a:r>
              <a:rPr sz="2000" i="1" spc="43" dirty="0">
                <a:latin typeface="Verdana"/>
                <a:cs typeface="Verdana"/>
              </a:rPr>
              <a:t>срок</a:t>
            </a:r>
            <a:r>
              <a:rPr sz="2000" i="1" spc="223" dirty="0">
                <a:latin typeface="Verdana"/>
                <a:cs typeface="Verdana"/>
              </a:rPr>
              <a:t> </a:t>
            </a:r>
            <a:r>
              <a:rPr sz="2000" i="1" spc="67" dirty="0">
                <a:latin typeface="Verdana"/>
                <a:cs typeface="Verdana"/>
              </a:rPr>
              <a:t>сумм</a:t>
            </a:r>
            <a:r>
              <a:rPr sz="2000" i="1" spc="227" dirty="0">
                <a:latin typeface="Verdana"/>
                <a:cs typeface="Verdana"/>
              </a:rPr>
              <a:t> </a:t>
            </a:r>
            <a:r>
              <a:rPr sz="2000" i="1" spc="63" dirty="0">
                <a:latin typeface="Verdana"/>
                <a:cs typeface="Verdana"/>
              </a:rPr>
              <a:t>и</a:t>
            </a:r>
            <a:r>
              <a:rPr sz="2000" i="1" spc="197" dirty="0">
                <a:latin typeface="Verdana"/>
                <a:cs typeface="Verdana"/>
              </a:rPr>
              <a:t> </a:t>
            </a:r>
            <a:r>
              <a:rPr sz="2000" i="1" spc="-7" dirty="0">
                <a:latin typeface="Verdana"/>
                <a:cs typeface="Verdana"/>
              </a:rPr>
              <a:t>(или)</a:t>
            </a:r>
            <a:r>
              <a:rPr sz="2000" i="1" spc="207" dirty="0">
                <a:latin typeface="Verdana"/>
                <a:cs typeface="Verdana"/>
              </a:rPr>
              <a:t> </a:t>
            </a:r>
            <a:r>
              <a:rPr sz="2000" i="1" dirty="0">
                <a:latin typeface="Verdana"/>
                <a:cs typeface="Verdana"/>
              </a:rPr>
              <a:t>не</a:t>
            </a:r>
            <a:r>
              <a:rPr sz="2000" i="1" spc="200" dirty="0">
                <a:latin typeface="Verdana"/>
                <a:cs typeface="Verdana"/>
              </a:rPr>
              <a:t> </a:t>
            </a:r>
            <a:r>
              <a:rPr sz="2000" i="1" dirty="0">
                <a:latin typeface="Verdana"/>
                <a:cs typeface="Verdana"/>
              </a:rPr>
              <a:t>начисленных</a:t>
            </a:r>
            <a:r>
              <a:rPr sz="2000" i="1" spc="203" dirty="0">
                <a:latin typeface="Verdana"/>
                <a:cs typeface="Verdana"/>
              </a:rPr>
              <a:t> </a:t>
            </a:r>
            <a:r>
              <a:rPr sz="2000" i="1" spc="27" dirty="0">
                <a:latin typeface="Verdana"/>
                <a:cs typeface="Verdana"/>
              </a:rPr>
              <a:t>своевременно </a:t>
            </a:r>
            <a:r>
              <a:rPr sz="2000" i="1" spc="57" dirty="0">
                <a:latin typeface="Verdana"/>
                <a:cs typeface="Verdana"/>
              </a:rPr>
              <a:t>сумм</a:t>
            </a:r>
            <a:r>
              <a:rPr sz="2000" i="1" spc="407" dirty="0">
                <a:latin typeface="Verdana"/>
                <a:cs typeface="Verdana"/>
              </a:rPr>
              <a:t> </a:t>
            </a:r>
            <a:r>
              <a:rPr sz="2000" i="1" dirty="0">
                <a:latin typeface="Verdana"/>
                <a:cs typeface="Verdana"/>
              </a:rPr>
              <a:t>в</a:t>
            </a:r>
            <a:r>
              <a:rPr sz="2000" i="1" spc="413" dirty="0">
                <a:latin typeface="Verdana"/>
                <a:cs typeface="Verdana"/>
              </a:rPr>
              <a:t> </a:t>
            </a:r>
            <a:r>
              <a:rPr sz="2000" i="1" dirty="0">
                <a:latin typeface="Verdana"/>
                <a:cs typeface="Verdana"/>
              </a:rPr>
              <a:t>случае,</a:t>
            </a:r>
            <a:r>
              <a:rPr sz="2000" i="1" spc="423" dirty="0">
                <a:latin typeface="Verdana"/>
                <a:cs typeface="Verdana"/>
              </a:rPr>
              <a:t> </a:t>
            </a:r>
            <a:r>
              <a:rPr sz="2000" i="1" dirty="0">
                <a:latin typeface="Verdana"/>
                <a:cs typeface="Verdana"/>
              </a:rPr>
              <a:t>если</a:t>
            </a:r>
            <a:r>
              <a:rPr sz="2000" i="1" spc="403" dirty="0">
                <a:latin typeface="Verdana"/>
                <a:cs typeface="Verdana"/>
              </a:rPr>
              <a:t> </a:t>
            </a:r>
            <a:r>
              <a:rPr sz="2000" i="1" dirty="0">
                <a:latin typeface="Verdana"/>
                <a:cs typeface="Verdana"/>
              </a:rPr>
              <a:t>вступившим</a:t>
            </a:r>
            <a:r>
              <a:rPr sz="2000" i="1" spc="410" dirty="0">
                <a:latin typeface="Verdana"/>
                <a:cs typeface="Verdana"/>
              </a:rPr>
              <a:t> </a:t>
            </a:r>
            <a:r>
              <a:rPr sz="2000" i="1" dirty="0">
                <a:latin typeface="Verdana"/>
                <a:cs typeface="Verdana"/>
              </a:rPr>
              <a:t>в</a:t>
            </a:r>
            <a:r>
              <a:rPr sz="2000" i="1" spc="413" dirty="0">
                <a:latin typeface="Verdana"/>
                <a:cs typeface="Verdana"/>
              </a:rPr>
              <a:t> </a:t>
            </a:r>
            <a:r>
              <a:rPr sz="2000" i="1" dirty="0">
                <a:latin typeface="Verdana"/>
                <a:cs typeface="Verdana"/>
              </a:rPr>
              <a:t>законную</a:t>
            </a:r>
            <a:r>
              <a:rPr sz="2000" i="1" spc="410" dirty="0">
                <a:latin typeface="Verdana"/>
                <a:cs typeface="Verdana"/>
              </a:rPr>
              <a:t> </a:t>
            </a:r>
            <a:r>
              <a:rPr sz="2000" i="1" dirty="0">
                <a:latin typeface="Verdana"/>
                <a:cs typeface="Verdana"/>
              </a:rPr>
              <a:t>силу</a:t>
            </a:r>
            <a:r>
              <a:rPr sz="2000" i="1" spc="413" dirty="0">
                <a:latin typeface="Verdana"/>
                <a:cs typeface="Verdana"/>
              </a:rPr>
              <a:t> </a:t>
            </a:r>
            <a:r>
              <a:rPr sz="2000" i="1" spc="47" dirty="0">
                <a:latin typeface="Verdana"/>
                <a:cs typeface="Verdana"/>
              </a:rPr>
              <a:t>решением</a:t>
            </a:r>
            <a:r>
              <a:rPr sz="2000" i="1" spc="403" dirty="0">
                <a:latin typeface="Verdana"/>
                <a:cs typeface="Verdana"/>
              </a:rPr>
              <a:t> </a:t>
            </a:r>
            <a:r>
              <a:rPr sz="2000" i="1" dirty="0">
                <a:latin typeface="Verdana"/>
                <a:cs typeface="Verdana"/>
              </a:rPr>
              <a:t>суда</a:t>
            </a:r>
            <a:r>
              <a:rPr sz="2000" i="1" spc="413" dirty="0">
                <a:latin typeface="Verdana"/>
                <a:cs typeface="Verdana"/>
              </a:rPr>
              <a:t> </a:t>
            </a:r>
            <a:r>
              <a:rPr sz="2000" i="1" dirty="0">
                <a:latin typeface="Verdana"/>
                <a:cs typeface="Verdana"/>
              </a:rPr>
              <a:t>было</a:t>
            </a:r>
            <a:r>
              <a:rPr sz="2000" i="1" spc="410" dirty="0">
                <a:latin typeface="Verdana"/>
                <a:cs typeface="Verdana"/>
              </a:rPr>
              <a:t> </a:t>
            </a:r>
            <a:r>
              <a:rPr sz="2000" i="1" spc="43" dirty="0">
                <a:latin typeface="Verdana"/>
                <a:cs typeface="Verdana"/>
              </a:rPr>
              <a:t>признано</a:t>
            </a:r>
            <a:r>
              <a:rPr sz="2000" i="1" spc="407" dirty="0">
                <a:latin typeface="Verdana"/>
                <a:cs typeface="Verdana"/>
              </a:rPr>
              <a:t> </a:t>
            </a:r>
            <a:r>
              <a:rPr sz="2000" i="1" spc="40" dirty="0">
                <a:latin typeface="Verdana"/>
                <a:cs typeface="Verdana"/>
              </a:rPr>
              <a:t>право работника</a:t>
            </a:r>
            <a:r>
              <a:rPr sz="2000" i="1" spc="240" dirty="0">
                <a:latin typeface="Verdana"/>
                <a:cs typeface="Verdana"/>
              </a:rPr>
              <a:t> </a:t>
            </a:r>
            <a:r>
              <a:rPr sz="2000" i="1" spc="87" dirty="0">
                <a:latin typeface="Verdana"/>
                <a:cs typeface="Verdana"/>
              </a:rPr>
              <a:t>на</a:t>
            </a:r>
            <a:r>
              <a:rPr sz="2000" i="1" spc="240" dirty="0">
                <a:latin typeface="Verdana"/>
                <a:cs typeface="Verdana"/>
              </a:rPr>
              <a:t> </a:t>
            </a:r>
            <a:r>
              <a:rPr sz="2000" i="1" dirty="0">
                <a:latin typeface="Verdana"/>
                <a:cs typeface="Verdana"/>
              </a:rPr>
              <a:t>получение</a:t>
            </a:r>
            <a:r>
              <a:rPr sz="2000" i="1" spc="210" dirty="0">
                <a:latin typeface="Verdana"/>
                <a:cs typeface="Verdana"/>
              </a:rPr>
              <a:t> </a:t>
            </a:r>
            <a:r>
              <a:rPr sz="2000" i="1" dirty="0">
                <a:latin typeface="Verdana"/>
                <a:cs typeface="Verdana"/>
              </a:rPr>
              <a:t>неначисленных</a:t>
            </a:r>
            <a:r>
              <a:rPr sz="2000" i="1" spc="240" dirty="0">
                <a:latin typeface="Verdana"/>
                <a:cs typeface="Verdana"/>
              </a:rPr>
              <a:t> </a:t>
            </a:r>
            <a:r>
              <a:rPr sz="2000" i="1" dirty="0">
                <a:latin typeface="Verdana"/>
                <a:cs typeface="Verdana"/>
              </a:rPr>
              <a:t>сумм,</a:t>
            </a:r>
            <a:r>
              <a:rPr sz="2000" i="1" spc="250" dirty="0">
                <a:latin typeface="Verdana"/>
                <a:cs typeface="Verdana"/>
              </a:rPr>
              <a:t> </a:t>
            </a:r>
            <a:r>
              <a:rPr sz="2000" i="1" spc="57" dirty="0">
                <a:latin typeface="Verdana"/>
                <a:cs typeface="Verdana"/>
              </a:rPr>
              <a:t>за</a:t>
            </a:r>
            <a:r>
              <a:rPr sz="2000" i="1" spc="240" dirty="0">
                <a:latin typeface="Verdana"/>
                <a:cs typeface="Verdana"/>
              </a:rPr>
              <a:t> </a:t>
            </a:r>
            <a:r>
              <a:rPr sz="2000" i="1" dirty="0">
                <a:latin typeface="Verdana"/>
                <a:cs typeface="Verdana"/>
              </a:rPr>
              <a:t>каждый</a:t>
            </a:r>
            <a:r>
              <a:rPr sz="2000" i="1" spc="273" dirty="0">
                <a:latin typeface="Verdana"/>
                <a:cs typeface="Verdana"/>
              </a:rPr>
              <a:t> </a:t>
            </a:r>
            <a:r>
              <a:rPr sz="2000" i="1" dirty="0">
                <a:latin typeface="Verdana"/>
                <a:cs typeface="Verdana"/>
              </a:rPr>
              <a:t>день</a:t>
            </a:r>
            <a:r>
              <a:rPr sz="2000" i="1" spc="267" dirty="0">
                <a:latin typeface="Verdana"/>
                <a:cs typeface="Verdana"/>
              </a:rPr>
              <a:t> </a:t>
            </a:r>
            <a:r>
              <a:rPr sz="2000" i="1" spc="40" dirty="0">
                <a:latin typeface="Verdana"/>
                <a:cs typeface="Verdana"/>
              </a:rPr>
              <a:t>задержки</a:t>
            </a:r>
            <a:r>
              <a:rPr sz="2000" i="1" spc="257" dirty="0">
                <a:latin typeface="Verdana"/>
                <a:cs typeface="Verdana"/>
              </a:rPr>
              <a:t> </a:t>
            </a:r>
            <a:r>
              <a:rPr sz="2000" i="1" spc="60" dirty="0">
                <a:latin typeface="Verdana"/>
                <a:cs typeface="Verdana"/>
              </a:rPr>
              <a:t>начиная</a:t>
            </a:r>
            <a:r>
              <a:rPr sz="2000" i="1" spc="253" dirty="0">
                <a:latin typeface="Verdana"/>
                <a:cs typeface="Verdana"/>
              </a:rPr>
              <a:t> </a:t>
            </a:r>
            <a:r>
              <a:rPr sz="2000" i="1" spc="60" dirty="0">
                <a:latin typeface="Verdana"/>
                <a:cs typeface="Verdana"/>
              </a:rPr>
              <a:t>со</a:t>
            </a:r>
            <a:r>
              <a:rPr sz="2000" i="1" spc="260" dirty="0">
                <a:latin typeface="Verdana"/>
                <a:cs typeface="Verdana"/>
              </a:rPr>
              <a:t> </a:t>
            </a:r>
            <a:r>
              <a:rPr sz="2000" i="1" spc="-13" dirty="0">
                <a:latin typeface="Verdana"/>
                <a:cs typeface="Verdana"/>
              </a:rPr>
              <a:t>дня, </a:t>
            </a:r>
            <a:r>
              <a:rPr sz="2000" i="1" dirty="0">
                <a:latin typeface="Verdana"/>
                <a:cs typeface="Verdana"/>
              </a:rPr>
              <a:t>следующего</a:t>
            </a:r>
            <a:r>
              <a:rPr sz="2000" i="1" spc="-93" dirty="0">
                <a:latin typeface="Verdana"/>
                <a:cs typeface="Verdana"/>
              </a:rPr>
              <a:t> </a:t>
            </a:r>
            <a:r>
              <a:rPr sz="2000" i="1" spc="57" dirty="0">
                <a:latin typeface="Verdana"/>
                <a:cs typeface="Verdana"/>
              </a:rPr>
              <a:t>за</a:t>
            </a:r>
            <a:r>
              <a:rPr sz="2000" i="1" spc="-97" dirty="0">
                <a:latin typeface="Verdana"/>
                <a:cs typeface="Verdana"/>
              </a:rPr>
              <a:t> </a:t>
            </a:r>
            <a:r>
              <a:rPr sz="2000" i="1" spc="-13" dirty="0">
                <a:latin typeface="Verdana"/>
                <a:cs typeface="Verdana"/>
              </a:rPr>
              <a:t>днем,</a:t>
            </a:r>
            <a:r>
              <a:rPr sz="2000" i="1" spc="-87" dirty="0">
                <a:latin typeface="Verdana"/>
                <a:cs typeface="Verdana"/>
              </a:rPr>
              <a:t> </a:t>
            </a:r>
            <a:r>
              <a:rPr sz="2000" i="1" dirty="0">
                <a:latin typeface="Verdana"/>
                <a:cs typeface="Verdana"/>
              </a:rPr>
              <a:t>в</a:t>
            </a:r>
            <a:r>
              <a:rPr sz="2000" i="1" spc="-93" dirty="0">
                <a:latin typeface="Verdana"/>
                <a:cs typeface="Verdana"/>
              </a:rPr>
              <a:t> </a:t>
            </a:r>
            <a:r>
              <a:rPr sz="2000" i="1" dirty="0">
                <a:latin typeface="Verdana"/>
                <a:cs typeface="Verdana"/>
              </a:rPr>
              <a:t>который</a:t>
            </a:r>
            <a:r>
              <a:rPr sz="2000" i="1" spc="-83" dirty="0">
                <a:latin typeface="Verdana"/>
                <a:cs typeface="Verdana"/>
              </a:rPr>
              <a:t> </a:t>
            </a:r>
            <a:r>
              <a:rPr sz="2000" i="1" dirty="0">
                <a:latin typeface="Verdana"/>
                <a:cs typeface="Verdana"/>
              </a:rPr>
              <a:t>эти</a:t>
            </a:r>
            <a:r>
              <a:rPr sz="2000" i="1" spc="-87" dirty="0">
                <a:latin typeface="Verdana"/>
                <a:cs typeface="Verdana"/>
              </a:rPr>
              <a:t> </a:t>
            </a:r>
            <a:r>
              <a:rPr sz="2000" i="1" spc="40" dirty="0">
                <a:latin typeface="Verdana"/>
                <a:cs typeface="Verdana"/>
              </a:rPr>
              <a:t>суммы</a:t>
            </a:r>
            <a:r>
              <a:rPr sz="2000" i="1" spc="-90" dirty="0">
                <a:latin typeface="Verdana"/>
                <a:cs typeface="Verdana"/>
              </a:rPr>
              <a:t> </a:t>
            </a:r>
            <a:r>
              <a:rPr sz="2000" i="1" dirty="0">
                <a:latin typeface="Verdana"/>
                <a:cs typeface="Verdana"/>
              </a:rPr>
              <a:t>должны</a:t>
            </a:r>
            <a:r>
              <a:rPr sz="2000" i="1" spc="-90" dirty="0">
                <a:latin typeface="Verdana"/>
                <a:cs typeface="Verdana"/>
              </a:rPr>
              <a:t> </a:t>
            </a:r>
            <a:r>
              <a:rPr sz="2000" i="1" dirty="0">
                <a:latin typeface="Verdana"/>
                <a:cs typeface="Verdana"/>
              </a:rPr>
              <a:t>были</a:t>
            </a:r>
            <a:r>
              <a:rPr sz="2000" i="1" spc="-87" dirty="0">
                <a:latin typeface="Verdana"/>
                <a:cs typeface="Verdana"/>
              </a:rPr>
              <a:t> </a:t>
            </a:r>
            <a:r>
              <a:rPr sz="2000" i="1" spc="-30" dirty="0">
                <a:latin typeface="Verdana"/>
                <a:cs typeface="Verdana"/>
              </a:rPr>
              <a:t>быть</a:t>
            </a:r>
            <a:r>
              <a:rPr sz="2000" i="1" spc="-87" dirty="0">
                <a:latin typeface="Verdana"/>
                <a:cs typeface="Verdana"/>
              </a:rPr>
              <a:t> </a:t>
            </a:r>
            <a:r>
              <a:rPr sz="2000" i="1" dirty="0">
                <a:latin typeface="Verdana"/>
                <a:cs typeface="Verdana"/>
              </a:rPr>
              <a:t>выплачены</a:t>
            </a:r>
            <a:r>
              <a:rPr sz="2000" i="1" spc="-93" dirty="0">
                <a:latin typeface="Verdana"/>
                <a:cs typeface="Verdana"/>
              </a:rPr>
              <a:t> </a:t>
            </a:r>
            <a:r>
              <a:rPr sz="2000" i="1" spc="63" dirty="0">
                <a:latin typeface="Verdana"/>
                <a:cs typeface="Verdana"/>
              </a:rPr>
              <a:t>при</a:t>
            </a:r>
            <a:r>
              <a:rPr sz="2000" i="1" spc="-87" dirty="0">
                <a:latin typeface="Verdana"/>
                <a:cs typeface="Verdana"/>
              </a:rPr>
              <a:t> </a:t>
            </a:r>
            <a:r>
              <a:rPr sz="2000" i="1" spc="53" dirty="0">
                <a:latin typeface="Verdana"/>
                <a:cs typeface="Verdana"/>
              </a:rPr>
              <a:t>своевременном </a:t>
            </a:r>
            <a:r>
              <a:rPr sz="2000" i="1" spc="-43" dirty="0">
                <a:latin typeface="Verdana"/>
                <a:cs typeface="Verdana"/>
              </a:rPr>
              <a:t>их</a:t>
            </a:r>
            <a:r>
              <a:rPr sz="2000" i="1" spc="-163" dirty="0">
                <a:latin typeface="Verdana"/>
                <a:cs typeface="Verdana"/>
              </a:rPr>
              <a:t> </a:t>
            </a:r>
            <a:r>
              <a:rPr sz="2000" i="1" spc="-7" dirty="0">
                <a:latin typeface="Verdana"/>
                <a:cs typeface="Verdana"/>
              </a:rPr>
              <a:t>начислении…»</a:t>
            </a:r>
            <a:endParaRPr sz="2000" dirty="0">
              <a:latin typeface="Verdana"/>
              <a:cs typeface="Verdana"/>
            </a:endParaRPr>
          </a:p>
          <a:p>
            <a:pPr marL="0" indent="0">
              <a:lnSpc>
                <a:spcPct val="100000"/>
              </a:lnSpc>
              <a:spcBef>
                <a:spcPts val="2057"/>
              </a:spcBef>
              <a:buNone/>
            </a:pPr>
            <a:endParaRPr sz="2000" dirty="0">
              <a:latin typeface="Verdana"/>
              <a:cs typeface="Verdana"/>
            </a:endParaRPr>
          </a:p>
          <a:p>
            <a:pPr marL="0" indent="0" algn="just">
              <a:lnSpc>
                <a:spcPct val="100000"/>
              </a:lnSpc>
              <a:buNone/>
            </a:pPr>
            <a:r>
              <a:rPr sz="2000" i="1" spc="-97" dirty="0">
                <a:latin typeface="Verdana"/>
                <a:cs typeface="Verdana"/>
              </a:rPr>
              <a:t>*ФЗ</a:t>
            </a:r>
            <a:r>
              <a:rPr sz="2000" i="1" spc="-153" dirty="0">
                <a:latin typeface="Verdana"/>
                <a:cs typeface="Verdana"/>
              </a:rPr>
              <a:t> </a:t>
            </a:r>
            <a:r>
              <a:rPr sz="2000" i="1" spc="-17" dirty="0">
                <a:latin typeface="Verdana"/>
                <a:cs typeface="Verdana"/>
              </a:rPr>
              <a:t>от</a:t>
            </a:r>
            <a:r>
              <a:rPr sz="2000" i="1" spc="-120" dirty="0">
                <a:latin typeface="Verdana"/>
                <a:cs typeface="Verdana"/>
              </a:rPr>
              <a:t> </a:t>
            </a:r>
            <a:r>
              <a:rPr sz="2000" i="1" spc="-143" dirty="0">
                <a:latin typeface="Verdana"/>
                <a:cs typeface="Verdana"/>
              </a:rPr>
              <a:t>30.01.2024</a:t>
            </a:r>
            <a:r>
              <a:rPr sz="2000" i="1" spc="-123" dirty="0">
                <a:latin typeface="Verdana"/>
                <a:cs typeface="Verdana"/>
              </a:rPr>
              <a:t> </a:t>
            </a:r>
            <a:r>
              <a:rPr sz="2000" i="1" dirty="0">
                <a:latin typeface="Verdana"/>
                <a:cs typeface="Verdana"/>
              </a:rPr>
              <a:t>№</a:t>
            </a:r>
            <a:r>
              <a:rPr sz="2000" i="1" spc="-120" dirty="0">
                <a:latin typeface="Verdana"/>
                <a:cs typeface="Verdana"/>
              </a:rPr>
              <a:t> </a:t>
            </a:r>
            <a:r>
              <a:rPr sz="2000" i="1" spc="-143" dirty="0">
                <a:latin typeface="Verdana"/>
                <a:cs typeface="Verdana"/>
              </a:rPr>
              <a:t>3-</a:t>
            </a:r>
            <a:r>
              <a:rPr sz="2000" i="1" spc="73" dirty="0">
                <a:latin typeface="Verdana"/>
                <a:cs typeface="Verdana"/>
              </a:rPr>
              <a:t>ФЗ</a:t>
            </a:r>
            <a:endParaRPr sz="2000" dirty="0">
              <a:latin typeface="Verdana"/>
              <a:cs typeface="Verdana"/>
            </a:endParaRPr>
          </a:p>
        </p:txBody>
      </p:sp>
      <p:sp>
        <p:nvSpPr>
          <p:cNvPr id="7" name="object 7"/>
          <p:cNvSpPr txBox="1">
            <a:spLocks noGrp="1"/>
          </p:cNvSpPr>
          <p:nvPr>
            <p:ph type="sldNum" sz="quarter" idx="4294967295"/>
          </p:nvPr>
        </p:nvSpPr>
        <p:spPr>
          <a:xfrm>
            <a:off x="0" y="0"/>
            <a:ext cx="0" cy="237681"/>
          </a:xfrm>
          <a:prstGeom prst="rect">
            <a:avLst/>
          </a:prstGeom>
        </p:spPr>
        <p:txBody>
          <a:bodyPr vert="horz" wrap="square" lIns="0" tIns="60757" rIns="0" bIns="0" rtlCol="0">
            <a:spAutoFit/>
          </a:bodyPr>
          <a:lstStyle/>
          <a:p>
            <a:pPr marL="25401">
              <a:lnSpc>
                <a:spcPts val="1207"/>
              </a:lnSpc>
            </a:pPr>
            <a:endParaRPr spc="-17" dirty="0"/>
          </a:p>
        </p:txBody>
      </p:sp>
    </p:spTree>
    <p:extLst>
      <p:ext uri="{BB962C8B-B14F-4D97-AF65-F5344CB8AC3E}">
        <p14:creationId xmlns:p14="http://schemas.microsoft.com/office/powerpoint/2010/main" val="1164536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3589" y="240209"/>
            <a:ext cx="10542693" cy="1470488"/>
          </a:xfrm>
          <a:prstGeom prst="rect">
            <a:avLst/>
          </a:prstGeom>
        </p:spPr>
        <p:txBody>
          <a:bodyPr vert="horz" wrap="square" lIns="0" tIns="8467" rIns="0" bIns="0" rtlCol="0" anchor="ctr">
            <a:spAutoFit/>
          </a:bodyPr>
          <a:lstStyle/>
          <a:p>
            <a:pPr marL="8467">
              <a:lnSpc>
                <a:spcPts val="3840"/>
              </a:lnSpc>
              <a:spcBef>
                <a:spcPts val="67"/>
              </a:spcBef>
            </a:pPr>
            <a:r>
              <a:rPr spc="80" dirty="0"/>
              <a:t>Постановление</a:t>
            </a:r>
            <a:r>
              <a:rPr spc="-17" dirty="0"/>
              <a:t> </a:t>
            </a:r>
            <a:r>
              <a:rPr spc="107" dirty="0"/>
              <a:t>КС</a:t>
            </a:r>
            <a:r>
              <a:rPr spc="-76" dirty="0"/>
              <a:t> </a:t>
            </a:r>
            <a:r>
              <a:rPr spc="193" dirty="0"/>
              <a:t>РФ</a:t>
            </a:r>
            <a:r>
              <a:rPr spc="-73" dirty="0"/>
              <a:t> </a:t>
            </a:r>
            <a:r>
              <a:rPr dirty="0"/>
              <a:t>от</a:t>
            </a:r>
            <a:r>
              <a:rPr spc="-70" dirty="0"/>
              <a:t> </a:t>
            </a:r>
            <a:r>
              <a:rPr dirty="0"/>
              <a:t>04.04.2024</a:t>
            </a:r>
            <a:r>
              <a:rPr spc="-90" dirty="0"/>
              <a:t> </a:t>
            </a:r>
            <a:r>
              <a:rPr dirty="0"/>
              <a:t>№</a:t>
            </a:r>
            <a:r>
              <a:rPr spc="-76" dirty="0"/>
              <a:t> </a:t>
            </a:r>
            <a:r>
              <a:rPr spc="-397" dirty="0"/>
              <a:t>15-</a:t>
            </a:r>
            <a:r>
              <a:rPr spc="169" dirty="0"/>
              <a:t>П</a:t>
            </a:r>
            <a:r>
              <a:rPr spc="-67" dirty="0"/>
              <a:t> </a:t>
            </a:r>
            <a:r>
              <a:rPr sz="2100" i="1" spc="-97" dirty="0" smtClean="0">
                <a:latin typeface="Trebuchet MS"/>
                <a:cs typeface="Trebuchet MS"/>
              </a:rPr>
              <a:t>"</a:t>
            </a:r>
            <a:r>
              <a:rPr sz="2100" i="1" spc="-97" dirty="0">
                <a:latin typeface="Verdana"/>
                <a:cs typeface="Verdana"/>
              </a:rPr>
              <a:t>По</a:t>
            </a:r>
            <a:r>
              <a:rPr sz="2100" i="1" spc="-147" dirty="0">
                <a:latin typeface="Verdana"/>
                <a:cs typeface="Verdana"/>
              </a:rPr>
              <a:t> </a:t>
            </a:r>
            <a:r>
              <a:rPr sz="2100" i="1" spc="-163" dirty="0">
                <a:latin typeface="Verdana"/>
                <a:cs typeface="Verdana"/>
              </a:rPr>
              <a:t>делу</a:t>
            </a:r>
            <a:r>
              <a:rPr sz="2100" i="1" spc="-153" dirty="0">
                <a:latin typeface="Verdana"/>
                <a:cs typeface="Verdana"/>
              </a:rPr>
              <a:t> </a:t>
            </a:r>
            <a:r>
              <a:rPr sz="2100" i="1" spc="-163" dirty="0">
                <a:latin typeface="Verdana"/>
                <a:cs typeface="Verdana"/>
              </a:rPr>
              <a:t>о</a:t>
            </a:r>
            <a:r>
              <a:rPr sz="2100" i="1" spc="-140" dirty="0">
                <a:latin typeface="Verdana"/>
                <a:cs typeface="Verdana"/>
              </a:rPr>
              <a:t> </a:t>
            </a:r>
            <a:r>
              <a:rPr sz="2100" i="1" spc="-147" dirty="0">
                <a:latin typeface="Verdana"/>
                <a:cs typeface="Verdana"/>
              </a:rPr>
              <a:t>проверке</a:t>
            </a:r>
            <a:r>
              <a:rPr sz="2100" i="1" spc="-177" dirty="0">
                <a:latin typeface="Verdana"/>
                <a:cs typeface="Verdana"/>
              </a:rPr>
              <a:t> </a:t>
            </a:r>
            <a:r>
              <a:rPr sz="2100" i="1" spc="-133" dirty="0">
                <a:latin typeface="Verdana"/>
                <a:cs typeface="Verdana"/>
              </a:rPr>
              <a:t>конституционности</a:t>
            </a:r>
            <a:r>
              <a:rPr sz="2100" i="1" spc="-160" dirty="0">
                <a:latin typeface="Verdana"/>
                <a:cs typeface="Verdana"/>
              </a:rPr>
              <a:t> </a:t>
            </a:r>
            <a:r>
              <a:rPr sz="2100" i="1" spc="-157" dirty="0">
                <a:latin typeface="Verdana"/>
                <a:cs typeface="Verdana"/>
              </a:rPr>
              <a:t>пункта</a:t>
            </a:r>
            <a:r>
              <a:rPr sz="2100" i="1" spc="43" dirty="0">
                <a:latin typeface="Verdana"/>
                <a:cs typeface="Verdana"/>
              </a:rPr>
              <a:t> </a:t>
            </a:r>
            <a:r>
              <a:rPr sz="2100" i="1" spc="-733" dirty="0">
                <a:latin typeface="Verdana"/>
                <a:cs typeface="Verdana"/>
              </a:rPr>
              <a:t>1</a:t>
            </a:r>
            <a:r>
              <a:rPr sz="2100" i="1" spc="-153" dirty="0">
                <a:latin typeface="Verdana"/>
                <a:cs typeface="Verdana"/>
              </a:rPr>
              <a:t> </a:t>
            </a:r>
            <a:r>
              <a:rPr sz="2100" i="1" spc="-100" dirty="0">
                <a:latin typeface="Verdana"/>
                <a:cs typeface="Verdana"/>
              </a:rPr>
              <a:t>статьи</a:t>
            </a:r>
            <a:r>
              <a:rPr sz="2100" i="1" spc="-153" dirty="0">
                <a:latin typeface="Verdana"/>
                <a:cs typeface="Verdana"/>
              </a:rPr>
              <a:t> </a:t>
            </a:r>
            <a:r>
              <a:rPr sz="2100" i="1" spc="-300" dirty="0">
                <a:latin typeface="Verdana"/>
                <a:cs typeface="Verdana"/>
              </a:rPr>
              <a:t>395</a:t>
            </a:r>
            <a:r>
              <a:rPr sz="2100" i="1" spc="-157" dirty="0">
                <a:latin typeface="Verdana"/>
                <a:cs typeface="Verdana"/>
              </a:rPr>
              <a:t> </a:t>
            </a:r>
            <a:r>
              <a:rPr sz="2100" i="1" spc="-173" dirty="0">
                <a:latin typeface="Verdana"/>
                <a:cs typeface="Verdana"/>
              </a:rPr>
              <a:t>ГК</a:t>
            </a:r>
            <a:r>
              <a:rPr sz="2100" i="1" spc="-167" dirty="0">
                <a:latin typeface="Verdana"/>
                <a:cs typeface="Verdana"/>
              </a:rPr>
              <a:t> </a:t>
            </a:r>
            <a:r>
              <a:rPr sz="2100" i="1" spc="-123" dirty="0">
                <a:latin typeface="Verdana"/>
                <a:cs typeface="Verdana"/>
              </a:rPr>
              <a:t>РФ</a:t>
            </a:r>
            <a:r>
              <a:rPr sz="2100" i="1" spc="-133" dirty="0">
                <a:latin typeface="Verdana"/>
                <a:cs typeface="Verdana"/>
              </a:rPr>
              <a:t> </a:t>
            </a:r>
            <a:r>
              <a:rPr sz="2100" i="1" spc="-200" dirty="0">
                <a:latin typeface="Verdana"/>
                <a:cs typeface="Verdana"/>
              </a:rPr>
              <a:t>в</a:t>
            </a:r>
            <a:r>
              <a:rPr sz="2100" i="1" spc="-150" dirty="0">
                <a:latin typeface="Verdana"/>
                <a:cs typeface="Verdana"/>
              </a:rPr>
              <a:t> связи </a:t>
            </a:r>
            <a:r>
              <a:rPr sz="2100" i="1" spc="-33" dirty="0">
                <a:latin typeface="Verdana"/>
                <a:cs typeface="Verdana"/>
              </a:rPr>
              <a:t>с </a:t>
            </a:r>
            <a:r>
              <a:rPr sz="2100" i="1" spc="-163" dirty="0">
                <a:latin typeface="Verdana"/>
                <a:cs typeface="Verdana"/>
              </a:rPr>
              <a:t>жалобой</a:t>
            </a:r>
            <a:r>
              <a:rPr sz="2100" i="1" spc="-197" dirty="0">
                <a:latin typeface="Verdana"/>
                <a:cs typeface="Verdana"/>
              </a:rPr>
              <a:t> </a:t>
            </a:r>
            <a:r>
              <a:rPr sz="2100" i="1" spc="-117" dirty="0">
                <a:latin typeface="Verdana"/>
                <a:cs typeface="Verdana"/>
              </a:rPr>
              <a:t>гражданина</a:t>
            </a:r>
            <a:r>
              <a:rPr sz="2100" i="1" spc="3" dirty="0">
                <a:latin typeface="Verdana"/>
                <a:cs typeface="Verdana"/>
              </a:rPr>
              <a:t> </a:t>
            </a:r>
            <a:r>
              <a:rPr sz="2100" i="1" spc="-80" dirty="0">
                <a:latin typeface="Verdana"/>
                <a:cs typeface="Verdana"/>
              </a:rPr>
              <a:t>И.А.Сысоева</a:t>
            </a:r>
            <a:r>
              <a:rPr sz="2100" i="1" spc="-80" dirty="0">
                <a:latin typeface="Trebuchet MS"/>
                <a:cs typeface="Trebuchet MS"/>
              </a:rPr>
              <a:t>"</a:t>
            </a:r>
            <a:endParaRPr sz="2100" dirty="0">
              <a:latin typeface="Trebuchet MS"/>
              <a:cs typeface="Trebuchet MS"/>
            </a:endParaRPr>
          </a:p>
        </p:txBody>
      </p:sp>
      <p:grpSp>
        <p:nvGrpSpPr>
          <p:cNvPr id="3" name="object 3"/>
          <p:cNvGrpSpPr/>
          <p:nvPr/>
        </p:nvGrpSpPr>
        <p:grpSpPr>
          <a:xfrm>
            <a:off x="9857740" y="6274122"/>
            <a:ext cx="2142067" cy="323850"/>
            <a:chOff x="14786610" y="9411182"/>
            <a:chExt cx="3213100" cy="485775"/>
          </a:xfrm>
        </p:grpSpPr>
        <p:pic>
          <p:nvPicPr>
            <p:cNvPr id="4" name="object 4"/>
            <p:cNvPicPr/>
            <p:nvPr/>
          </p:nvPicPr>
          <p:blipFill>
            <a:blip r:embed="rId2" cstate="print"/>
            <a:stretch>
              <a:fillRect/>
            </a:stretch>
          </p:blipFill>
          <p:spPr>
            <a:xfrm>
              <a:off x="15008352" y="9436608"/>
              <a:ext cx="2846832" cy="460248"/>
            </a:xfrm>
            <a:prstGeom prst="rect">
              <a:avLst/>
            </a:prstGeom>
          </p:spPr>
        </p:pic>
        <p:sp>
          <p:nvSpPr>
            <p:cNvPr id="5" name="object 5"/>
            <p:cNvSpPr/>
            <p:nvPr/>
          </p:nvSpPr>
          <p:spPr>
            <a:xfrm>
              <a:off x="14786610" y="9411182"/>
              <a:ext cx="3213100" cy="482600"/>
            </a:xfrm>
            <a:custGeom>
              <a:avLst/>
              <a:gdLst/>
              <a:ahLst/>
              <a:cxnLst/>
              <a:rect l="l" t="t" r="r" b="b"/>
              <a:pathLst>
                <a:path w="3213100" h="482600">
                  <a:moveTo>
                    <a:pt x="3213100" y="482600"/>
                  </a:moveTo>
                  <a:lnTo>
                    <a:pt x="0" y="482600"/>
                  </a:lnTo>
                  <a:lnTo>
                    <a:pt x="0" y="0"/>
                  </a:lnTo>
                  <a:lnTo>
                    <a:pt x="3213100" y="0"/>
                  </a:lnTo>
                  <a:lnTo>
                    <a:pt x="3213100" y="482600"/>
                  </a:lnTo>
                  <a:close/>
                </a:path>
              </a:pathLst>
            </a:custGeom>
            <a:solidFill>
              <a:srgbClr val="FFFFFF"/>
            </a:solidFill>
          </p:spPr>
          <p:txBody>
            <a:bodyPr wrap="square" lIns="0" tIns="0" rIns="0" bIns="0" rtlCol="0"/>
            <a:lstStyle/>
            <a:p>
              <a:endParaRPr sz="1200"/>
            </a:p>
          </p:txBody>
        </p:sp>
      </p:grpSp>
      <p:sp>
        <p:nvSpPr>
          <p:cNvPr id="6" name="object 6"/>
          <p:cNvSpPr txBox="1"/>
          <p:nvPr/>
        </p:nvSpPr>
        <p:spPr>
          <a:xfrm>
            <a:off x="674489" y="2030814"/>
            <a:ext cx="10960523" cy="4173792"/>
          </a:xfrm>
          <a:prstGeom prst="rect">
            <a:avLst/>
          </a:prstGeom>
        </p:spPr>
        <p:txBody>
          <a:bodyPr vert="horz" wrap="square" lIns="0" tIns="8467" rIns="0" bIns="0" rtlCol="0">
            <a:spAutoFit/>
          </a:bodyPr>
          <a:lstStyle/>
          <a:p>
            <a:pPr marL="8467">
              <a:spcBef>
                <a:spcPts val="67"/>
              </a:spcBef>
            </a:pPr>
            <a:r>
              <a:rPr sz="2400" spc="147" dirty="0">
                <a:latin typeface="Tahoma"/>
                <a:cs typeface="Tahoma"/>
              </a:rPr>
              <a:t>Обстоятельства</a:t>
            </a:r>
            <a:r>
              <a:rPr sz="2400" spc="-217" dirty="0">
                <a:latin typeface="Tahoma"/>
                <a:cs typeface="Tahoma"/>
              </a:rPr>
              <a:t> </a:t>
            </a:r>
            <a:r>
              <a:rPr sz="2400" spc="163" dirty="0">
                <a:latin typeface="Tahoma"/>
                <a:cs typeface="Tahoma"/>
              </a:rPr>
              <a:t>дела</a:t>
            </a:r>
            <a:endParaRPr sz="2400">
              <a:latin typeface="Tahoma"/>
              <a:cs typeface="Tahoma"/>
            </a:endParaRPr>
          </a:p>
          <a:p>
            <a:pPr>
              <a:spcBef>
                <a:spcPts val="783"/>
              </a:spcBef>
            </a:pPr>
            <a:endParaRPr sz="2400">
              <a:latin typeface="Tahoma"/>
              <a:cs typeface="Tahoma"/>
            </a:endParaRPr>
          </a:p>
          <a:p>
            <a:pPr marL="8467" marR="3387"/>
            <a:r>
              <a:rPr sz="2400" spc="40" dirty="0">
                <a:latin typeface="Verdana"/>
                <a:cs typeface="Verdana"/>
              </a:rPr>
              <a:t>Работник</a:t>
            </a:r>
            <a:r>
              <a:rPr sz="2400" spc="-243" dirty="0">
                <a:latin typeface="Verdana"/>
                <a:cs typeface="Verdana"/>
              </a:rPr>
              <a:t> </a:t>
            </a:r>
            <a:r>
              <a:rPr sz="2400" dirty="0">
                <a:latin typeface="Verdana"/>
                <a:cs typeface="Verdana"/>
              </a:rPr>
              <a:t>был</a:t>
            </a:r>
            <a:r>
              <a:rPr sz="2400" spc="-223" dirty="0">
                <a:latin typeface="Verdana"/>
                <a:cs typeface="Verdana"/>
              </a:rPr>
              <a:t> </a:t>
            </a:r>
            <a:r>
              <a:rPr sz="2400" dirty="0">
                <a:latin typeface="Verdana"/>
                <a:cs typeface="Verdana"/>
              </a:rPr>
              <a:t>уволен</a:t>
            </a:r>
            <a:r>
              <a:rPr sz="2400" spc="-227" dirty="0">
                <a:latin typeface="Verdana"/>
                <a:cs typeface="Verdana"/>
              </a:rPr>
              <a:t> </a:t>
            </a:r>
            <a:r>
              <a:rPr sz="2400" dirty="0">
                <a:latin typeface="Verdana"/>
                <a:cs typeface="Verdana"/>
              </a:rPr>
              <a:t>в</a:t>
            </a:r>
            <a:r>
              <a:rPr sz="2400" spc="-250" dirty="0">
                <a:latin typeface="Verdana"/>
                <a:cs typeface="Verdana"/>
              </a:rPr>
              <a:t> </a:t>
            </a:r>
            <a:r>
              <a:rPr sz="2400" dirty="0">
                <a:latin typeface="Verdana"/>
                <a:cs typeface="Verdana"/>
              </a:rPr>
              <a:t>связи</a:t>
            </a:r>
            <a:r>
              <a:rPr sz="2400" spc="-243" dirty="0">
                <a:latin typeface="Verdana"/>
                <a:cs typeface="Verdana"/>
              </a:rPr>
              <a:t> </a:t>
            </a:r>
            <a:r>
              <a:rPr sz="2400" spc="50" dirty="0">
                <a:latin typeface="Verdana"/>
                <a:cs typeface="Verdana"/>
              </a:rPr>
              <a:t>с</a:t>
            </a:r>
            <a:r>
              <a:rPr sz="2400" spc="-227" dirty="0">
                <a:latin typeface="Verdana"/>
                <a:cs typeface="Verdana"/>
              </a:rPr>
              <a:t> </a:t>
            </a:r>
            <a:r>
              <a:rPr sz="2400" spc="37" dirty="0">
                <a:latin typeface="Verdana"/>
                <a:cs typeface="Verdana"/>
              </a:rPr>
              <a:t>истечением</a:t>
            </a:r>
            <a:r>
              <a:rPr sz="2400" spc="-247" dirty="0">
                <a:latin typeface="Verdana"/>
                <a:cs typeface="Verdana"/>
              </a:rPr>
              <a:t> </a:t>
            </a:r>
            <a:r>
              <a:rPr sz="2400" dirty="0">
                <a:latin typeface="Verdana"/>
                <a:cs typeface="Verdana"/>
              </a:rPr>
              <a:t>срока</a:t>
            </a:r>
            <a:r>
              <a:rPr sz="2400" spc="-227" dirty="0">
                <a:latin typeface="Verdana"/>
                <a:cs typeface="Verdana"/>
              </a:rPr>
              <a:t> </a:t>
            </a:r>
            <a:r>
              <a:rPr sz="2400" dirty="0">
                <a:latin typeface="Verdana"/>
                <a:cs typeface="Verdana"/>
              </a:rPr>
              <a:t>ТД.</a:t>
            </a:r>
            <a:r>
              <a:rPr sz="2400" spc="347" dirty="0">
                <a:latin typeface="Verdana"/>
                <a:cs typeface="Verdana"/>
              </a:rPr>
              <a:t> </a:t>
            </a:r>
            <a:r>
              <a:rPr sz="2400" spc="-20" dirty="0">
                <a:latin typeface="Verdana"/>
                <a:cs typeface="Verdana"/>
              </a:rPr>
              <a:t>Спустя</a:t>
            </a:r>
            <a:r>
              <a:rPr sz="2400" spc="-243" dirty="0">
                <a:latin typeface="Verdana"/>
                <a:cs typeface="Verdana"/>
              </a:rPr>
              <a:t> </a:t>
            </a:r>
            <a:r>
              <a:rPr sz="2400" spc="-17" dirty="0">
                <a:latin typeface="Verdana"/>
                <a:cs typeface="Verdana"/>
              </a:rPr>
              <a:t>два </a:t>
            </a:r>
            <a:r>
              <a:rPr sz="2400" dirty="0">
                <a:latin typeface="Verdana"/>
                <a:cs typeface="Verdana"/>
              </a:rPr>
              <a:t>года</a:t>
            </a:r>
            <a:r>
              <a:rPr sz="2400" spc="-200" dirty="0">
                <a:latin typeface="Verdana"/>
                <a:cs typeface="Verdana"/>
              </a:rPr>
              <a:t> </a:t>
            </a:r>
            <a:r>
              <a:rPr sz="2400" spc="57" dirty="0">
                <a:latin typeface="Verdana"/>
                <a:cs typeface="Verdana"/>
              </a:rPr>
              <a:t>по</a:t>
            </a:r>
            <a:r>
              <a:rPr sz="2400" spc="-167" dirty="0">
                <a:latin typeface="Verdana"/>
                <a:cs typeface="Verdana"/>
              </a:rPr>
              <a:t> </a:t>
            </a:r>
            <a:r>
              <a:rPr sz="2400" spc="60" dirty="0">
                <a:latin typeface="Verdana"/>
                <a:cs typeface="Verdana"/>
              </a:rPr>
              <a:t>решению</a:t>
            </a:r>
            <a:r>
              <a:rPr sz="2400" spc="-203" dirty="0">
                <a:latin typeface="Verdana"/>
                <a:cs typeface="Verdana"/>
              </a:rPr>
              <a:t> </a:t>
            </a:r>
            <a:r>
              <a:rPr sz="2400" spc="-23" dirty="0">
                <a:latin typeface="Verdana"/>
                <a:cs typeface="Verdana"/>
              </a:rPr>
              <a:t>суда</a:t>
            </a:r>
            <a:r>
              <a:rPr sz="2400" spc="-193" dirty="0">
                <a:latin typeface="Verdana"/>
                <a:cs typeface="Verdana"/>
              </a:rPr>
              <a:t> </a:t>
            </a:r>
            <a:r>
              <a:rPr sz="2400" dirty="0">
                <a:latin typeface="Verdana"/>
                <a:cs typeface="Verdana"/>
              </a:rPr>
              <a:t>его</a:t>
            </a:r>
            <a:r>
              <a:rPr sz="2400" spc="-180" dirty="0">
                <a:latin typeface="Verdana"/>
                <a:cs typeface="Verdana"/>
              </a:rPr>
              <a:t> </a:t>
            </a:r>
            <a:r>
              <a:rPr sz="2400" dirty="0">
                <a:latin typeface="Verdana"/>
                <a:cs typeface="Verdana"/>
              </a:rPr>
              <a:t>восстановили</a:t>
            </a:r>
            <a:r>
              <a:rPr sz="2400" spc="-230" dirty="0">
                <a:latin typeface="Verdana"/>
                <a:cs typeface="Verdana"/>
              </a:rPr>
              <a:t> </a:t>
            </a:r>
            <a:r>
              <a:rPr sz="2400" dirty="0">
                <a:latin typeface="Verdana"/>
                <a:cs typeface="Verdana"/>
              </a:rPr>
              <a:t>на</a:t>
            </a:r>
            <a:r>
              <a:rPr sz="2400" spc="-180" dirty="0">
                <a:latin typeface="Verdana"/>
                <a:cs typeface="Verdana"/>
              </a:rPr>
              <a:t> </a:t>
            </a:r>
            <a:r>
              <a:rPr sz="2400" spc="73" dirty="0">
                <a:latin typeface="Verdana"/>
                <a:cs typeface="Verdana"/>
              </a:rPr>
              <a:t>прежнем</a:t>
            </a:r>
            <a:r>
              <a:rPr sz="2400" spc="-200" dirty="0">
                <a:latin typeface="Verdana"/>
                <a:cs typeface="Verdana"/>
              </a:rPr>
              <a:t> </a:t>
            </a:r>
            <a:r>
              <a:rPr sz="2400" spc="37" dirty="0">
                <a:latin typeface="Verdana"/>
                <a:cs typeface="Verdana"/>
              </a:rPr>
              <a:t>месте</a:t>
            </a:r>
            <a:r>
              <a:rPr sz="2400" spc="-203" dirty="0">
                <a:latin typeface="Verdana"/>
                <a:cs typeface="Verdana"/>
              </a:rPr>
              <a:t> </a:t>
            </a:r>
            <a:r>
              <a:rPr sz="2400" dirty="0">
                <a:latin typeface="Verdana"/>
                <a:cs typeface="Verdana"/>
              </a:rPr>
              <a:t>работы</a:t>
            </a:r>
            <a:r>
              <a:rPr sz="2400" spc="-169" dirty="0">
                <a:latin typeface="Verdana"/>
                <a:cs typeface="Verdana"/>
              </a:rPr>
              <a:t> </a:t>
            </a:r>
            <a:r>
              <a:rPr sz="2400" spc="17" dirty="0">
                <a:latin typeface="Verdana"/>
                <a:cs typeface="Verdana"/>
              </a:rPr>
              <a:t>с </a:t>
            </a:r>
            <a:r>
              <a:rPr sz="2400" dirty="0">
                <a:latin typeface="Verdana"/>
                <a:cs typeface="Verdana"/>
              </a:rPr>
              <a:t>взысканием</a:t>
            </a:r>
            <a:r>
              <a:rPr sz="2400" spc="-203" dirty="0">
                <a:latin typeface="Verdana"/>
                <a:cs typeface="Verdana"/>
              </a:rPr>
              <a:t> </a:t>
            </a:r>
            <a:r>
              <a:rPr sz="2400" dirty="0">
                <a:latin typeface="Verdana"/>
                <a:cs typeface="Verdana"/>
              </a:rPr>
              <a:t>в</a:t>
            </a:r>
            <a:r>
              <a:rPr sz="2400" spc="-180" dirty="0">
                <a:latin typeface="Verdana"/>
                <a:cs typeface="Verdana"/>
              </a:rPr>
              <a:t> </a:t>
            </a:r>
            <a:r>
              <a:rPr sz="2400" dirty="0">
                <a:latin typeface="Verdana"/>
                <a:cs typeface="Verdana"/>
              </a:rPr>
              <a:t>его</a:t>
            </a:r>
            <a:r>
              <a:rPr sz="2400" spc="-183" dirty="0">
                <a:latin typeface="Verdana"/>
                <a:cs typeface="Verdana"/>
              </a:rPr>
              <a:t> </a:t>
            </a:r>
            <a:r>
              <a:rPr sz="2400" dirty="0">
                <a:latin typeface="Verdana"/>
                <a:cs typeface="Verdana"/>
              </a:rPr>
              <a:t>пользу</a:t>
            </a:r>
            <a:r>
              <a:rPr sz="2400" spc="-203" dirty="0">
                <a:latin typeface="Verdana"/>
                <a:cs typeface="Verdana"/>
              </a:rPr>
              <a:t> </a:t>
            </a:r>
            <a:r>
              <a:rPr sz="2400" spc="43" dirty="0">
                <a:latin typeface="Verdana"/>
                <a:cs typeface="Verdana"/>
              </a:rPr>
              <a:t>среднего</a:t>
            </a:r>
            <a:r>
              <a:rPr sz="2400" spc="-207" dirty="0">
                <a:latin typeface="Verdana"/>
                <a:cs typeface="Verdana"/>
              </a:rPr>
              <a:t> </a:t>
            </a:r>
            <a:r>
              <a:rPr sz="2400" spc="-7" dirty="0">
                <a:latin typeface="Verdana"/>
                <a:cs typeface="Verdana"/>
              </a:rPr>
              <a:t>заработка</a:t>
            </a:r>
            <a:r>
              <a:rPr sz="2400" spc="-203" dirty="0">
                <a:latin typeface="Verdana"/>
                <a:cs typeface="Verdana"/>
              </a:rPr>
              <a:t> </a:t>
            </a:r>
            <a:r>
              <a:rPr sz="2400" spc="-33" dirty="0">
                <a:latin typeface="Verdana"/>
                <a:cs typeface="Verdana"/>
              </a:rPr>
              <a:t>за</a:t>
            </a:r>
            <a:r>
              <a:rPr sz="2400" spc="-180" dirty="0">
                <a:latin typeface="Verdana"/>
                <a:cs typeface="Verdana"/>
              </a:rPr>
              <a:t> </a:t>
            </a:r>
            <a:r>
              <a:rPr sz="2400" spc="67" dirty="0">
                <a:latin typeface="Verdana"/>
                <a:cs typeface="Verdana"/>
              </a:rPr>
              <a:t>время </a:t>
            </a:r>
            <a:r>
              <a:rPr sz="2400" dirty="0">
                <a:latin typeface="Verdana"/>
                <a:cs typeface="Verdana"/>
              </a:rPr>
              <a:t>вынужденного</a:t>
            </a:r>
            <a:r>
              <a:rPr sz="2400" spc="-207" dirty="0">
                <a:latin typeface="Verdana"/>
                <a:cs typeface="Verdana"/>
              </a:rPr>
              <a:t> </a:t>
            </a:r>
            <a:r>
              <a:rPr sz="2400" spc="-47" dirty="0">
                <a:latin typeface="Verdana"/>
                <a:cs typeface="Verdana"/>
              </a:rPr>
              <a:t>прогула,</a:t>
            </a:r>
            <a:r>
              <a:rPr sz="2400" spc="-180" dirty="0">
                <a:latin typeface="Verdana"/>
                <a:cs typeface="Verdana"/>
              </a:rPr>
              <a:t> </a:t>
            </a:r>
            <a:r>
              <a:rPr sz="2400" spc="50" dirty="0">
                <a:latin typeface="Verdana"/>
                <a:cs typeface="Verdana"/>
              </a:rPr>
              <a:t>компенсации</a:t>
            </a:r>
            <a:r>
              <a:rPr sz="2400" spc="-203" dirty="0">
                <a:latin typeface="Verdana"/>
                <a:cs typeface="Verdana"/>
              </a:rPr>
              <a:t> </a:t>
            </a:r>
            <a:r>
              <a:rPr sz="2400" spc="43" dirty="0">
                <a:latin typeface="Verdana"/>
                <a:cs typeface="Verdana"/>
              </a:rPr>
              <a:t>морального</a:t>
            </a:r>
            <a:r>
              <a:rPr sz="2400" spc="-203" dirty="0">
                <a:latin typeface="Verdana"/>
                <a:cs typeface="Verdana"/>
              </a:rPr>
              <a:t> </a:t>
            </a:r>
            <a:r>
              <a:rPr sz="2400" dirty="0">
                <a:latin typeface="Verdana"/>
                <a:cs typeface="Verdana"/>
              </a:rPr>
              <a:t>вреда</a:t>
            </a:r>
            <a:r>
              <a:rPr sz="2400" spc="-163" dirty="0">
                <a:latin typeface="Verdana"/>
                <a:cs typeface="Verdana"/>
              </a:rPr>
              <a:t> </a:t>
            </a:r>
            <a:r>
              <a:rPr sz="2400" spc="90" dirty="0">
                <a:latin typeface="Verdana"/>
                <a:cs typeface="Verdana"/>
              </a:rPr>
              <a:t>и</a:t>
            </a:r>
            <a:r>
              <a:rPr sz="2400" spc="-183" dirty="0">
                <a:latin typeface="Verdana"/>
                <a:cs typeface="Verdana"/>
              </a:rPr>
              <a:t> </a:t>
            </a:r>
            <a:r>
              <a:rPr sz="2400" spc="-7" dirty="0">
                <a:latin typeface="Verdana"/>
                <a:cs typeface="Verdana"/>
              </a:rPr>
              <a:t>судебных </a:t>
            </a:r>
            <a:r>
              <a:rPr sz="2400" spc="-37" dirty="0">
                <a:latin typeface="Verdana"/>
                <a:cs typeface="Verdana"/>
              </a:rPr>
              <a:t>расходов.</a:t>
            </a:r>
            <a:r>
              <a:rPr sz="2400" spc="-207" dirty="0">
                <a:latin typeface="Verdana"/>
                <a:cs typeface="Verdana"/>
              </a:rPr>
              <a:t> </a:t>
            </a:r>
            <a:r>
              <a:rPr sz="2400" spc="76" dirty="0">
                <a:latin typeface="Verdana"/>
                <a:cs typeface="Verdana"/>
              </a:rPr>
              <a:t>Решение</a:t>
            </a:r>
            <a:r>
              <a:rPr sz="2400" spc="-193" dirty="0">
                <a:latin typeface="Verdana"/>
                <a:cs typeface="Verdana"/>
              </a:rPr>
              <a:t> </a:t>
            </a:r>
            <a:r>
              <a:rPr sz="2400" spc="-100" dirty="0">
                <a:latin typeface="Verdana"/>
                <a:cs typeface="Verdana"/>
              </a:rPr>
              <a:t>суда,</a:t>
            </a:r>
            <a:r>
              <a:rPr sz="2400" spc="-203" dirty="0">
                <a:latin typeface="Verdana"/>
                <a:cs typeface="Verdana"/>
              </a:rPr>
              <a:t> </a:t>
            </a:r>
            <a:r>
              <a:rPr sz="2400" dirty="0">
                <a:latin typeface="Verdana"/>
                <a:cs typeface="Verdana"/>
              </a:rPr>
              <a:t>вступившее</a:t>
            </a:r>
            <a:r>
              <a:rPr sz="2400" spc="-190" dirty="0">
                <a:latin typeface="Verdana"/>
                <a:cs typeface="Verdana"/>
              </a:rPr>
              <a:t> </a:t>
            </a:r>
            <a:r>
              <a:rPr sz="2400" dirty="0">
                <a:latin typeface="Verdana"/>
                <a:cs typeface="Verdana"/>
              </a:rPr>
              <a:t>в</a:t>
            </a:r>
            <a:r>
              <a:rPr sz="2400" spc="-190" dirty="0">
                <a:latin typeface="Verdana"/>
                <a:cs typeface="Verdana"/>
              </a:rPr>
              <a:t> </a:t>
            </a:r>
            <a:r>
              <a:rPr sz="2400" dirty="0">
                <a:latin typeface="Verdana"/>
                <a:cs typeface="Verdana"/>
              </a:rPr>
              <a:t>силу</a:t>
            </a:r>
            <a:r>
              <a:rPr sz="2400" spc="-177" dirty="0">
                <a:latin typeface="Verdana"/>
                <a:cs typeface="Verdana"/>
              </a:rPr>
              <a:t> </a:t>
            </a:r>
            <a:r>
              <a:rPr sz="2400" dirty="0">
                <a:latin typeface="Verdana"/>
                <a:cs typeface="Verdana"/>
              </a:rPr>
              <a:t>в</a:t>
            </a:r>
            <a:r>
              <a:rPr sz="2400" spc="-197" dirty="0">
                <a:latin typeface="Verdana"/>
                <a:cs typeface="Verdana"/>
              </a:rPr>
              <a:t> </a:t>
            </a:r>
            <a:r>
              <a:rPr sz="2400" dirty="0">
                <a:latin typeface="Verdana"/>
                <a:cs typeface="Verdana"/>
              </a:rPr>
              <a:t>декабре</a:t>
            </a:r>
            <a:r>
              <a:rPr sz="2400" spc="-177" dirty="0">
                <a:latin typeface="Verdana"/>
                <a:cs typeface="Verdana"/>
              </a:rPr>
              <a:t> </a:t>
            </a:r>
            <a:r>
              <a:rPr sz="2400" spc="-76" dirty="0">
                <a:latin typeface="Verdana"/>
                <a:cs typeface="Verdana"/>
              </a:rPr>
              <a:t>2020</a:t>
            </a:r>
            <a:r>
              <a:rPr sz="2400" spc="-163" dirty="0">
                <a:latin typeface="Verdana"/>
                <a:cs typeface="Verdana"/>
              </a:rPr>
              <a:t> </a:t>
            </a:r>
            <a:r>
              <a:rPr sz="2400" spc="-280" dirty="0">
                <a:latin typeface="Verdana"/>
                <a:cs typeface="Verdana"/>
              </a:rPr>
              <a:t>г.,</a:t>
            </a:r>
            <a:r>
              <a:rPr sz="2400" spc="-163" dirty="0">
                <a:latin typeface="Verdana"/>
                <a:cs typeface="Verdana"/>
              </a:rPr>
              <a:t> </a:t>
            </a:r>
            <a:r>
              <a:rPr sz="2400" spc="-13" dirty="0">
                <a:latin typeface="Verdana"/>
                <a:cs typeface="Verdana"/>
              </a:rPr>
              <a:t>было </a:t>
            </a:r>
            <a:r>
              <a:rPr sz="2400" spc="-33" dirty="0">
                <a:latin typeface="Verdana"/>
                <a:cs typeface="Verdana"/>
              </a:rPr>
              <a:t>фактически</a:t>
            </a:r>
            <a:r>
              <a:rPr sz="2400" spc="-187" dirty="0">
                <a:latin typeface="Verdana"/>
                <a:cs typeface="Verdana"/>
              </a:rPr>
              <a:t> </a:t>
            </a:r>
            <a:r>
              <a:rPr sz="2400" spc="60" dirty="0">
                <a:latin typeface="Verdana"/>
                <a:cs typeface="Verdana"/>
              </a:rPr>
              <a:t>исполнено</a:t>
            </a:r>
            <a:r>
              <a:rPr sz="2400" spc="-200" dirty="0">
                <a:latin typeface="Verdana"/>
                <a:cs typeface="Verdana"/>
              </a:rPr>
              <a:t> </a:t>
            </a:r>
            <a:r>
              <a:rPr sz="2400" dirty="0">
                <a:latin typeface="Verdana"/>
                <a:cs typeface="Verdana"/>
              </a:rPr>
              <a:t>лишь</a:t>
            </a:r>
            <a:r>
              <a:rPr sz="2400" spc="-173" dirty="0">
                <a:latin typeface="Verdana"/>
                <a:cs typeface="Verdana"/>
              </a:rPr>
              <a:t> </a:t>
            </a:r>
            <a:r>
              <a:rPr sz="2400" dirty="0">
                <a:latin typeface="Verdana"/>
                <a:cs typeface="Verdana"/>
              </a:rPr>
              <a:t>через</a:t>
            </a:r>
            <a:r>
              <a:rPr sz="2400" spc="-200" dirty="0">
                <a:latin typeface="Verdana"/>
                <a:cs typeface="Verdana"/>
              </a:rPr>
              <a:t> </a:t>
            </a:r>
            <a:r>
              <a:rPr sz="2400" spc="40" dirty="0">
                <a:latin typeface="Verdana"/>
                <a:cs typeface="Verdana"/>
              </a:rPr>
              <a:t>три</a:t>
            </a:r>
            <a:r>
              <a:rPr sz="2400" spc="-183" dirty="0">
                <a:latin typeface="Verdana"/>
                <a:cs typeface="Verdana"/>
              </a:rPr>
              <a:t> </a:t>
            </a:r>
            <a:r>
              <a:rPr sz="2400" spc="-20" dirty="0">
                <a:latin typeface="Verdana"/>
                <a:cs typeface="Verdana"/>
              </a:rPr>
              <a:t>месяца.</a:t>
            </a:r>
            <a:r>
              <a:rPr sz="2400" spc="-177" dirty="0">
                <a:latin typeface="Verdana"/>
                <a:cs typeface="Verdana"/>
              </a:rPr>
              <a:t> </a:t>
            </a:r>
            <a:r>
              <a:rPr sz="2400" spc="40" dirty="0">
                <a:latin typeface="Verdana"/>
                <a:cs typeface="Verdana"/>
              </a:rPr>
              <a:t>Работник</a:t>
            </a:r>
            <a:r>
              <a:rPr sz="2400" spc="-190" dirty="0">
                <a:latin typeface="Verdana"/>
                <a:cs typeface="Verdana"/>
              </a:rPr>
              <a:t> </a:t>
            </a:r>
            <a:r>
              <a:rPr sz="2400" spc="-7" dirty="0">
                <a:latin typeface="Verdana"/>
                <a:cs typeface="Verdana"/>
              </a:rPr>
              <a:t>обратился </a:t>
            </a:r>
            <a:r>
              <a:rPr sz="2400" dirty="0">
                <a:latin typeface="Verdana"/>
                <a:cs typeface="Verdana"/>
              </a:rPr>
              <a:t>в</a:t>
            </a:r>
            <a:r>
              <a:rPr sz="2400" spc="-207" dirty="0">
                <a:latin typeface="Verdana"/>
                <a:cs typeface="Verdana"/>
              </a:rPr>
              <a:t> </a:t>
            </a:r>
            <a:r>
              <a:rPr sz="2400" spc="-13" dirty="0">
                <a:latin typeface="Verdana"/>
                <a:cs typeface="Verdana"/>
              </a:rPr>
              <a:t>суд</a:t>
            </a:r>
            <a:r>
              <a:rPr sz="2400" spc="-227" dirty="0">
                <a:latin typeface="Verdana"/>
                <a:cs typeface="Verdana"/>
              </a:rPr>
              <a:t> </a:t>
            </a:r>
            <a:r>
              <a:rPr sz="2400" spc="50" dirty="0">
                <a:latin typeface="Verdana"/>
                <a:cs typeface="Verdana"/>
              </a:rPr>
              <a:t>с</a:t>
            </a:r>
            <a:r>
              <a:rPr sz="2400" spc="-210" dirty="0">
                <a:latin typeface="Verdana"/>
                <a:cs typeface="Verdana"/>
              </a:rPr>
              <a:t> </a:t>
            </a:r>
            <a:r>
              <a:rPr sz="2400" spc="47" dirty="0">
                <a:latin typeface="Verdana"/>
                <a:cs typeface="Verdana"/>
              </a:rPr>
              <a:t>требованиями</a:t>
            </a:r>
            <a:r>
              <a:rPr sz="2400" spc="-207" dirty="0">
                <a:latin typeface="Verdana"/>
                <a:cs typeface="Verdana"/>
              </a:rPr>
              <a:t> </a:t>
            </a:r>
            <a:r>
              <a:rPr sz="2400" spc="57" dirty="0">
                <a:latin typeface="Verdana"/>
                <a:cs typeface="Verdana"/>
              </a:rPr>
              <a:t>о</a:t>
            </a:r>
            <a:r>
              <a:rPr sz="2400" spc="-217" dirty="0">
                <a:latin typeface="Verdana"/>
                <a:cs typeface="Verdana"/>
              </a:rPr>
              <a:t> </a:t>
            </a:r>
            <a:r>
              <a:rPr sz="2400" dirty="0">
                <a:latin typeface="Verdana"/>
                <a:cs typeface="Verdana"/>
              </a:rPr>
              <a:t>взыскании</a:t>
            </a:r>
            <a:r>
              <a:rPr sz="2400" spc="-240" dirty="0">
                <a:latin typeface="Verdana"/>
                <a:cs typeface="Verdana"/>
              </a:rPr>
              <a:t> </a:t>
            </a:r>
            <a:r>
              <a:rPr sz="2400" spc="50" dirty="0">
                <a:latin typeface="Verdana"/>
                <a:cs typeface="Verdana"/>
              </a:rPr>
              <a:t>с</a:t>
            </a:r>
            <a:r>
              <a:rPr sz="2400" spc="-210" dirty="0">
                <a:latin typeface="Verdana"/>
                <a:cs typeface="Verdana"/>
              </a:rPr>
              <a:t> </a:t>
            </a:r>
            <a:r>
              <a:rPr sz="2400" dirty="0">
                <a:latin typeface="Verdana"/>
                <a:cs typeface="Verdana"/>
              </a:rPr>
              <a:t>работодателя</a:t>
            </a:r>
            <a:r>
              <a:rPr sz="2400" spc="-207" dirty="0">
                <a:latin typeface="Verdana"/>
                <a:cs typeface="Verdana"/>
              </a:rPr>
              <a:t> </a:t>
            </a:r>
            <a:r>
              <a:rPr sz="2400" spc="37" dirty="0">
                <a:latin typeface="Verdana"/>
                <a:cs typeface="Verdana"/>
              </a:rPr>
              <a:t>процентов</a:t>
            </a:r>
            <a:r>
              <a:rPr sz="2400" spc="-217" dirty="0">
                <a:latin typeface="Verdana"/>
                <a:cs typeface="Verdana"/>
              </a:rPr>
              <a:t> </a:t>
            </a:r>
            <a:r>
              <a:rPr sz="2400" spc="-17" dirty="0">
                <a:latin typeface="Verdana"/>
                <a:cs typeface="Verdana"/>
              </a:rPr>
              <a:t>за </a:t>
            </a:r>
            <a:r>
              <a:rPr sz="2400" spc="-7" dirty="0">
                <a:latin typeface="Verdana"/>
                <a:cs typeface="Verdana"/>
              </a:rPr>
              <a:t>задержку</a:t>
            </a:r>
            <a:r>
              <a:rPr sz="2400" spc="-213" dirty="0">
                <a:latin typeface="Verdana"/>
                <a:cs typeface="Verdana"/>
              </a:rPr>
              <a:t> </a:t>
            </a:r>
            <a:r>
              <a:rPr sz="2400" dirty="0">
                <a:latin typeface="Verdana"/>
                <a:cs typeface="Verdana"/>
              </a:rPr>
              <a:t>присужденных</a:t>
            </a:r>
            <a:r>
              <a:rPr sz="2400" spc="-213" dirty="0">
                <a:latin typeface="Verdana"/>
                <a:cs typeface="Verdana"/>
              </a:rPr>
              <a:t> </a:t>
            </a:r>
            <a:r>
              <a:rPr sz="2400" dirty="0">
                <a:latin typeface="Verdana"/>
                <a:cs typeface="Verdana"/>
              </a:rPr>
              <a:t>ему</a:t>
            </a:r>
            <a:r>
              <a:rPr sz="2400" spc="-193" dirty="0">
                <a:latin typeface="Verdana"/>
                <a:cs typeface="Verdana"/>
              </a:rPr>
              <a:t> </a:t>
            </a:r>
            <a:r>
              <a:rPr sz="2400" spc="-33" dirty="0">
                <a:latin typeface="Verdana"/>
                <a:cs typeface="Verdana"/>
              </a:rPr>
              <a:t>выплат</a:t>
            </a:r>
            <a:r>
              <a:rPr sz="2400" spc="-197" dirty="0">
                <a:latin typeface="Verdana"/>
                <a:cs typeface="Verdana"/>
              </a:rPr>
              <a:t> </a:t>
            </a:r>
            <a:r>
              <a:rPr sz="2400" dirty="0">
                <a:latin typeface="Verdana"/>
                <a:cs typeface="Verdana"/>
              </a:rPr>
              <a:t>на</a:t>
            </a:r>
            <a:r>
              <a:rPr sz="2400" spc="-187" dirty="0">
                <a:latin typeface="Verdana"/>
                <a:cs typeface="Verdana"/>
              </a:rPr>
              <a:t> </a:t>
            </a:r>
            <a:r>
              <a:rPr sz="2400" spc="47" dirty="0">
                <a:latin typeface="Verdana"/>
                <a:cs typeface="Verdana"/>
              </a:rPr>
              <a:t>основании</a:t>
            </a:r>
            <a:r>
              <a:rPr sz="2400" spc="-240" dirty="0">
                <a:latin typeface="Verdana"/>
                <a:cs typeface="Verdana"/>
              </a:rPr>
              <a:t> </a:t>
            </a:r>
            <a:r>
              <a:rPr sz="2400" spc="-160" dirty="0">
                <a:latin typeface="Verdana"/>
                <a:cs typeface="Verdana"/>
              </a:rPr>
              <a:t>ст.</a:t>
            </a:r>
            <a:r>
              <a:rPr sz="2400" spc="-197" dirty="0">
                <a:latin typeface="Verdana"/>
                <a:cs typeface="Verdana"/>
              </a:rPr>
              <a:t> </a:t>
            </a:r>
            <a:r>
              <a:rPr sz="2400" spc="-157" dirty="0">
                <a:latin typeface="Verdana"/>
                <a:cs typeface="Verdana"/>
              </a:rPr>
              <a:t>395</a:t>
            </a:r>
            <a:r>
              <a:rPr sz="2400" spc="-180" dirty="0">
                <a:latin typeface="Verdana"/>
                <a:cs typeface="Verdana"/>
              </a:rPr>
              <a:t> </a:t>
            </a:r>
            <a:r>
              <a:rPr sz="2400" dirty="0">
                <a:latin typeface="Verdana"/>
                <a:cs typeface="Verdana"/>
              </a:rPr>
              <a:t>ГК</a:t>
            </a:r>
            <a:r>
              <a:rPr sz="2400" spc="-177" dirty="0">
                <a:latin typeface="Verdana"/>
                <a:cs typeface="Verdana"/>
              </a:rPr>
              <a:t> </a:t>
            </a:r>
            <a:r>
              <a:rPr sz="2400" dirty="0">
                <a:latin typeface="Verdana"/>
                <a:cs typeface="Verdana"/>
              </a:rPr>
              <a:t>РФ,</a:t>
            </a:r>
            <a:r>
              <a:rPr sz="2400" spc="-180" dirty="0">
                <a:latin typeface="Verdana"/>
                <a:cs typeface="Verdana"/>
              </a:rPr>
              <a:t> </a:t>
            </a:r>
            <a:r>
              <a:rPr sz="2400" spc="-33" dirty="0">
                <a:latin typeface="Verdana"/>
                <a:cs typeface="Verdana"/>
              </a:rPr>
              <a:t>а </a:t>
            </a:r>
            <a:r>
              <a:rPr sz="2400" spc="-50" dirty="0">
                <a:latin typeface="Verdana"/>
                <a:cs typeface="Verdana"/>
              </a:rPr>
              <a:t>также</a:t>
            </a:r>
            <a:r>
              <a:rPr sz="2400" spc="-220" dirty="0">
                <a:latin typeface="Verdana"/>
                <a:cs typeface="Verdana"/>
              </a:rPr>
              <a:t> </a:t>
            </a:r>
            <a:r>
              <a:rPr sz="2400" spc="57" dirty="0">
                <a:latin typeface="Verdana"/>
                <a:cs typeface="Verdana"/>
              </a:rPr>
              <a:t>о</a:t>
            </a:r>
            <a:r>
              <a:rPr sz="2400" spc="-210" dirty="0">
                <a:latin typeface="Verdana"/>
                <a:cs typeface="Verdana"/>
              </a:rPr>
              <a:t> </a:t>
            </a:r>
            <a:r>
              <a:rPr sz="2400" spc="50" dirty="0">
                <a:latin typeface="Verdana"/>
                <a:cs typeface="Verdana"/>
              </a:rPr>
              <a:t>компенсации</a:t>
            </a:r>
            <a:r>
              <a:rPr sz="2400" spc="-243" dirty="0">
                <a:latin typeface="Verdana"/>
                <a:cs typeface="Verdana"/>
              </a:rPr>
              <a:t> </a:t>
            </a:r>
            <a:r>
              <a:rPr sz="2400" spc="43" dirty="0">
                <a:latin typeface="Verdana"/>
                <a:cs typeface="Verdana"/>
              </a:rPr>
              <a:t>морального</a:t>
            </a:r>
            <a:r>
              <a:rPr sz="2400" spc="-217" dirty="0">
                <a:latin typeface="Verdana"/>
                <a:cs typeface="Verdana"/>
              </a:rPr>
              <a:t> </a:t>
            </a:r>
            <a:r>
              <a:rPr sz="2400" spc="-7" dirty="0">
                <a:latin typeface="Verdana"/>
                <a:cs typeface="Verdana"/>
              </a:rPr>
              <a:t>вреда.</a:t>
            </a:r>
            <a:endParaRPr sz="2400">
              <a:latin typeface="Verdana"/>
              <a:cs typeface="Verdana"/>
            </a:endParaRPr>
          </a:p>
        </p:txBody>
      </p:sp>
      <p:sp>
        <p:nvSpPr>
          <p:cNvPr id="7" name="object 7"/>
          <p:cNvSpPr txBox="1">
            <a:spLocks noGrp="1"/>
          </p:cNvSpPr>
          <p:nvPr>
            <p:ph type="sldNum" sz="quarter" idx="4294967295"/>
          </p:nvPr>
        </p:nvSpPr>
        <p:spPr>
          <a:xfrm>
            <a:off x="0" y="0"/>
            <a:ext cx="0" cy="237681"/>
          </a:xfrm>
          <a:prstGeom prst="rect">
            <a:avLst/>
          </a:prstGeom>
        </p:spPr>
        <p:txBody>
          <a:bodyPr vert="horz" wrap="square" lIns="0" tIns="60757" rIns="0" bIns="0" rtlCol="0">
            <a:spAutoFit/>
          </a:bodyPr>
          <a:lstStyle/>
          <a:p>
            <a:pPr marL="25401">
              <a:lnSpc>
                <a:spcPts val="1207"/>
              </a:lnSpc>
            </a:pPr>
            <a:endParaRPr spc="-17" dirty="0"/>
          </a:p>
        </p:txBody>
      </p:sp>
    </p:spTree>
    <p:extLst>
      <p:ext uri="{BB962C8B-B14F-4D97-AF65-F5344CB8AC3E}">
        <p14:creationId xmlns:p14="http://schemas.microsoft.com/office/powerpoint/2010/main" val="24454019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14511" y="440563"/>
            <a:ext cx="11344656" cy="1137064"/>
          </a:xfrm>
          <a:prstGeom prst="rect">
            <a:avLst/>
          </a:prstGeom>
        </p:spPr>
        <p:txBody>
          <a:bodyPr vert="horz" wrap="square" lIns="0" tIns="8467" rIns="0" bIns="0" rtlCol="0" anchor="ctr">
            <a:spAutoFit/>
          </a:bodyPr>
          <a:lstStyle/>
          <a:p>
            <a:pPr marL="8467">
              <a:lnSpc>
                <a:spcPts val="3840"/>
              </a:lnSpc>
              <a:spcBef>
                <a:spcPts val="67"/>
              </a:spcBef>
            </a:pPr>
            <a:r>
              <a:rPr spc="80" dirty="0"/>
              <a:t>Постановление</a:t>
            </a:r>
            <a:r>
              <a:rPr spc="-47" dirty="0"/>
              <a:t> </a:t>
            </a:r>
            <a:r>
              <a:rPr spc="107" dirty="0"/>
              <a:t>КС</a:t>
            </a:r>
            <a:r>
              <a:rPr spc="-80" dirty="0"/>
              <a:t> </a:t>
            </a:r>
            <a:r>
              <a:rPr spc="193" dirty="0"/>
              <a:t>РФ</a:t>
            </a:r>
            <a:r>
              <a:rPr spc="-80" dirty="0"/>
              <a:t> </a:t>
            </a:r>
            <a:r>
              <a:rPr dirty="0"/>
              <a:t>от</a:t>
            </a:r>
            <a:r>
              <a:rPr spc="-80" dirty="0"/>
              <a:t> </a:t>
            </a:r>
            <a:r>
              <a:rPr dirty="0"/>
              <a:t>04.04.2024</a:t>
            </a:r>
            <a:r>
              <a:rPr spc="-100" dirty="0"/>
              <a:t> </a:t>
            </a:r>
            <a:r>
              <a:rPr dirty="0"/>
              <a:t>№</a:t>
            </a:r>
            <a:r>
              <a:rPr spc="-80" dirty="0"/>
              <a:t> </a:t>
            </a:r>
            <a:r>
              <a:rPr spc="-390" dirty="0"/>
              <a:t>15-</a:t>
            </a:r>
            <a:r>
              <a:rPr spc="169" dirty="0"/>
              <a:t>П</a:t>
            </a:r>
            <a:r>
              <a:rPr spc="-80" dirty="0"/>
              <a:t> </a:t>
            </a:r>
            <a:endParaRPr spc="-313" dirty="0"/>
          </a:p>
          <a:p>
            <a:pPr marL="8467" marR="3387">
              <a:lnSpc>
                <a:spcPts val="2400"/>
              </a:lnSpc>
              <a:spcBef>
                <a:spcPts val="180"/>
              </a:spcBef>
            </a:pPr>
            <a:r>
              <a:rPr sz="2100" i="1" spc="-237" dirty="0">
                <a:latin typeface="Verdana"/>
                <a:cs typeface="Verdana"/>
              </a:rPr>
              <a:t>"По</a:t>
            </a:r>
            <a:r>
              <a:rPr sz="2100" i="1" spc="-133" dirty="0">
                <a:latin typeface="Verdana"/>
                <a:cs typeface="Verdana"/>
              </a:rPr>
              <a:t> </a:t>
            </a:r>
            <a:r>
              <a:rPr sz="2100" i="1" spc="-163" dirty="0">
                <a:latin typeface="Verdana"/>
                <a:cs typeface="Verdana"/>
              </a:rPr>
              <a:t>делу</a:t>
            </a:r>
            <a:r>
              <a:rPr sz="2100" i="1" spc="-160" dirty="0">
                <a:latin typeface="Verdana"/>
                <a:cs typeface="Verdana"/>
              </a:rPr>
              <a:t> </a:t>
            </a:r>
            <a:r>
              <a:rPr sz="2100" i="1" spc="-163" dirty="0">
                <a:latin typeface="Verdana"/>
                <a:cs typeface="Verdana"/>
              </a:rPr>
              <a:t>о</a:t>
            </a:r>
            <a:r>
              <a:rPr sz="2100" i="1" spc="-140" dirty="0">
                <a:latin typeface="Verdana"/>
                <a:cs typeface="Verdana"/>
              </a:rPr>
              <a:t> </a:t>
            </a:r>
            <a:r>
              <a:rPr sz="2100" i="1" spc="-147" dirty="0">
                <a:latin typeface="Verdana"/>
                <a:cs typeface="Verdana"/>
              </a:rPr>
              <a:t>проверке</a:t>
            </a:r>
            <a:r>
              <a:rPr sz="2100" i="1" spc="-177" dirty="0">
                <a:latin typeface="Verdana"/>
                <a:cs typeface="Verdana"/>
              </a:rPr>
              <a:t> </a:t>
            </a:r>
            <a:r>
              <a:rPr sz="2100" i="1" spc="-133" dirty="0">
                <a:latin typeface="Verdana"/>
                <a:cs typeface="Verdana"/>
              </a:rPr>
              <a:t>конституционности</a:t>
            </a:r>
            <a:r>
              <a:rPr sz="2100" i="1" spc="-160" dirty="0">
                <a:latin typeface="Verdana"/>
                <a:cs typeface="Verdana"/>
              </a:rPr>
              <a:t> </a:t>
            </a:r>
            <a:r>
              <a:rPr sz="2100" i="1" spc="-157" dirty="0">
                <a:latin typeface="Verdana"/>
                <a:cs typeface="Verdana"/>
              </a:rPr>
              <a:t>пункта</a:t>
            </a:r>
            <a:r>
              <a:rPr sz="2100" i="1" spc="40" dirty="0">
                <a:latin typeface="Verdana"/>
                <a:cs typeface="Verdana"/>
              </a:rPr>
              <a:t> </a:t>
            </a:r>
            <a:r>
              <a:rPr sz="2100" i="1" spc="-733" dirty="0">
                <a:latin typeface="Verdana"/>
                <a:cs typeface="Verdana"/>
              </a:rPr>
              <a:t>1</a:t>
            </a:r>
            <a:r>
              <a:rPr sz="2100" i="1" spc="-153" dirty="0">
                <a:latin typeface="Verdana"/>
                <a:cs typeface="Verdana"/>
              </a:rPr>
              <a:t> </a:t>
            </a:r>
            <a:r>
              <a:rPr sz="2100" i="1" spc="-100" dirty="0">
                <a:latin typeface="Verdana"/>
                <a:cs typeface="Verdana"/>
              </a:rPr>
              <a:t>статьи</a:t>
            </a:r>
            <a:r>
              <a:rPr sz="2100" i="1" spc="-153" dirty="0">
                <a:latin typeface="Verdana"/>
                <a:cs typeface="Verdana"/>
              </a:rPr>
              <a:t> </a:t>
            </a:r>
            <a:r>
              <a:rPr sz="2100" i="1" spc="-300" dirty="0">
                <a:latin typeface="Verdana"/>
                <a:cs typeface="Verdana"/>
              </a:rPr>
              <a:t>395</a:t>
            </a:r>
            <a:r>
              <a:rPr sz="2100" i="1" spc="-160" dirty="0">
                <a:latin typeface="Verdana"/>
                <a:cs typeface="Verdana"/>
              </a:rPr>
              <a:t> </a:t>
            </a:r>
            <a:r>
              <a:rPr sz="2100" i="1" spc="-173" dirty="0">
                <a:latin typeface="Verdana"/>
                <a:cs typeface="Verdana"/>
              </a:rPr>
              <a:t>ГК</a:t>
            </a:r>
            <a:r>
              <a:rPr sz="2100" i="1" spc="-167" dirty="0">
                <a:latin typeface="Verdana"/>
                <a:cs typeface="Verdana"/>
              </a:rPr>
              <a:t> </a:t>
            </a:r>
            <a:r>
              <a:rPr sz="2100" i="1" spc="-123" dirty="0">
                <a:latin typeface="Verdana"/>
                <a:cs typeface="Verdana"/>
              </a:rPr>
              <a:t>РФ</a:t>
            </a:r>
            <a:r>
              <a:rPr sz="2100" i="1" spc="-133" dirty="0">
                <a:latin typeface="Verdana"/>
                <a:cs typeface="Verdana"/>
              </a:rPr>
              <a:t> </a:t>
            </a:r>
            <a:r>
              <a:rPr sz="2100" i="1" spc="-200" dirty="0">
                <a:latin typeface="Verdana"/>
                <a:cs typeface="Verdana"/>
              </a:rPr>
              <a:t>в</a:t>
            </a:r>
            <a:r>
              <a:rPr sz="2100" i="1" spc="-153" dirty="0">
                <a:latin typeface="Verdana"/>
                <a:cs typeface="Verdana"/>
              </a:rPr>
              <a:t> </a:t>
            </a:r>
            <a:r>
              <a:rPr sz="2100" i="1" spc="-150" dirty="0">
                <a:latin typeface="Verdana"/>
                <a:cs typeface="Verdana"/>
              </a:rPr>
              <a:t>связи </a:t>
            </a:r>
            <a:r>
              <a:rPr sz="2100" i="1" spc="-33" dirty="0">
                <a:latin typeface="Verdana"/>
                <a:cs typeface="Verdana"/>
              </a:rPr>
              <a:t>с </a:t>
            </a:r>
            <a:r>
              <a:rPr sz="2100" i="1" spc="-163" dirty="0">
                <a:latin typeface="Verdana"/>
                <a:cs typeface="Verdana"/>
              </a:rPr>
              <a:t>жалобой</a:t>
            </a:r>
            <a:r>
              <a:rPr sz="2100" i="1" spc="-197" dirty="0">
                <a:latin typeface="Verdana"/>
                <a:cs typeface="Verdana"/>
              </a:rPr>
              <a:t> </a:t>
            </a:r>
            <a:r>
              <a:rPr sz="2100" i="1" spc="-117" dirty="0">
                <a:latin typeface="Verdana"/>
                <a:cs typeface="Verdana"/>
              </a:rPr>
              <a:t>гражданина</a:t>
            </a:r>
            <a:r>
              <a:rPr sz="2100" i="1" spc="7" dirty="0">
                <a:latin typeface="Verdana"/>
                <a:cs typeface="Verdana"/>
              </a:rPr>
              <a:t> </a:t>
            </a:r>
            <a:r>
              <a:rPr sz="2100" i="1" spc="-80" dirty="0">
                <a:latin typeface="Verdana"/>
                <a:cs typeface="Verdana"/>
              </a:rPr>
              <a:t>И.А.Сысоева</a:t>
            </a:r>
            <a:r>
              <a:rPr sz="2100" i="1" spc="-80" dirty="0">
                <a:latin typeface="Trebuchet MS"/>
                <a:cs typeface="Trebuchet MS"/>
              </a:rPr>
              <a:t>"</a:t>
            </a:r>
            <a:endParaRPr sz="2100" dirty="0">
              <a:latin typeface="Trebuchet MS"/>
              <a:cs typeface="Trebuchet MS"/>
            </a:endParaRPr>
          </a:p>
        </p:txBody>
      </p:sp>
      <p:grpSp>
        <p:nvGrpSpPr>
          <p:cNvPr id="3" name="object 3"/>
          <p:cNvGrpSpPr/>
          <p:nvPr/>
        </p:nvGrpSpPr>
        <p:grpSpPr>
          <a:xfrm>
            <a:off x="9977967" y="6143489"/>
            <a:ext cx="1981200" cy="482600"/>
            <a:chOff x="14966950" y="9215234"/>
            <a:chExt cx="2971800" cy="723900"/>
          </a:xfrm>
        </p:grpSpPr>
        <p:pic>
          <p:nvPicPr>
            <p:cNvPr id="4" name="object 4"/>
            <p:cNvPicPr/>
            <p:nvPr/>
          </p:nvPicPr>
          <p:blipFill>
            <a:blip r:embed="rId2" cstate="print"/>
            <a:stretch>
              <a:fillRect/>
            </a:stretch>
          </p:blipFill>
          <p:spPr>
            <a:xfrm>
              <a:off x="15008351" y="9436608"/>
              <a:ext cx="2846832" cy="460248"/>
            </a:xfrm>
            <a:prstGeom prst="rect">
              <a:avLst/>
            </a:prstGeom>
          </p:spPr>
        </p:pic>
        <p:sp>
          <p:nvSpPr>
            <p:cNvPr id="5" name="object 5"/>
            <p:cNvSpPr/>
            <p:nvPr/>
          </p:nvSpPr>
          <p:spPr>
            <a:xfrm>
              <a:off x="14966950" y="9215234"/>
              <a:ext cx="2971800" cy="723900"/>
            </a:xfrm>
            <a:custGeom>
              <a:avLst/>
              <a:gdLst/>
              <a:ahLst/>
              <a:cxnLst/>
              <a:rect l="l" t="t" r="r" b="b"/>
              <a:pathLst>
                <a:path w="2971800" h="723900">
                  <a:moveTo>
                    <a:pt x="2971800" y="723900"/>
                  </a:moveTo>
                  <a:lnTo>
                    <a:pt x="0" y="723900"/>
                  </a:lnTo>
                  <a:lnTo>
                    <a:pt x="0" y="0"/>
                  </a:lnTo>
                  <a:lnTo>
                    <a:pt x="2971800" y="0"/>
                  </a:lnTo>
                  <a:lnTo>
                    <a:pt x="2971800" y="723900"/>
                  </a:lnTo>
                  <a:close/>
                </a:path>
              </a:pathLst>
            </a:custGeom>
            <a:solidFill>
              <a:srgbClr val="FFFFFF"/>
            </a:solidFill>
          </p:spPr>
          <p:txBody>
            <a:bodyPr wrap="square" lIns="0" tIns="0" rIns="0" bIns="0" rtlCol="0"/>
            <a:lstStyle/>
            <a:p>
              <a:endParaRPr sz="1200"/>
            </a:p>
          </p:txBody>
        </p:sp>
      </p:grpSp>
      <p:pic>
        <p:nvPicPr>
          <p:cNvPr id="6" name="object 6"/>
          <p:cNvPicPr/>
          <p:nvPr/>
        </p:nvPicPr>
        <p:blipFill>
          <a:blip r:embed="rId3" cstate="print"/>
          <a:stretch>
            <a:fillRect/>
          </a:stretch>
        </p:blipFill>
        <p:spPr>
          <a:xfrm>
            <a:off x="682837" y="2532380"/>
            <a:ext cx="152400" cy="154432"/>
          </a:xfrm>
          <a:prstGeom prst="rect">
            <a:avLst/>
          </a:prstGeom>
        </p:spPr>
      </p:pic>
      <p:pic>
        <p:nvPicPr>
          <p:cNvPr id="7" name="object 7"/>
          <p:cNvPicPr/>
          <p:nvPr/>
        </p:nvPicPr>
        <p:blipFill>
          <a:blip r:embed="rId3" cstate="print"/>
          <a:stretch>
            <a:fillRect/>
          </a:stretch>
        </p:blipFill>
        <p:spPr>
          <a:xfrm>
            <a:off x="682837" y="3690619"/>
            <a:ext cx="152400" cy="154432"/>
          </a:xfrm>
          <a:prstGeom prst="rect">
            <a:avLst/>
          </a:prstGeom>
        </p:spPr>
      </p:pic>
      <p:sp>
        <p:nvSpPr>
          <p:cNvPr id="8" name="object 8"/>
          <p:cNvSpPr txBox="1"/>
          <p:nvPr/>
        </p:nvSpPr>
        <p:spPr>
          <a:xfrm>
            <a:off x="674488" y="1843066"/>
            <a:ext cx="10908029" cy="3931503"/>
          </a:xfrm>
          <a:prstGeom prst="rect">
            <a:avLst/>
          </a:prstGeom>
        </p:spPr>
        <p:txBody>
          <a:bodyPr vert="horz" wrap="square" lIns="0" tIns="155363" rIns="0" bIns="0" rtlCol="0">
            <a:spAutoFit/>
          </a:bodyPr>
          <a:lstStyle/>
          <a:p>
            <a:pPr marL="8467">
              <a:spcBef>
                <a:spcPts val="1223"/>
              </a:spcBef>
            </a:pPr>
            <a:r>
              <a:rPr sz="2400" spc="237" dirty="0">
                <a:latin typeface="Tahoma"/>
                <a:cs typeface="Tahoma"/>
              </a:rPr>
              <a:t>Позиция</a:t>
            </a:r>
            <a:r>
              <a:rPr sz="2400" spc="-183" dirty="0">
                <a:latin typeface="Tahoma"/>
                <a:cs typeface="Tahoma"/>
              </a:rPr>
              <a:t> </a:t>
            </a:r>
            <a:r>
              <a:rPr sz="2400" spc="187" dirty="0">
                <a:latin typeface="Tahoma"/>
                <a:cs typeface="Tahoma"/>
              </a:rPr>
              <a:t>нижестоящих</a:t>
            </a:r>
            <a:r>
              <a:rPr sz="2400" spc="-183" dirty="0">
                <a:latin typeface="Tahoma"/>
                <a:cs typeface="Tahoma"/>
              </a:rPr>
              <a:t> </a:t>
            </a:r>
            <a:r>
              <a:rPr sz="2400" spc="83" dirty="0">
                <a:latin typeface="Tahoma"/>
                <a:cs typeface="Tahoma"/>
              </a:rPr>
              <a:t>судов:</a:t>
            </a:r>
            <a:endParaRPr sz="2400">
              <a:latin typeface="Tahoma"/>
              <a:cs typeface="Tahoma"/>
            </a:endParaRPr>
          </a:p>
          <a:p>
            <a:pPr marL="481777" marR="93985">
              <a:spcBef>
                <a:spcPts val="830"/>
              </a:spcBef>
            </a:pPr>
            <a:r>
              <a:rPr sz="1733" spc="-117" dirty="0">
                <a:latin typeface="Verdana"/>
                <a:cs typeface="Verdana"/>
              </a:rPr>
              <a:t>ст.</a:t>
            </a:r>
            <a:r>
              <a:rPr sz="1733" spc="-167" dirty="0">
                <a:latin typeface="Verdana"/>
                <a:cs typeface="Verdana"/>
              </a:rPr>
              <a:t> </a:t>
            </a:r>
            <a:r>
              <a:rPr sz="1733" spc="-127" dirty="0">
                <a:latin typeface="Verdana"/>
                <a:cs typeface="Verdana"/>
              </a:rPr>
              <a:t>395</a:t>
            </a:r>
            <a:r>
              <a:rPr sz="1733" spc="-200" dirty="0">
                <a:latin typeface="Verdana"/>
                <a:cs typeface="Verdana"/>
              </a:rPr>
              <a:t> </a:t>
            </a:r>
            <a:r>
              <a:rPr sz="1733" spc="-13" dirty="0">
                <a:latin typeface="Verdana"/>
                <a:cs typeface="Verdana"/>
              </a:rPr>
              <a:t>ГК</a:t>
            </a:r>
            <a:r>
              <a:rPr sz="1733" spc="-173" dirty="0">
                <a:latin typeface="Verdana"/>
                <a:cs typeface="Verdana"/>
              </a:rPr>
              <a:t> </a:t>
            </a:r>
            <a:r>
              <a:rPr sz="1733" spc="157" dirty="0">
                <a:latin typeface="Verdana"/>
                <a:cs typeface="Verdana"/>
              </a:rPr>
              <a:t>РФ</a:t>
            </a:r>
            <a:r>
              <a:rPr sz="1733" spc="-177" dirty="0">
                <a:latin typeface="Verdana"/>
                <a:cs typeface="Verdana"/>
              </a:rPr>
              <a:t> </a:t>
            </a:r>
            <a:r>
              <a:rPr sz="1733" spc="50" dirty="0">
                <a:latin typeface="Verdana"/>
                <a:cs typeface="Verdana"/>
              </a:rPr>
              <a:t>об</a:t>
            </a:r>
            <a:r>
              <a:rPr sz="1733" spc="-157" dirty="0">
                <a:latin typeface="Verdana"/>
                <a:cs typeface="Verdana"/>
              </a:rPr>
              <a:t> </a:t>
            </a:r>
            <a:r>
              <a:rPr sz="1733" dirty="0">
                <a:latin typeface="Verdana"/>
                <a:cs typeface="Verdana"/>
              </a:rPr>
              <a:t>ответственности</a:t>
            </a:r>
            <a:r>
              <a:rPr sz="1733" spc="-63" dirty="0">
                <a:latin typeface="Verdana"/>
                <a:cs typeface="Verdana"/>
              </a:rPr>
              <a:t> </a:t>
            </a:r>
            <a:r>
              <a:rPr sz="1733" spc="-33" dirty="0">
                <a:latin typeface="Verdana"/>
                <a:cs typeface="Verdana"/>
              </a:rPr>
              <a:t>за</a:t>
            </a:r>
            <a:r>
              <a:rPr sz="1733" spc="-140" dirty="0">
                <a:latin typeface="Verdana"/>
                <a:cs typeface="Verdana"/>
              </a:rPr>
              <a:t> </a:t>
            </a:r>
            <a:r>
              <a:rPr sz="1733" spc="33" dirty="0">
                <a:latin typeface="Verdana"/>
                <a:cs typeface="Verdana"/>
              </a:rPr>
              <a:t>неисполнение</a:t>
            </a:r>
            <a:r>
              <a:rPr sz="1733" spc="-83" dirty="0">
                <a:latin typeface="Verdana"/>
                <a:cs typeface="Verdana"/>
              </a:rPr>
              <a:t> </a:t>
            </a:r>
            <a:r>
              <a:rPr sz="1733" dirty="0">
                <a:latin typeface="Verdana"/>
                <a:cs typeface="Verdana"/>
              </a:rPr>
              <a:t>денежного</a:t>
            </a:r>
            <a:r>
              <a:rPr sz="1733" spc="-110" dirty="0">
                <a:latin typeface="Verdana"/>
                <a:cs typeface="Verdana"/>
              </a:rPr>
              <a:t> </a:t>
            </a:r>
            <a:r>
              <a:rPr sz="1733" spc="-37" dirty="0">
                <a:latin typeface="Verdana"/>
                <a:cs typeface="Verdana"/>
              </a:rPr>
              <a:t>обязательства,</a:t>
            </a:r>
            <a:r>
              <a:rPr sz="1733" spc="-63" dirty="0">
                <a:latin typeface="Verdana"/>
                <a:cs typeface="Verdana"/>
              </a:rPr>
              <a:t> </a:t>
            </a:r>
            <a:r>
              <a:rPr sz="1733" dirty="0">
                <a:latin typeface="Verdana"/>
                <a:cs typeface="Verdana"/>
              </a:rPr>
              <a:t>не</a:t>
            </a:r>
            <a:r>
              <a:rPr sz="1733" spc="-183" dirty="0">
                <a:latin typeface="Verdana"/>
                <a:cs typeface="Verdana"/>
              </a:rPr>
              <a:t> </a:t>
            </a:r>
            <a:r>
              <a:rPr sz="1733" spc="-7" dirty="0">
                <a:latin typeface="Verdana"/>
                <a:cs typeface="Verdana"/>
              </a:rPr>
              <a:t>подлежит </a:t>
            </a:r>
            <a:r>
              <a:rPr sz="1733" spc="40" dirty="0">
                <a:latin typeface="Verdana"/>
                <a:cs typeface="Verdana"/>
              </a:rPr>
              <a:t>применению</a:t>
            </a:r>
            <a:r>
              <a:rPr sz="1733" spc="-217" dirty="0">
                <a:latin typeface="Verdana"/>
                <a:cs typeface="Verdana"/>
              </a:rPr>
              <a:t> </a:t>
            </a:r>
            <a:r>
              <a:rPr sz="1733" spc="-57" dirty="0">
                <a:latin typeface="Verdana"/>
                <a:cs typeface="Verdana"/>
              </a:rPr>
              <a:t>к</a:t>
            </a:r>
            <a:r>
              <a:rPr sz="1733" spc="-163" dirty="0">
                <a:latin typeface="Verdana"/>
                <a:cs typeface="Verdana"/>
              </a:rPr>
              <a:t> </a:t>
            </a:r>
            <a:r>
              <a:rPr sz="1733" spc="-7" dirty="0">
                <a:latin typeface="Verdana"/>
                <a:cs typeface="Verdana"/>
              </a:rPr>
              <a:t>отношениям,</a:t>
            </a:r>
            <a:r>
              <a:rPr sz="1733" spc="-203" dirty="0">
                <a:latin typeface="Verdana"/>
                <a:cs typeface="Verdana"/>
              </a:rPr>
              <a:t> </a:t>
            </a:r>
            <a:r>
              <a:rPr sz="1733" dirty="0">
                <a:latin typeface="Verdana"/>
                <a:cs typeface="Verdana"/>
              </a:rPr>
              <a:t>связанным</a:t>
            </a:r>
            <a:r>
              <a:rPr sz="1733" spc="-117" dirty="0">
                <a:latin typeface="Verdana"/>
                <a:cs typeface="Verdana"/>
              </a:rPr>
              <a:t> </a:t>
            </a:r>
            <a:r>
              <a:rPr sz="1733" spc="37" dirty="0">
                <a:latin typeface="Verdana"/>
                <a:cs typeface="Verdana"/>
              </a:rPr>
              <a:t>с</a:t>
            </a:r>
            <a:r>
              <a:rPr sz="1733" spc="-143" dirty="0">
                <a:latin typeface="Verdana"/>
                <a:cs typeface="Verdana"/>
              </a:rPr>
              <a:t> </a:t>
            </a:r>
            <a:r>
              <a:rPr sz="1733" spc="-7" dirty="0">
                <a:latin typeface="Verdana"/>
                <a:cs typeface="Verdana"/>
              </a:rPr>
              <a:t>выплатой</a:t>
            </a:r>
            <a:r>
              <a:rPr sz="1733" spc="-107" dirty="0">
                <a:latin typeface="Verdana"/>
                <a:cs typeface="Verdana"/>
              </a:rPr>
              <a:t> </a:t>
            </a:r>
            <a:r>
              <a:rPr sz="1733" dirty="0">
                <a:latin typeface="Verdana"/>
                <a:cs typeface="Verdana"/>
              </a:rPr>
              <a:t>в</a:t>
            </a:r>
            <a:r>
              <a:rPr sz="1733" spc="-160" dirty="0">
                <a:latin typeface="Verdana"/>
                <a:cs typeface="Verdana"/>
              </a:rPr>
              <a:t> </a:t>
            </a:r>
            <a:r>
              <a:rPr sz="1733" spc="-7" dirty="0">
                <a:latin typeface="Verdana"/>
                <a:cs typeface="Verdana"/>
              </a:rPr>
              <a:t>пользу</a:t>
            </a:r>
            <a:r>
              <a:rPr sz="1733" spc="-107" dirty="0">
                <a:latin typeface="Verdana"/>
                <a:cs typeface="Verdana"/>
              </a:rPr>
              <a:t> </a:t>
            </a:r>
            <a:r>
              <a:rPr sz="1733" dirty="0">
                <a:latin typeface="Verdana"/>
                <a:cs typeface="Verdana"/>
              </a:rPr>
              <a:t>работника</a:t>
            </a:r>
            <a:r>
              <a:rPr sz="1733" spc="-113" dirty="0">
                <a:latin typeface="Verdana"/>
                <a:cs typeface="Verdana"/>
              </a:rPr>
              <a:t> </a:t>
            </a:r>
            <a:r>
              <a:rPr sz="1733" spc="-7" dirty="0">
                <a:latin typeface="Verdana"/>
                <a:cs typeface="Verdana"/>
              </a:rPr>
              <a:t>среднего </a:t>
            </a:r>
            <a:r>
              <a:rPr sz="1733" spc="-13" dirty="0">
                <a:latin typeface="Verdana"/>
                <a:cs typeface="Verdana"/>
              </a:rPr>
              <a:t>заработка</a:t>
            </a:r>
            <a:r>
              <a:rPr sz="1733" spc="-93" dirty="0">
                <a:latin typeface="Verdana"/>
                <a:cs typeface="Verdana"/>
              </a:rPr>
              <a:t> </a:t>
            </a:r>
            <a:r>
              <a:rPr sz="1733" spc="-33" dirty="0">
                <a:latin typeface="Verdana"/>
                <a:cs typeface="Verdana"/>
              </a:rPr>
              <a:t>за</a:t>
            </a:r>
            <a:r>
              <a:rPr sz="1733" spc="-127" dirty="0">
                <a:latin typeface="Verdana"/>
                <a:cs typeface="Verdana"/>
              </a:rPr>
              <a:t> </a:t>
            </a:r>
            <a:r>
              <a:rPr sz="1733" spc="50" dirty="0">
                <a:latin typeface="Verdana"/>
                <a:cs typeface="Verdana"/>
              </a:rPr>
              <a:t>время</a:t>
            </a:r>
            <a:r>
              <a:rPr sz="1733" spc="-123" dirty="0">
                <a:latin typeface="Verdana"/>
                <a:cs typeface="Verdana"/>
              </a:rPr>
              <a:t> </a:t>
            </a:r>
            <a:r>
              <a:rPr sz="1733" dirty="0">
                <a:latin typeface="Verdana"/>
                <a:cs typeface="Verdana"/>
              </a:rPr>
              <a:t>вынужденного</a:t>
            </a:r>
            <a:r>
              <a:rPr sz="1733" spc="-73" dirty="0">
                <a:latin typeface="Verdana"/>
                <a:cs typeface="Verdana"/>
              </a:rPr>
              <a:t> </a:t>
            </a:r>
            <a:r>
              <a:rPr sz="1733" spc="-40" dirty="0">
                <a:latin typeface="Verdana"/>
                <a:cs typeface="Verdana"/>
              </a:rPr>
              <a:t>прогула,</a:t>
            </a:r>
            <a:r>
              <a:rPr sz="1733" spc="-100" dirty="0">
                <a:latin typeface="Verdana"/>
                <a:cs typeface="Verdana"/>
              </a:rPr>
              <a:t> </a:t>
            </a:r>
            <a:r>
              <a:rPr sz="1733" spc="-13" dirty="0">
                <a:latin typeface="Verdana"/>
                <a:cs typeface="Verdana"/>
              </a:rPr>
              <a:t>поскольку</a:t>
            </a:r>
            <a:r>
              <a:rPr sz="1733" spc="-70" dirty="0">
                <a:latin typeface="Verdana"/>
                <a:cs typeface="Verdana"/>
              </a:rPr>
              <a:t> </a:t>
            </a:r>
            <a:r>
              <a:rPr sz="1733" spc="-27" dirty="0">
                <a:latin typeface="Verdana"/>
                <a:cs typeface="Verdana"/>
              </a:rPr>
              <a:t>такого</a:t>
            </a:r>
            <a:r>
              <a:rPr sz="1733" spc="-197" dirty="0">
                <a:latin typeface="Verdana"/>
                <a:cs typeface="Verdana"/>
              </a:rPr>
              <a:t> </a:t>
            </a:r>
            <a:r>
              <a:rPr sz="1733" dirty="0">
                <a:latin typeface="Verdana"/>
                <a:cs typeface="Verdana"/>
              </a:rPr>
              <a:t>рода</a:t>
            </a:r>
            <a:r>
              <a:rPr sz="1733" spc="-180" dirty="0">
                <a:latin typeface="Verdana"/>
                <a:cs typeface="Verdana"/>
              </a:rPr>
              <a:t> </a:t>
            </a:r>
            <a:r>
              <a:rPr sz="1733" dirty="0">
                <a:latin typeface="Verdana"/>
                <a:cs typeface="Verdana"/>
              </a:rPr>
              <a:t>отношения</a:t>
            </a:r>
            <a:r>
              <a:rPr sz="1733" spc="-190" dirty="0">
                <a:latin typeface="Verdana"/>
                <a:cs typeface="Verdana"/>
              </a:rPr>
              <a:t> </a:t>
            </a:r>
            <a:r>
              <a:rPr sz="1733" dirty="0">
                <a:latin typeface="Verdana"/>
                <a:cs typeface="Verdana"/>
              </a:rPr>
              <a:t>не</a:t>
            </a:r>
            <a:r>
              <a:rPr sz="1733" spc="-169" dirty="0">
                <a:latin typeface="Verdana"/>
                <a:cs typeface="Verdana"/>
              </a:rPr>
              <a:t> </a:t>
            </a:r>
            <a:r>
              <a:rPr sz="1733" spc="-13" dirty="0">
                <a:latin typeface="Verdana"/>
                <a:cs typeface="Verdana"/>
              </a:rPr>
              <a:t>носят </a:t>
            </a:r>
            <a:r>
              <a:rPr sz="1733" spc="-20" dirty="0">
                <a:latin typeface="Verdana"/>
                <a:cs typeface="Verdana"/>
              </a:rPr>
              <a:t>гражданско-</a:t>
            </a:r>
            <a:r>
              <a:rPr sz="1733" dirty="0">
                <a:latin typeface="Verdana"/>
                <a:cs typeface="Verdana"/>
              </a:rPr>
              <a:t>правового</a:t>
            </a:r>
            <a:r>
              <a:rPr sz="1733" spc="-183" dirty="0">
                <a:latin typeface="Verdana"/>
                <a:cs typeface="Verdana"/>
              </a:rPr>
              <a:t> </a:t>
            </a:r>
            <a:r>
              <a:rPr sz="1733" spc="-37" dirty="0">
                <a:latin typeface="Verdana"/>
                <a:cs typeface="Verdana"/>
              </a:rPr>
              <a:t>характера</a:t>
            </a:r>
            <a:r>
              <a:rPr sz="1733" spc="-183" dirty="0">
                <a:latin typeface="Verdana"/>
                <a:cs typeface="Verdana"/>
              </a:rPr>
              <a:t> </a:t>
            </a:r>
            <a:r>
              <a:rPr sz="1733" spc="63" dirty="0">
                <a:latin typeface="Verdana"/>
                <a:cs typeface="Verdana"/>
              </a:rPr>
              <a:t>и</a:t>
            </a:r>
            <a:r>
              <a:rPr sz="1733" spc="-133" dirty="0">
                <a:latin typeface="Verdana"/>
                <a:cs typeface="Verdana"/>
              </a:rPr>
              <a:t> </a:t>
            </a:r>
            <a:r>
              <a:rPr sz="1733" dirty="0">
                <a:latin typeface="Verdana"/>
                <a:cs typeface="Verdana"/>
              </a:rPr>
              <a:t>не</a:t>
            </a:r>
            <a:r>
              <a:rPr sz="1733" spc="-153" dirty="0">
                <a:latin typeface="Verdana"/>
                <a:cs typeface="Verdana"/>
              </a:rPr>
              <a:t> </a:t>
            </a:r>
            <a:r>
              <a:rPr sz="1733" spc="-7" dirty="0">
                <a:latin typeface="Verdana"/>
                <a:cs typeface="Verdana"/>
              </a:rPr>
              <a:t>относятся</a:t>
            </a:r>
            <a:r>
              <a:rPr sz="1733" spc="-180" dirty="0">
                <a:latin typeface="Verdana"/>
                <a:cs typeface="Verdana"/>
              </a:rPr>
              <a:t> </a:t>
            </a:r>
            <a:r>
              <a:rPr sz="1733" spc="-57" dirty="0">
                <a:latin typeface="Verdana"/>
                <a:cs typeface="Verdana"/>
              </a:rPr>
              <a:t>к</a:t>
            </a:r>
            <a:r>
              <a:rPr sz="1733" spc="-127" dirty="0">
                <a:latin typeface="Verdana"/>
                <a:cs typeface="Verdana"/>
              </a:rPr>
              <a:t> </a:t>
            </a:r>
            <a:r>
              <a:rPr sz="1733" dirty="0">
                <a:latin typeface="Verdana"/>
                <a:cs typeface="Verdana"/>
              </a:rPr>
              <a:t>денежным</a:t>
            </a:r>
            <a:r>
              <a:rPr sz="1733" spc="-177" dirty="0">
                <a:latin typeface="Verdana"/>
                <a:cs typeface="Verdana"/>
              </a:rPr>
              <a:t> </a:t>
            </a:r>
            <a:r>
              <a:rPr sz="1733" spc="-7" dirty="0">
                <a:latin typeface="Verdana"/>
                <a:cs typeface="Verdana"/>
              </a:rPr>
              <a:t>обязательствам</a:t>
            </a:r>
            <a:endParaRPr sz="1733">
              <a:latin typeface="Verdana"/>
              <a:cs typeface="Verdana"/>
            </a:endParaRPr>
          </a:p>
          <a:p>
            <a:pPr marL="481777" marR="3387">
              <a:spcBef>
                <a:spcPts val="800"/>
              </a:spcBef>
            </a:pPr>
            <a:r>
              <a:rPr sz="1733" spc="-117" dirty="0">
                <a:latin typeface="Verdana"/>
                <a:cs typeface="Verdana"/>
              </a:rPr>
              <a:t>ст.</a:t>
            </a:r>
            <a:r>
              <a:rPr sz="1733" spc="-169" dirty="0">
                <a:latin typeface="Verdana"/>
                <a:cs typeface="Verdana"/>
              </a:rPr>
              <a:t> </a:t>
            </a:r>
            <a:r>
              <a:rPr sz="1733" spc="-110" dirty="0">
                <a:latin typeface="Verdana"/>
                <a:cs typeface="Verdana"/>
              </a:rPr>
              <a:t>236</a:t>
            </a:r>
            <a:r>
              <a:rPr sz="1733" spc="-193" dirty="0">
                <a:latin typeface="Verdana"/>
                <a:cs typeface="Verdana"/>
              </a:rPr>
              <a:t> </a:t>
            </a:r>
            <a:r>
              <a:rPr sz="1733" spc="-50" dirty="0">
                <a:latin typeface="Verdana"/>
                <a:cs typeface="Verdana"/>
              </a:rPr>
              <a:t>ТК</a:t>
            </a:r>
            <a:r>
              <a:rPr sz="1733" spc="-177" dirty="0">
                <a:latin typeface="Verdana"/>
                <a:cs typeface="Verdana"/>
              </a:rPr>
              <a:t> </a:t>
            </a:r>
            <a:r>
              <a:rPr sz="1733" dirty="0">
                <a:latin typeface="Verdana"/>
                <a:cs typeface="Verdana"/>
              </a:rPr>
              <a:t>РФ,</a:t>
            </a:r>
            <a:r>
              <a:rPr sz="1733" spc="-167" dirty="0">
                <a:latin typeface="Verdana"/>
                <a:cs typeface="Verdana"/>
              </a:rPr>
              <a:t> </a:t>
            </a:r>
            <a:r>
              <a:rPr sz="1733" dirty="0">
                <a:latin typeface="Verdana"/>
                <a:cs typeface="Verdana"/>
              </a:rPr>
              <a:t>закрепляющая</a:t>
            </a:r>
            <a:r>
              <a:rPr sz="1733" spc="-90" dirty="0">
                <a:latin typeface="Verdana"/>
                <a:cs typeface="Verdana"/>
              </a:rPr>
              <a:t> </a:t>
            </a:r>
            <a:r>
              <a:rPr sz="1733" dirty="0">
                <a:latin typeface="Verdana"/>
                <a:cs typeface="Verdana"/>
              </a:rPr>
              <a:t>материальную</a:t>
            </a:r>
            <a:r>
              <a:rPr sz="1733" spc="-103" dirty="0">
                <a:latin typeface="Verdana"/>
                <a:cs typeface="Verdana"/>
              </a:rPr>
              <a:t> </a:t>
            </a:r>
            <a:r>
              <a:rPr sz="1733" spc="-7" dirty="0">
                <a:latin typeface="Verdana"/>
                <a:cs typeface="Verdana"/>
              </a:rPr>
              <a:t>ответственность</a:t>
            </a:r>
            <a:r>
              <a:rPr sz="1733" spc="-76" dirty="0">
                <a:latin typeface="Verdana"/>
                <a:cs typeface="Verdana"/>
              </a:rPr>
              <a:t> </a:t>
            </a:r>
            <a:r>
              <a:rPr sz="1733" spc="-7" dirty="0">
                <a:latin typeface="Verdana"/>
                <a:cs typeface="Verdana"/>
              </a:rPr>
              <a:t>работодателя</a:t>
            </a:r>
            <a:r>
              <a:rPr sz="1733" spc="-87" dirty="0">
                <a:latin typeface="Verdana"/>
                <a:cs typeface="Verdana"/>
              </a:rPr>
              <a:t> </a:t>
            </a:r>
            <a:r>
              <a:rPr sz="1733" dirty="0">
                <a:latin typeface="Verdana"/>
                <a:cs typeface="Verdana"/>
              </a:rPr>
              <a:t>в</a:t>
            </a:r>
            <a:r>
              <a:rPr sz="1733" spc="-143" dirty="0">
                <a:latin typeface="Verdana"/>
                <a:cs typeface="Verdana"/>
              </a:rPr>
              <a:t> </a:t>
            </a:r>
            <a:r>
              <a:rPr sz="1733" dirty="0">
                <a:latin typeface="Verdana"/>
                <a:cs typeface="Verdana"/>
              </a:rPr>
              <a:t>виде</a:t>
            </a:r>
            <a:r>
              <a:rPr sz="1733" spc="-143" dirty="0">
                <a:latin typeface="Verdana"/>
                <a:cs typeface="Verdana"/>
              </a:rPr>
              <a:t> </a:t>
            </a:r>
            <a:r>
              <a:rPr sz="1733" spc="-7" dirty="0">
                <a:latin typeface="Verdana"/>
                <a:cs typeface="Verdana"/>
              </a:rPr>
              <a:t>выплаты </a:t>
            </a:r>
            <a:r>
              <a:rPr sz="1733" dirty="0">
                <a:latin typeface="Verdana"/>
                <a:cs typeface="Verdana"/>
              </a:rPr>
              <a:t>работнику</a:t>
            </a:r>
            <a:r>
              <a:rPr sz="1733" spc="-3" dirty="0">
                <a:latin typeface="Verdana"/>
                <a:cs typeface="Verdana"/>
              </a:rPr>
              <a:t> </a:t>
            </a:r>
            <a:r>
              <a:rPr sz="1733" dirty="0">
                <a:latin typeface="Verdana"/>
                <a:cs typeface="Verdana"/>
              </a:rPr>
              <a:t>денежной</a:t>
            </a:r>
            <a:r>
              <a:rPr sz="1733" spc="-20" dirty="0">
                <a:latin typeface="Verdana"/>
                <a:cs typeface="Verdana"/>
              </a:rPr>
              <a:t> </a:t>
            </a:r>
            <a:r>
              <a:rPr sz="1733" dirty="0">
                <a:latin typeface="Verdana"/>
                <a:cs typeface="Verdana"/>
              </a:rPr>
              <a:t>компенсации,</a:t>
            </a:r>
            <a:r>
              <a:rPr sz="1733" spc="3" dirty="0">
                <a:latin typeface="Verdana"/>
                <a:cs typeface="Verdana"/>
              </a:rPr>
              <a:t> </a:t>
            </a:r>
            <a:r>
              <a:rPr sz="1733" dirty="0">
                <a:latin typeface="Verdana"/>
                <a:cs typeface="Verdana"/>
              </a:rPr>
              <a:t>применяется</a:t>
            </a:r>
            <a:r>
              <a:rPr sz="1733" spc="-23" dirty="0">
                <a:latin typeface="Verdana"/>
                <a:cs typeface="Verdana"/>
              </a:rPr>
              <a:t> только</a:t>
            </a:r>
            <a:r>
              <a:rPr sz="1733" spc="-7" dirty="0">
                <a:latin typeface="Verdana"/>
                <a:cs typeface="Verdana"/>
              </a:rPr>
              <a:t> </a:t>
            </a:r>
            <a:r>
              <a:rPr sz="1733" spc="67" dirty="0">
                <a:latin typeface="Verdana"/>
                <a:cs typeface="Verdana"/>
              </a:rPr>
              <a:t>при</a:t>
            </a:r>
            <a:r>
              <a:rPr sz="1733" spc="-53" dirty="0">
                <a:latin typeface="Verdana"/>
                <a:cs typeface="Verdana"/>
              </a:rPr>
              <a:t> </a:t>
            </a:r>
            <a:r>
              <a:rPr sz="1733" dirty="0">
                <a:latin typeface="Verdana"/>
                <a:cs typeface="Verdana"/>
              </a:rPr>
              <a:t>нарушении срока</a:t>
            </a:r>
            <a:r>
              <a:rPr sz="1733" spc="-27" dirty="0">
                <a:latin typeface="Verdana"/>
                <a:cs typeface="Verdana"/>
              </a:rPr>
              <a:t> </a:t>
            </a:r>
            <a:r>
              <a:rPr sz="1733" spc="-7" dirty="0">
                <a:latin typeface="Verdana"/>
                <a:cs typeface="Verdana"/>
              </a:rPr>
              <a:t>выплаты </a:t>
            </a:r>
            <a:r>
              <a:rPr sz="1733" dirty="0">
                <a:latin typeface="Verdana"/>
                <a:cs typeface="Verdana"/>
              </a:rPr>
              <a:t>начисленной</a:t>
            </a:r>
            <a:r>
              <a:rPr sz="1733" spc="-60" dirty="0">
                <a:latin typeface="Verdana"/>
                <a:cs typeface="Verdana"/>
              </a:rPr>
              <a:t> </a:t>
            </a:r>
            <a:r>
              <a:rPr sz="1733" dirty="0">
                <a:latin typeface="Verdana"/>
                <a:cs typeface="Verdana"/>
              </a:rPr>
              <a:t>работнику</a:t>
            </a:r>
            <a:r>
              <a:rPr sz="1733" spc="-76" dirty="0">
                <a:latin typeface="Verdana"/>
                <a:cs typeface="Verdana"/>
              </a:rPr>
              <a:t> </a:t>
            </a:r>
            <a:r>
              <a:rPr sz="1733" spc="-50" dirty="0">
                <a:latin typeface="Verdana"/>
                <a:cs typeface="Verdana"/>
              </a:rPr>
              <a:t>зарплаты,</a:t>
            </a:r>
            <a:r>
              <a:rPr sz="1733" spc="-87" dirty="0">
                <a:latin typeface="Verdana"/>
                <a:cs typeface="Verdana"/>
              </a:rPr>
              <a:t> </a:t>
            </a:r>
            <a:r>
              <a:rPr sz="1733" spc="-20" dirty="0">
                <a:latin typeface="Verdana"/>
                <a:cs typeface="Verdana"/>
              </a:rPr>
              <a:t>оплаты</a:t>
            </a:r>
            <a:r>
              <a:rPr sz="1733" spc="-93" dirty="0">
                <a:latin typeface="Verdana"/>
                <a:cs typeface="Verdana"/>
              </a:rPr>
              <a:t> </a:t>
            </a:r>
            <a:r>
              <a:rPr sz="1733" spc="-57" dirty="0">
                <a:latin typeface="Verdana"/>
                <a:cs typeface="Verdana"/>
              </a:rPr>
              <a:t>отпуска,</a:t>
            </a:r>
            <a:r>
              <a:rPr sz="1733" spc="-73" dirty="0">
                <a:latin typeface="Verdana"/>
                <a:cs typeface="Verdana"/>
              </a:rPr>
              <a:t> </a:t>
            </a:r>
            <a:r>
              <a:rPr sz="1733" spc="-30" dirty="0">
                <a:latin typeface="Verdana"/>
                <a:cs typeface="Verdana"/>
              </a:rPr>
              <a:t>выплат</a:t>
            </a:r>
            <a:r>
              <a:rPr sz="1733" spc="-103" dirty="0">
                <a:latin typeface="Verdana"/>
                <a:cs typeface="Verdana"/>
              </a:rPr>
              <a:t> </a:t>
            </a:r>
            <a:r>
              <a:rPr sz="1733" spc="67" dirty="0">
                <a:latin typeface="Verdana"/>
                <a:cs typeface="Verdana"/>
              </a:rPr>
              <a:t>при</a:t>
            </a:r>
            <a:r>
              <a:rPr sz="1733" spc="-120" dirty="0">
                <a:latin typeface="Verdana"/>
                <a:cs typeface="Verdana"/>
              </a:rPr>
              <a:t> </a:t>
            </a:r>
            <a:r>
              <a:rPr sz="1733" dirty="0">
                <a:latin typeface="Verdana"/>
                <a:cs typeface="Verdana"/>
              </a:rPr>
              <a:t>увольнении</a:t>
            </a:r>
            <a:r>
              <a:rPr sz="1733" spc="-70" dirty="0">
                <a:latin typeface="Verdana"/>
                <a:cs typeface="Verdana"/>
              </a:rPr>
              <a:t> </a:t>
            </a:r>
            <a:r>
              <a:rPr sz="1733" spc="40" dirty="0">
                <a:latin typeface="Verdana"/>
                <a:cs typeface="Verdana"/>
              </a:rPr>
              <a:t>или</a:t>
            </a:r>
            <a:r>
              <a:rPr sz="1733" spc="-110" dirty="0">
                <a:latin typeface="Verdana"/>
                <a:cs typeface="Verdana"/>
              </a:rPr>
              <a:t> </a:t>
            </a:r>
            <a:r>
              <a:rPr sz="1733" spc="-7" dirty="0">
                <a:latin typeface="Verdana"/>
                <a:cs typeface="Verdana"/>
              </a:rPr>
              <a:t>других </a:t>
            </a:r>
            <a:r>
              <a:rPr sz="1733" spc="-67" dirty="0">
                <a:latin typeface="Verdana"/>
                <a:cs typeface="Verdana"/>
              </a:rPr>
              <a:t>выплат,</a:t>
            </a:r>
            <a:r>
              <a:rPr sz="1733" spc="-100" dirty="0">
                <a:latin typeface="Verdana"/>
                <a:cs typeface="Verdana"/>
              </a:rPr>
              <a:t> </a:t>
            </a:r>
            <a:r>
              <a:rPr sz="1733" dirty="0">
                <a:latin typeface="Verdana"/>
                <a:cs typeface="Verdana"/>
              </a:rPr>
              <a:t>причитающихся</a:t>
            </a:r>
            <a:r>
              <a:rPr sz="1733" spc="-76" dirty="0">
                <a:latin typeface="Verdana"/>
                <a:cs typeface="Verdana"/>
              </a:rPr>
              <a:t> </a:t>
            </a:r>
            <a:r>
              <a:rPr sz="1733" dirty="0">
                <a:latin typeface="Verdana"/>
                <a:cs typeface="Verdana"/>
              </a:rPr>
              <a:t>работнику</a:t>
            </a:r>
            <a:r>
              <a:rPr sz="1733" spc="-87" dirty="0">
                <a:latin typeface="Verdana"/>
                <a:cs typeface="Verdana"/>
              </a:rPr>
              <a:t> </a:t>
            </a:r>
            <a:r>
              <a:rPr sz="1733" spc="43" dirty="0">
                <a:latin typeface="Verdana"/>
                <a:cs typeface="Verdana"/>
              </a:rPr>
              <a:t>по</a:t>
            </a:r>
            <a:r>
              <a:rPr sz="1733" spc="-143" dirty="0">
                <a:latin typeface="Verdana"/>
                <a:cs typeface="Verdana"/>
              </a:rPr>
              <a:t> </a:t>
            </a:r>
            <a:r>
              <a:rPr sz="1733" dirty="0">
                <a:latin typeface="Verdana"/>
                <a:cs typeface="Verdana"/>
              </a:rPr>
              <a:t>трудовому</a:t>
            </a:r>
            <a:r>
              <a:rPr sz="1733" spc="-87" dirty="0">
                <a:latin typeface="Verdana"/>
                <a:cs typeface="Verdana"/>
              </a:rPr>
              <a:t> </a:t>
            </a:r>
            <a:r>
              <a:rPr sz="1733" spc="-23" dirty="0">
                <a:latin typeface="Verdana"/>
                <a:cs typeface="Verdana"/>
              </a:rPr>
              <a:t>договору.</a:t>
            </a:r>
            <a:r>
              <a:rPr sz="1733" spc="-70" dirty="0">
                <a:latin typeface="Verdana"/>
                <a:cs typeface="Verdana"/>
              </a:rPr>
              <a:t> </a:t>
            </a:r>
            <a:r>
              <a:rPr sz="1733" spc="-7" dirty="0">
                <a:latin typeface="Verdana"/>
                <a:cs typeface="Verdana"/>
              </a:rPr>
              <a:t>Материальная</a:t>
            </a:r>
            <a:r>
              <a:rPr sz="1733" spc="-193" dirty="0">
                <a:latin typeface="Verdana"/>
                <a:cs typeface="Verdana"/>
              </a:rPr>
              <a:t> </a:t>
            </a:r>
            <a:r>
              <a:rPr sz="1733" spc="-23" dirty="0">
                <a:latin typeface="Verdana"/>
                <a:cs typeface="Verdana"/>
              </a:rPr>
              <a:t>же </a:t>
            </a:r>
            <a:r>
              <a:rPr sz="1733" spc="-20" dirty="0">
                <a:latin typeface="Verdana"/>
                <a:cs typeface="Verdana"/>
              </a:rPr>
              <a:t>ответственность</a:t>
            </a:r>
            <a:r>
              <a:rPr sz="1733" spc="-153" dirty="0">
                <a:latin typeface="Verdana"/>
                <a:cs typeface="Verdana"/>
              </a:rPr>
              <a:t> </a:t>
            </a:r>
            <a:r>
              <a:rPr sz="1733" spc="-17" dirty="0">
                <a:latin typeface="Verdana"/>
                <a:cs typeface="Verdana"/>
              </a:rPr>
              <a:t>работодателя</a:t>
            </a:r>
            <a:r>
              <a:rPr sz="1733" spc="-147" dirty="0">
                <a:latin typeface="Verdana"/>
                <a:cs typeface="Verdana"/>
              </a:rPr>
              <a:t> </a:t>
            </a:r>
            <a:r>
              <a:rPr sz="1733" spc="-33" dirty="0">
                <a:latin typeface="Verdana"/>
                <a:cs typeface="Verdana"/>
              </a:rPr>
              <a:t>за</a:t>
            </a:r>
            <a:r>
              <a:rPr sz="1733" spc="-70" dirty="0">
                <a:latin typeface="Verdana"/>
                <a:cs typeface="Verdana"/>
              </a:rPr>
              <a:t> </a:t>
            </a:r>
            <a:r>
              <a:rPr sz="1733" dirty="0">
                <a:latin typeface="Verdana"/>
                <a:cs typeface="Verdana"/>
              </a:rPr>
              <a:t>несвоевременное</a:t>
            </a:r>
            <a:r>
              <a:rPr sz="1733" spc="-147" dirty="0">
                <a:latin typeface="Verdana"/>
                <a:cs typeface="Verdana"/>
              </a:rPr>
              <a:t> </a:t>
            </a:r>
            <a:r>
              <a:rPr sz="1733" dirty="0">
                <a:latin typeface="Verdana"/>
                <a:cs typeface="Verdana"/>
              </a:rPr>
              <a:t>исполнение</a:t>
            </a:r>
            <a:r>
              <a:rPr sz="1733" spc="-147" dirty="0">
                <a:latin typeface="Verdana"/>
                <a:cs typeface="Verdana"/>
              </a:rPr>
              <a:t> </a:t>
            </a:r>
            <a:r>
              <a:rPr sz="1733" spc="30" dirty="0">
                <a:latin typeface="Verdana"/>
                <a:cs typeface="Verdana"/>
              </a:rPr>
              <a:t>решения</a:t>
            </a:r>
            <a:r>
              <a:rPr sz="1733" spc="-130" dirty="0">
                <a:latin typeface="Verdana"/>
                <a:cs typeface="Verdana"/>
              </a:rPr>
              <a:t> </a:t>
            </a:r>
            <a:r>
              <a:rPr sz="1733" spc="-27" dirty="0">
                <a:latin typeface="Verdana"/>
                <a:cs typeface="Verdana"/>
              </a:rPr>
              <a:t>суда</a:t>
            </a:r>
            <a:r>
              <a:rPr sz="1733" spc="-123" dirty="0">
                <a:latin typeface="Verdana"/>
                <a:cs typeface="Verdana"/>
              </a:rPr>
              <a:t> </a:t>
            </a:r>
            <a:r>
              <a:rPr sz="1733" spc="40" dirty="0">
                <a:latin typeface="Verdana"/>
                <a:cs typeface="Verdana"/>
              </a:rPr>
              <a:t>о</a:t>
            </a:r>
            <a:r>
              <a:rPr sz="1733" spc="-97" dirty="0">
                <a:latin typeface="Verdana"/>
                <a:cs typeface="Verdana"/>
              </a:rPr>
              <a:t> </a:t>
            </a:r>
            <a:r>
              <a:rPr sz="1733" spc="-7" dirty="0">
                <a:latin typeface="Verdana"/>
                <a:cs typeface="Verdana"/>
              </a:rPr>
              <a:t>взыскании </a:t>
            </a:r>
            <a:r>
              <a:rPr sz="1733" dirty="0">
                <a:latin typeface="Verdana"/>
                <a:cs typeface="Verdana"/>
              </a:rPr>
              <a:t>в</a:t>
            </a:r>
            <a:r>
              <a:rPr sz="1733" spc="-143" dirty="0">
                <a:latin typeface="Verdana"/>
                <a:cs typeface="Verdana"/>
              </a:rPr>
              <a:t> </a:t>
            </a:r>
            <a:r>
              <a:rPr sz="1733" spc="-17" dirty="0">
                <a:latin typeface="Verdana"/>
                <a:cs typeface="Verdana"/>
              </a:rPr>
              <a:t>пользу</a:t>
            </a:r>
            <a:r>
              <a:rPr sz="1733" spc="-193" dirty="0">
                <a:latin typeface="Verdana"/>
                <a:cs typeface="Verdana"/>
              </a:rPr>
              <a:t> </a:t>
            </a:r>
            <a:r>
              <a:rPr sz="1733" spc="-7" dirty="0">
                <a:latin typeface="Verdana"/>
                <a:cs typeface="Verdana"/>
              </a:rPr>
              <a:t>работника</a:t>
            </a:r>
            <a:r>
              <a:rPr sz="1733" spc="-203" dirty="0">
                <a:latin typeface="Verdana"/>
                <a:cs typeface="Verdana"/>
              </a:rPr>
              <a:t> </a:t>
            </a:r>
            <a:r>
              <a:rPr sz="1733" dirty="0">
                <a:latin typeface="Verdana"/>
                <a:cs typeface="Verdana"/>
              </a:rPr>
              <a:t>среднего</a:t>
            </a:r>
            <a:r>
              <a:rPr sz="1733" spc="-200" dirty="0">
                <a:latin typeface="Verdana"/>
                <a:cs typeface="Verdana"/>
              </a:rPr>
              <a:t> </a:t>
            </a:r>
            <a:r>
              <a:rPr sz="1733" spc="-20" dirty="0">
                <a:latin typeface="Verdana"/>
                <a:cs typeface="Verdana"/>
              </a:rPr>
              <a:t>заработка</a:t>
            </a:r>
            <a:r>
              <a:rPr sz="1733" spc="-200" dirty="0">
                <a:latin typeface="Verdana"/>
                <a:cs typeface="Verdana"/>
              </a:rPr>
              <a:t> </a:t>
            </a:r>
            <a:r>
              <a:rPr sz="1733" spc="-33" dirty="0">
                <a:latin typeface="Verdana"/>
                <a:cs typeface="Verdana"/>
              </a:rPr>
              <a:t>за</a:t>
            </a:r>
            <a:r>
              <a:rPr sz="1733" spc="-147" dirty="0">
                <a:latin typeface="Verdana"/>
                <a:cs typeface="Verdana"/>
              </a:rPr>
              <a:t> </a:t>
            </a:r>
            <a:r>
              <a:rPr sz="1733" spc="43" dirty="0">
                <a:latin typeface="Verdana"/>
                <a:cs typeface="Verdana"/>
              </a:rPr>
              <a:t>время</a:t>
            </a:r>
            <a:r>
              <a:rPr sz="1733" spc="-193" dirty="0">
                <a:latin typeface="Verdana"/>
                <a:cs typeface="Verdana"/>
              </a:rPr>
              <a:t> </a:t>
            </a:r>
            <a:r>
              <a:rPr sz="1733" spc="-7" dirty="0">
                <a:latin typeface="Verdana"/>
                <a:cs typeface="Verdana"/>
              </a:rPr>
              <a:t>вынужденного</a:t>
            </a:r>
            <a:r>
              <a:rPr sz="1733" spc="-200" dirty="0">
                <a:latin typeface="Verdana"/>
                <a:cs typeface="Verdana"/>
              </a:rPr>
              <a:t> </a:t>
            </a:r>
            <a:r>
              <a:rPr sz="1733" spc="-7" dirty="0">
                <a:latin typeface="Verdana"/>
                <a:cs typeface="Verdana"/>
              </a:rPr>
              <a:t>прогула</a:t>
            </a:r>
            <a:r>
              <a:rPr sz="1733" spc="-203" dirty="0">
                <a:latin typeface="Verdana"/>
                <a:cs typeface="Verdana"/>
              </a:rPr>
              <a:t> </a:t>
            </a:r>
            <a:r>
              <a:rPr sz="1733" spc="63" dirty="0">
                <a:latin typeface="Verdana"/>
                <a:cs typeface="Verdana"/>
              </a:rPr>
              <a:t>и</a:t>
            </a:r>
            <a:r>
              <a:rPr sz="1733" spc="-153" dirty="0">
                <a:latin typeface="Verdana"/>
                <a:cs typeface="Verdana"/>
              </a:rPr>
              <a:t> </a:t>
            </a:r>
            <a:r>
              <a:rPr sz="1733" spc="-7" dirty="0">
                <a:latin typeface="Verdana"/>
                <a:cs typeface="Verdana"/>
              </a:rPr>
              <a:t>компенсации </a:t>
            </a:r>
            <a:r>
              <a:rPr sz="1733" dirty="0">
                <a:latin typeface="Verdana"/>
                <a:cs typeface="Verdana"/>
              </a:rPr>
              <a:t>морального</a:t>
            </a:r>
            <a:r>
              <a:rPr sz="1733" spc="-110" dirty="0">
                <a:latin typeface="Verdana"/>
                <a:cs typeface="Verdana"/>
              </a:rPr>
              <a:t> </a:t>
            </a:r>
            <a:r>
              <a:rPr sz="1733" spc="-50" dirty="0">
                <a:latin typeface="Verdana"/>
                <a:cs typeface="Verdana"/>
              </a:rPr>
              <a:t>вреда,</a:t>
            </a:r>
            <a:r>
              <a:rPr sz="1733" spc="-100" dirty="0">
                <a:latin typeface="Verdana"/>
                <a:cs typeface="Verdana"/>
              </a:rPr>
              <a:t> </a:t>
            </a:r>
            <a:r>
              <a:rPr sz="1733" dirty="0">
                <a:latin typeface="Verdana"/>
                <a:cs typeface="Verdana"/>
              </a:rPr>
              <a:t>причиненного</a:t>
            </a:r>
            <a:r>
              <a:rPr sz="1733" spc="-113" dirty="0">
                <a:latin typeface="Verdana"/>
                <a:cs typeface="Verdana"/>
              </a:rPr>
              <a:t> </a:t>
            </a:r>
            <a:r>
              <a:rPr sz="1733" dirty="0">
                <a:latin typeface="Verdana"/>
                <a:cs typeface="Verdana"/>
              </a:rPr>
              <a:t>незаконным</a:t>
            </a:r>
            <a:r>
              <a:rPr sz="1733" spc="-117" dirty="0">
                <a:latin typeface="Verdana"/>
                <a:cs typeface="Verdana"/>
              </a:rPr>
              <a:t> </a:t>
            </a:r>
            <a:r>
              <a:rPr sz="1733" spc="-23" dirty="0">
                <a:latin typeface="Verdana"/>
                <a:cs typeface="Verdana"/>
              </a:rPr>
              <a:t>увольнением,</a:t>
            </a:r>
            <a:r>
              <a:rPr sz="1733" spc="-100" dirty="0">
                <a:latin typeface="Verdana"/>
                <a:cs typeface="Verdana"/>
              </a:rPr>
              <a:t> </a:t>
            </a:r>
            <a:r>
              <a:rPr sz="1733" dirty="0">
                <a:latin typeface="Verdana"/>
                <a:cs typeface="Verdana"/>
              </a:rPr>
              <a:t>данной</a:t>
            </a:r>
            <a:r>
              <a:rPr sz="1733" spc="-127" dirty="0">
                <a:latin typeface="Verdana"/>
                <a:cs typeface="Verdana"/>
              </a:rPr>
              <a:t> </a:t>
            </a:r>
            <a:r>
              <a:rPr sz="1733" spc="60" dirty="0">
                <a:latin typeface="Verdana"/>
                <a:cs typeface="Verdana"/>
              </a:rPr>
              <a:t>нормой</a:t>
            </a:r>
            <a:r>
              <a:rPr sz="1733" spc="-120" dirty="0">
                <a:latin typeface="Verdana"/>
                <a:cs typeface="Verdana"/>
              </a:rPr>
              <a:t> </a:t>
            </a:r>
            <a:r>
              <a:rPr sz="1733" spc="-17" dirty="0">
                <a:latin typeface="Verdana"/>
                <a:cs typeface="Verdana"/>
              </a:rPr>
              <a:t>не </a:t>
            </a:r>
            <a:r>
              <a:rPr sz="1733" spc="-7" dirty="0">
                <a:latin typeface="Verdana"/>
                <a:cs typeface="Verdana"/>
              </a:rPr>
              <a:t>предусмотрена</a:t>
            </a:r>
            <a:endParaRPr sz="1733">
              <a:latin typeface="Verdana"/>
              <a:cs typeface="Verdana"/>
            </a:endParaRPr>
          </a:p>
        </p:txBody>
      </p:sp>
    </p:spTree>
    <p:extLst>
      <p:ext uri="{BB962C8B-B14F-4D97-AF65-F5344CB8AC3E}">
        <p14:creationId xmlns:p14="http://schemas.microsoft.com/office/powerpoint/2010/main" val="29506573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16643" y="361345"/>
            <a:ext cx="11096955" cy="1137064"/>
          </a:xfrm>
          <a:prstGeom prst="rect">
            <a:avLst/>
          </a:prstGeom>
        </p:spPr>
        <p:txBody>
          <a:bodyPr vert="horz" wrap="square" lIns="0" tIns="8467" rIns="0" bIns="0" rtlCol="0" anchor="ctr">
            <a:spAutoFit/>
          </a:bodyPr>
          <a:lstStyle/>
          <a:p>
            <a:pPr marL="8467">
              <a:lnSpc>
                <a:spcPts val="3840"/>
              </a:lnSpc>
              <a:spcBef>
                <a:spcPts val="67"/>
              </a:spcBef>
            </a:pPr>
            <a:r>
              <a:rPr spc="80" dirty="0"/>
              <a:t>Постановление</a:t>
            </a:r>
            <a:r>
              <a:rPr spc="-47" dirty="0"/>
              <a:t> </a:t>
            </a:r>
            <a:r>
              <a:rPr spc="107" dirty="0"/>
              <a:t>КС</a:t>
            </a:r>
            <a:r>
              <a:rPr spc="-80" dirty="0"/>
              <a:t> </a:t>
            </a:r>
            <a:r>
              <a:rPr spc="193" dirty="0"/>
              <a:t>РФ</a:t>
            </a:r>
            <a:r>
              <a:rPr spc="-80" dirty="0"/>
              <a:t> </a:t>
            </a:r>
            <a:r>
              <a:rPr dirty="0"/>
              <a:t>от</a:t>
            </a:r>
            <a:r>
              <a:rPr spc="-80" dirty="0"/>
              <a:t> </a:t>
            </a:r>
            <a:r>
              <a:rPr dirty="0"/>
              <a:t>04.04.2024</a:t>
            </a:r>
            <a:r>
              <a:rPr spc="-100" dirty="0"/>
              <a:t> </a:t>
            </a:r>
            <a:r>
              <a:rPr dirty="0"/>
              <a:t>№</a:t>
            </a:r>
            <a:r>
              <a:rPr spc="-80" dirty="0"/>
              <a:t> </a:t>
            </a:r>
            <a:r>
              <a:rPr spc="-390" dirty="0"/>
              <a:t>15-</a:t>
            </a:r>
            <a:r>
              <a:rPr spc="169" dirty="0"/>
              <a:t>П</a:t>
            </a:r>
            <a:r>
              <a:rPr spc="-80" dirty="0"/>
              <a:t> </a:t>
            </a:r>
            <a:endParaRPr spc="-313" dirty="0"/>
          </a:p>
          <a:p>
            <a:pPr marL="8467" marR="3387">
              <a:lnSpc>
                <a:spcPts val="2400"/>
              </a:lnSpc>
              <a:spcBef>
                <a:spcPts val="180"/>
              </a:spcBef>
            </a:pPr>
            <a:r>
              <a:rPr sz="2100" i="1" spc="-237" dirty="0">
                <a:latin typeface="Verdana"/>
                <a:cs typeface="Verdana"/>
              </a:rPr>
              <a:t>"По</a:t>
            </a:r>
            <a:r>
              <a:rPr sz="2100" i="1" spc="-133" dirty="0">
                <a:latin typeface="Verdana"/>
                <a:cs typeface="Verdana"/>
              </a:rPr>
              <a:t> </a:t>
            </a:r>
            <a:r>
              <a:rPr sz="2100" i="1" spc="-163" dirty="0">
                <a:latin typeface="Verdana"/>
                <a:cs typeface="Verdana"/>
              </a:rPr>
              <a:t>делу</a:t>
            </a:r>
            <a:r>
              <a:rPr sz="2100" i="1" spc="-160" dirty="0">
                <a:latin typeface="Verdana"/>
                <a:cs typeface="Verdana"/>
              </a:rPr>
              <a:t> </a:t>
            </a:r>
            <a:r>
              <a:rPr sz="2100" i="1" spc="-163" dirty="0">
                <a:latin typeface="Verdana"/>
                <a:cs typeface="Verdana"/>
              </a:rPr>
              <a:t>о</a:t>
            </a:r>
            <a:r>
              <a:rPr sz="2100" i="1" spc="-140" dirty="0">
                <a:latin typeface="Verdana"/>
                <a:cs typeface="Verdana"/>
              </a:rPr>
              <a:t> </a:t>
            </a:r>
            <a:r>
              <a:rPr sz="2100" i="1" spc="-147" dirty="0">
                <a:latin typeface="Verdana"/>
                <a:cs typeface="Verdana"/>
              </a:rPr>
              <a:t>проверке</a:t>
            </a:r>
            <a:r>
              <a:rPr sz="2100" i="1" spc="-177" dirty="0">
                <a:latin typeface="Verdana"/>
                <a:cs typeface="Verdana"/>
              </a:rPr>
              <a:t> </a:t>
            </a:r>
            <a:r>
              <a:rPr sz="2100" i="1" spc="-133" dirty="0">
                <a:latin typeface="Verdana"/>
                <a:cs typeface="Verdana"/>
              </a:rPr>
              <a:t>конституционности</a:t>
            </a:r>
            <a:r>
              <a:rPr sz="2100" i="1" spc="-160" dirty="0">
                <a:latin typeface="Verdana"/>
                <a:cs typeface="Verdana"/>
              </a:rPr>
              <a:t> </a:t>
            </a:r>
            <a:r>
              <a:rPr sz="2100" i="1" spc="-157" dirty="0">
                <a:latin typeface="Verdana"/>
                <a:cs typeface="Verdana"/>
              </a:rPr>
              <a:t>пункта</a:t>
            </a:r>
            <a:r>
              <a:rPr sz="2100" i="1" spc="40" dirty="0">
                <a:latin typeface="Verdana"/>
                <a:cs typeface="Verdana"/>
              </a:rPr>
              <a:t> </a:t>
            </a:r>
            <a:r>
              <a:rPr sz="2100" i="1" spc="-733" dirty="0">
                <a:latin typeface="Verdana"/>
                <a:cs typeface="Verdana"/>
              </a:rPr>
              <a:t>1</a:t>
            </a:r>
            <a:r>
              <a:rPr sz="2100" i="1" spc="-153" dirty="0">
                <a:latin typeface="Verdana"/>
                <a:cs typeface="Verdana"/>
              </a:rPr>
              <a:t> </a:t>
            </a:r>
            <a:r>
              <a:rPr sz="2100" i="1" spc="-100" dirty="0">
                <a:latin typeface="Verdana"/>
                <a:cs typeface="Verdana"/>
              </a:rPr>
              <a:t>статьи</a:t>
            </a:r>
            <a:r>
              <a:rPr sz="2100" i="1" spc="-153" dirty="0">
                <a:latin typeface="Verdana"/>
                <a:cs typeface="Verdana"/>
              </a:rPr>
              <a:t> </a:t>
            </a:r>
            <a:r>
              <a:rPr sz="2100" i="1" spc="-300" dirty="0">
                <a:latin typeface="Verdana"/>
                <a:cs typeface="Verdana"/>
              </a:rPr>
              <a:t>395</a:t>
            </a:r>
            <a:r>
              <a:rPr sz="2100" i="1" spc="-160" dirty="0">
                <a:latin typeface="Verdana"/>
                <a:cs typeface="Verdana"/>
              </a:rPr>
              <a:t> </a:t>
            </a:r>
            <a:r>
              <a:rPr sz="2100" i="1" spc="-173" dirty="0">
                <a:latin typeface="Verdana"/>
                <a:cs typeface="Verdana"/>
              </a:rPr>
              <a:t>ГК</a:t>
            </a:r>
            <a:r>
              <a:rPr sz="2100" i="1" spc="-167" dirty="0">
                <a:latin typeface="Verdana"/>
                <a:cs typeface="Verdana"/>
              </a:rPr>
              <a:t> </a:t>
            </a:r>
            <a:r>
              <a:rPr sz="2100" i="1" spc="-123" dirty="0">
                <a:latin typeface="Verdana"/>
                <a:cs typeface="Verdana"/>
              </a:rPr>
              <a:t>РФ</a:t>
            </a:r>
            <a:r>
              <a:rPr sz="2100" i="1" spc="-133" dirty="0">
                <a:latin typeface="Verdana"/>
                <a:cs typeface="Verdana"/>
              </a:rPr>
              <a:t> </a:t>
            </a:r>
            <a:r>
              <a:rPr sz="2100" i="1" spc="-200" dirty="0">
                <a:latin typeface="Verdana"/>
                <a:cs typeface="Verdana"/>
              </a:rPr>
              <a:t>в</a:t>
            </a:r>
            <a:r>
              <a:rPr sz="2100" i="1" spc="-153" dirty="0">
                <a:latin typeface="Verdana"/>
                <a:cs typeface="Verdana"/>
              </a:rPr>
              <a:t> </a:t>
            </a:r>
            <a:r>
              <a:rPr sz="2100" i="1" spc="-150" dirty="0">
                <a:latin typeface="Verdana"/>
                <a:cs typeface="Verdana"/>
              </a:rPr>
              <a:t>связи </a:t>
            </a:r>
            <a:r>
              <a:rPr sz="2100" i="1" spc="-33" dirty="0">
                <a:latin typeface="Verdana"/>
                <a:cs typeface="Verdana"/>
              </a:rPr>
              <a:t>с </a:t>
            </a:r>
            <a:r>
              <a:rPr sz="2100" i="1" spc="-163" dirty="0">
                <a:latin typeface="Verdana"/>
                <a:cs typeface="Verdana"/>
              </a:rPr>
              <a:t>жалобой</a:t>
            </a:r>
            <a:r>
              <a:rPr sz="2100" i="1" spc="-197" dirty="0">
                <a:latin typeface="Verdana"/>
                <a:cs typeface="Verdana"/>
              </a:rPr>
              <a:t> </a:t>
            </a:r>
            <a:r>
              <a:rPr sz="2100" i="1" spc="-117" dirty="0">
                <a:latin typeface="Verdana"/>
                <a:cs typeface="Verdana"/>
              </a:rPr>
              <a:t>гражданина</a:t>
            </a:r>
            <a:r>
              <a:rPr sz="2100" i="1" spc="7" dirty="0">
                <a:latin typeface="Verdana"/>
                <a:cs typeface="Verdana"/>
              </a:rPr>
              <a:t> </a:t>
            </a:r>
            <a:r>
              <a:rPr sz="2100" i="1" spc="-80" dirty="0">
                <a:latin typeface="Verdana"/>
                <a:cs typeface="Verdana"/>
              </a:rPr>
              <a:t>И.А.Сысоева</a:t>
            </a:r>
            <a:r>
              <a:rPr sz="2100" i="1" spc="-80" dirty="0">
                <a:latin typeface="Trebuchet MS"/>
                <a:cs typeface="Trebuchet MS"/>
              </a:rPr>
              <a:t>"</a:t>
            </a:r>
            <a:endParaRPr sz="2100" dirty="0">
              <a:latin typeface="Trebuchet MS"/>
              <a:cs typeface="Trebuchet MS"/>
            </a:endParaRPr>
          </a:p>
        </p:txBody>
      </p:sp>
      <p:grpSp>
        <p:nvGrpSpPr>
          <p:cNvPr id="3" name="object 3"/>
          <p:cNvGrpSpPr/>
          <p:nvPr/>
        </p:nvGrpSpPr>
        <p:grpSpPr>
          <a:xfrm>
            <a:off x="10005569" y="6271886"/>
            <a:ext cx="1933363" cy="389467"/>
            <a:chOff x="15008352" y="9407829"/>
            <a:chExt cx="2900045" cy="584200"/>
          </a:xfrm>
        </p:grpSpPr>
        <p:pic>
          <p:nvPicPr>
            <p:cNvPr id="4" name="object 4"/>
            <p:cNvPicPr/>
            <p:nvPr/>
          </p:nvPicPr>
          <p:blipFill>
            <a:blip r:embed="rId2" cstate="print"/>
            <a:stretch>
              <a:fillRect/>
            </a:stretch>
          </p:blipFill>
          <p:spPr>
            <a:xfrm>
              <a:off x="15008352" y="9436607"/>
              <a:ext cx="2846832" cy="460248"/>
            </a:xfrm>
            <a:prstGeom prst="rect">
              <a:avLst/>
            </a:prstGeom>
          </p:spPr>
        </p:pic>
        <p:sp>
          <p:nvSpPr>
            <p:cNvPr id="5" name="object 5"/>
            <p:cNvSpPr/>
            <p:nvPr/>
          </p:nvSpPr>
          <p:spPr>
            <a:xfrm>
              <a:off x="15012670" y="9407829"/>
              <a:ext cx="2895600" cy="584200"/>
            </a:xfrm>
            <a:custGeom>
              <a:avLst/>
              <a:gdLst/>
              <a:ahLst/>
              <a:cxnLst/>
              <a:rect l="l" t="t" r="r" b="b"/>
              <a:pathLst>
                <a:path w="2895600" h="584200">
                  <a:moveTo>
                    <a:pt x="2895600" y="584200"/>
                  </a:moveTo>
                  <a:lnTo>
                    <a:pt x="0" y="584200"/>
                  </a:lnTo>
                  <a:lnTo>
                    <a:pt x="0" y="0"/>
                  </a:lnTo>
                  <a:lnTo>
                    <a:pt x="2895600" y="0"/>
                  </a:lnTo>
                  <a:lnTo>
                    <a:pt x="2895600" y="584200"/>
                  </a:lnTo>
                  <a:close/>
                </a:path>
              </a:pathLst>
            </a:custGeom>
            <a:solidFill>
              <a:srgbClr val="FFFFFF"/>
            </a:solidFill>
          </p:spPr>
          <p:txBody>
            <a:bodyPr wrap="square" lIns="0" tIns="0" rIns="0" bIns="0" rtlCol="0"/>
            <a:lstStyle/>
            <a:p>
              <a:endParaRPr sz="1200"/>
            </a:p>
          </p:txBody>
        </p:sp>
      </p:grpSp>
      <p:pic>
        <p:nvPicPr>
          <p:cNvPr id="6" name="object 6"/>
          <p:cNvPicPr/>
          <p:nvPr/>
        </p:nvPicPr>
        <p:blipFill>
          <a:blip r:embed="rId3" cstate="print"/>
          <a:stretch>
            <a:fillRect/>
          </a:stretch>
        </p:blipFill>
        <p:spPr>
          <a:xfrm>
            <a:off x="682837" y="2532380"/>
            <a:ext cx="152400" cy="154432"/>
          </a:xfrm>
          <a:prstGeom prst="rect">
            <a:avLst/>
          </a:prstGeom>
        </p:spPr>
      </p:pic>
      <p:pic>
        <p:nvPicPr>
          <p:cNvPr id="7" name="object 7"/>
          <p:cNvPicPr/>
          <p:nvPr/>
        </p:nvPicPr>
        <p:blipFill>
          <a:blip r:embed="rId3" cstate="print"/>
          <a:stretch>
            <a:fillRect/>
          </a:stretch>
        </p:blipFill>
        <p:spPr>
          <a:xfrm>
            <a:off x="682837" y="3162300"/>
            <a:ext cx="152400" cy="154432"/>
          </a:xfrm>
          <a:prstGeom prst="rect">
            <a:avLst/>
          </a:prstGeom>
        </p:spPr>
      </p:pic>
      <p:pic>
        <p:nvPicPr>
          <p:cNvPr id="8" name="object 8"/>
          <p:cNvPicPr/>
          <p:nvPr/>
        </p:nvPicPr>
        <p:blipFill>
          <a:blip r:embed="rId3" cstate="print"/>
          <a:stretch>
            <a:fillRect/>
          </a:stretch>
        </p:blipFill>
        <p:spPr>
          <a:xfrm>
            <a:off x="682837" y="3792219"/>
            <a:ext cx="152400" cy="154432"/>
          </a:xfrm>
          <a:prstGeom prst="rect">
            <a:avLst/>
          </a:prstGeom>
        </p:spPr>
      </p:pic>
      <p:sp>
        <p:nvSpPr>
          <p:cNvPr id="9" name="object 9"/>
          <p:cNvSpPr txBox="1"/>
          <p:nvPr/>
        </p:nvSpPr>
        <p:spPr>
          <a:xfrm>
            <a:off x="674488" y="1843066"/>
            <a:ext cx="10981267" cy="2967393"/>
          </a:xfrm>
          <a:prstGeom prst="rect">
            <a:avLst/>
          </a:prstGeom>
        </p:spPr>
        <p:txBody>
          <a:bodyPr vert="horz" wrap="square" lIns="0" tIns="155363" rIns="0" bIns="0" rtlCol="0">
            <a:spAutoFit/>
          </a:bodyPr>
          <a:lstStyle/>
          <a:p>
            <a:pPr marL="8467">
              <a:spcBef>
                <a:spcPts val="1223"/>
              </a:spcBef>
            </a:pPr>
            <a:r>
              <a:rPr sz="2400" spc="237" dirty="0">
                <a:latin typeface="Tahoma"/>
                <a:cs typeface="Tahoma"/>
              </a:rPr>
              <a:t>Позиция</a:t>
            </a:r>
            <a:r>
              <a:rPr sz="2400" spc="-197" dirty="0">
                <a:latin typeface="Tahoma"/>
                <a:cs typeface="Tahoma"/>
              </a:rPr>
              <a:t> </a:t>
            </a:r>
            <a:r>
              <a:rPr sz="2400" spc="243" dirty="0">
                <a:latin typeface="Tahoma"/>
                <a:cs typeface="Tahoma"/>
              </a:rPr>
              <a:t>КС</a:t>
            </a:r>
            <a:r>
              <a:rPr sz="2400" spc="-193" dirty="0">
                <a:latin typeface="Tahoma"/>
                <a:cs typeface="Tahoma"/>
              </a:rPr>
              <a:t> </a:t>
            </a:r>
            <a:r>
              <a:rPr sz="2400" spc="113" dirty="0">
                <a:latin typeface="Tahoma"/>
                <a:cs typeface="Tahoma"/>
              </a:rPr>
              <a:t>РФ:</a:t>
            </a:r>
            <a:endParaRPr sz="2400">
              <a:latin typeface="Tahoma"/>
              <a:cs typeface="Tahoma"/>
            </a:endParaRPr>
          </a:p>
          <a:p>
            <a:pPr marL="481777" marR="113459">
              <a:spcBef>
                <a:spcPts val="830"/>
              </a:spcBef>
            </a:pPr>
            <a:r>
              <a:rPr sz="1733" dirty="0">
                <a:latin typeface="Verdana"/>
                <a:cs typeface="Verdana"/>
              </a:rPr>
              <a:t>работник</a:t>
            </a:r>
            <a:r>
              <a:rPr sz="1733" spc="-87" dirty="0">
                <a:latin typeface="Verdana"/>
                <a:cs typeface="Verdana"/>
              </a:rPr>
              <a:t> </a:t>
            </a:r>
            <a:r>
              <a:rPr sz="1733" dirty="0">
                <a:latin typeface="Verdana"/>
                <a:cs typeface="Verdana"/>
              </a:rPr>
              <a:t>имеет</a:t>
            </a:r>
            <a:r>
              <a:rPr sz="1733" spc="-87" dirty="0">
                <a:latin typeface="Verdana"/>
                <a:cs typeface="Verdana"/>
              </a:rPr>
              <a:t> </a:t>
            </a:r>
            <a:r>
              <a:rPr sz="1733" dirty="0">
                <a:latin typeface="Verdana"/>
                <a:cs typeface="Verdana"/>
              </a:rPr>
              <a:t>право</a:t>
            </a:r>
            <a:r>
              <a:rPr sz="1733" spc="-110" dirty="0">
                <a:latin typeface="Verdana"/>
                <a:cs typeface="Verdana"/>
              </a:rPr>
              <a:t> </a:t>
            </a:r>
            <a:r>
              <a:rPr sz="1733" dirty="0">
                <a:latin typeface="Verdana"/>
                <a:cs typeface="Verdana"/>
              </a:rPr>
              <a:t>на</a:t>
            </a:r>
            <a:r>
              <a:rPr sz="1733" spc="-107" dirty="0">
                <a:latin typeface="Verdana"/>
                <a:cs typeface="Verdana"/>
              </a:rPr>
              <a:t> </a:t>
            </a:r>
            <a:r>
              <a:rPr sz="1733" spc="37" dirty="0">
                <a:latin typeface="Verdana"/>
                <a:cs typeface="Verdana"/>
              </a:rPr>
              <a:t>возмещение</a:t>
            </a:r>
            <a:r>
              <a:rPr sz="1733" spc="-76" dirty="0">
                <a:latin typeface="Verdana"/>
                <a:cs typeface="Verdana"/>
              </a:rPr>
              <a:t> </a:t>
            </a:r>
            <a:r>
              <a:rPr sz="1733" spc="-37" dirty="0">
                <a:latin typeface="Verdana"/>
                <a:cs typeface="Verdana"/>
              </a:rPr>
              <a:t>потерь,</a:t>
            </a:r>
            <a:r>
              <a:rPr sz="1733" spc="-90" dirty="0">
                <a:latin typeface="Verdana"/>
                <a:cs typeface="Verdana"/>
              </a:rPr>
              <a:t> </a:t>
            </a:r>
            <a:r>
              <a:rPr sz="1733" dirty="0">
                <a:latin typeface="Verdana"/>
                <a:cs typeface="Verdana"/>
              </a:rPr>
              <a:t>понесенных</a:t>
            </a:r>
            <a:r>
              <a:rPr sz="1733" spc="-50" dirty="0">
                <a:latin typeface="Verdana"/>
                <a:cs typeface="Verdana"/>
              </a:rPr>
              <a:t> </a:t>
            </a:r>
            <a:r>
              <a:rPr sz="1733" dirty="0">
                <a:latin typeface="Verdana"/>
                <a:cs typeface="Verdana"/>
              </a:rPr>
              <a:t>вследствие</a:t>
            </a:r>
            <a:r>
              <a:rPr sz="1733" spc="-60" dirty="0">
                <a:latin typeface="Verdana"/>
                <a:cs typeface="Verdana"/>
              </a:rPr>
              <a:t> </a:t>
            </a:r>
            <a:r>
              <a:rPr sz="1733" spc="33" dirty="0">
                <a:latin typeface="Verdana"/>
                <a:cs typeface="Verdana"/>
              </a:rPr>
              <a:t>неисполнения</a:t>
            </a:r>
            <a:r>
              <a:rPr sz="1733" spc="-57" dirty="0">
                <a:latin typeface="Verdana"/>
                <a:cs typeface="Verdana"/>
              </a:rPr>
              <a:t> </a:t>
            </a:r>
            <a:r>
              <a:rPr sz="1733" spc="23" dirty="0">
                <a:latin typeface="Verdana"/>
                <a:cs typeface="Verdana"/>
              </a:rPr>
              <a:t>или </a:t>
            </a:r>
            <a:r>
              <a:rPr sz="1733" spc="33" dirty="0">
                <a:latin typeface="Verdana"/>
                <a:cs typeface="Verdana"/>
              </a:rPr>
              <a:t>несвоевременного</a:t>
            </a:r>
            <a:r>
              <a:rPr sz="1733" spc="-100" dirty="0">
                <a:latin typeface="Verdana"/>
                <a:cs typeface="Verdana"/>
              </a:rPr>
              <a:t> </a:t>
            </a:r>
            <a:r>
              <a:rPr sz="1733" spc="33" dirty="0">
                <a:latin typeface="Verdana"/>
                <a:cs typeface="Verdana"/>
              </a:rPr>
              <a:t>исполнения</a:t>
            </a:r>
            <a:r>
              <a:rPr sz="1733" spc="-103" dirty="0">
                <a:latin typeface="Verdana"/>
                <a:cs typeface="Verdana"/>
              </a:rPr>
              <a:t> </a:t>
            </a:r>
            <a:r>
              <a:rPr sz="1733" spc="40" dirty="0">
                <a:latin typeface="Verdana"/>
                <a:cs typeface="Verdana"/>
              </a:rPr>
              <a:t>решения</a:t>
            </a:r>
            <a:r>
              <a:rPr sz="1733" spc="-123" dirty="0">
                <a:latin typeface="Verdana"/>
                <a:cs typeface="Verdana"/>
              </a:rPr>
              <a:t> </a:t>
            </a:r>
            <a:r>
              <a:rPr sz="1733" spc="-13" dirty="0">
                <a:latin typeface="Verdana"/>
                <a:cs typeface="Verdana"/>
              </a:rPr>
              <a:t>суда</a:t>
            </a:r>
            <a:endParaRPr sz="1733">
              <a:latin typeface="Verdana"/>
              <a:cs typeface="Verdana"/>
            </a:endParaRPr>
          </a:p>
          <a:p>
            <a:pPr marL="481777" marR="56730">
              <a:spcBef>
                <a:spcPts val="800"/>
              </a:spcBef>
            </a:pPr>
            <a:r>
              <a:rPr sz="1733" spc="-117" dirty="0">
                <a:latin typeface="Verdana"/>
                <a:cs typeface="Verdana"/>
              </a:rPr>
              <a:t>ст.</a:t>
            </a:r>
            <a:r>
              <a:rPr sz="1733" spc="-157" dirty="0">
                <a:latin typeface="Verdana"/>
                <a:cs typeface="Verdana"/>
              </a:rPr>
              <a:t> </a:t>
            </a:r>
            <a:r>
              <a:rPr sz="1733" spc="-127" dirty="0">
                <a:latin typeface="Verdana"/>
                <a:cs typeface="Verdana"/>
              </a:rPr>
              <a:t>395</a:t>
            </a:r>
            <a:r>
              <a:rPr sz="1733" spc="-190" dirty="0">
                <a:latin typeface="Verdana"/>
                <a:cs typeface="Verdana"/>
              </a:rPr>
              <a:t> </a:t>
            </a:r>
            <a:r>
              <a:rPr sz="1733" spc="-13" dirty="0">
                <a:latin typeface="Verdana"/>
                <a:cs typeface="Verdana"/>
              </a:rPr>
              <a:t>ГК</a:t>
            </a:r>
            <a:r>
              <a:rPr sz="1733" spc="-160" dirty="0">
                <a:latin typeface="Verdana"/>
                <a:cs typeface="Verdana"/>
              </a:rPr>
              <a:t> </a:t>
            </a:r>
            <a:r>
              <a:rPr sz="1733" spc="157" dirty="0">
                <a:latin typeface="Verdana"/>
                <a:cs typeface="Verdana"/>
              </a:rPr>
              <a:t>РФ</a:t>
            </a:r>
            <a:r>
              <a:rPr sz="1733" spc="-160" dirty="0">
                <a:latin typeface="Verdana"/>
                <a:cs typeface="Verdana"/>
              </a:rPr>
              <a:t> </a:t>
            </a:r>
            <a:r>
              <a:rPr sz="1733" dirty="0">
                <a:latin typeface="Verdana"/>
                <a:cs typeface="Verdana"/>
              </a:rPr>
              <a:t>не</a:t>
            </a:r>
            <a:r>
              <a:rPr sz="1733" spc="-177" dirty="0">
                <a:latin typeface="Verdana"/>
                <a:cs typeface="Verdana"/>
              </a:rPr>
              <a:t> </a:t>
            </a:r>
            <a:r>
              <a:rPr sz="1733" dirty="0">
                <a:latin typeface="Verdana"/>
                <a:cs typeface="Verdana"/>
              </a:rPr>
              <a:t>применяется</a:t>
            </a:r>
            <a:r>
              <a:rPr sz="1733" spc="-213" dirty="0">
                <a:latin typeface="Verdana"/>
                <a:cs typeface="Verdana"/>
              </a:rPr>
              <a:t> </a:t>
            </a:r>
            <a:r>
              <a:rPr sz="1733" spc="-57" dirty="0">
                <a:latin typeface="Verdana"/>
                <a:cs typeface="Verdana"/>
              </a:rPr>
              <a:t>к</a:t>
            </a:r>
            <a:r>
              <a:rPr sz="1733" spc="-147" dirty="0">
                <a:latin typeface="Verdana"/>
                <a:cs typeface="Verdana"/>
              </a:rPr>
              <a:t> </a:t>
            </a:r>
            <a:r>
              <a:rPr sz="1733" spc="30" dirty="0">
                <a:latin typeface="Verdana"/>
                <a:cs typeface="Verdana"/>
              </a:rPr>
              <a:t>подобным</a:t>
            </a:r>
            <a:r>
              <a:rPr sz="1733" spc="-210" dirty="0">
                <a:latin typeface="Verdana"/>
                <a:cs typeface="Verdana"/>
              </a:rPr>
              <a:t> </a:t>
            </a:r>
            <a:r>
              <a:rPr sz="1733" spc="-7" dirty="0">
                <a:latin typeface="Verdana"/>
                <a:cs typeface="Verdana"/>
              </a:rPr>
              <a:t>правоотношениям,</a:t>
            </a:r>
            <a:r>
              <a:rPr sz="1733" spc="-169" dirty="0">
                <a:latin typeface="Verdana"/>
                <a:cs typeface="Verdana"/>
              </a:rPr>
              <a:t> </a:t>
            </a:r>
            <a:r>
              <a:rPr sz="1733" spc="-173" dirty="0">
                <a:latin typeface="Verdana"/>
                <a:cs typeface="Verdana"/>
              </a:rPr>
              <a:t>т.к.</a:t>
            </a:r>
            <a:r>
              <a:rPr sz="1733" spc="-127" dirty="0">
                <a:latin typeface="Verdana"/>
                <a:cs typeface="Verdana"/>
              </a:rPr>
              <a:t> </a:t>
            </a:r>
            <a:r>
              <a:rPr sz="1733" spc="43" dirty="0">
                <a:latin typeface="Verdana"/>
                <a:cs typeface="Verdana"/>
              </a:rPr>
              <a:t>они</a:t>
            </a:r>
            <a:r>
              <a:rPr sz="1733" spc="-127" dirty="0">
                <a:latin typeface="Verdana"/>
                <a:cs typeface="Verdana"/>
              </a:rPr>
              <a:t> </a:t>
            </a:r>
            <a:r>
              <a:rPr sz="1733" spc="-13" dirty="0">
                <a:latin typeface="Verdana"/>
                <a:cs typeface="Verdana"/>
              </a:rPr>
              <a:t>трудовые</a:t>
            </a:r>
            <a:r>
              <a:rPr sz="1733" spc="-97" dirty="0">
                <a:latin typeface="Verdana"/>
                <a:cs typeface="Verdana"/>
              </a:rPr>
              <a:t> </a:t>
            </a:r>
            <a:r>
              <a:rPr sz="1733" spc="63" dirty="0">
                <a:latin typeface="Verdana"/>
                <a:cs typeface="Verdana"/>
              </a:rPr>
              <a:t>и</a:t>
            </a:r>
            <a:r>
              <a:rPr sz="1733" spc="-120" dirty="0">
                <a:latin typeface="Verdana"/>
                <a:cs typeface="Verdana"/>
              </a:rPr>
              <a:t> </a:t>
            </a:r>
            <a:r>
              <a:rPr sz="1733" spc="-7" dirty="0">
                <a:latin typeface="Verdana"/>
                <a:cs typeface="Verdana"/>
              </a:rPr>
              <a:t>связанные </a:t>
            </a:r>
            <a:r>
              <a:rPr sz="1733" spc="37" dirty="0">
                <a:latin typeface="Verdana"/>
                <a:cs typeface="Verdana"/>
              </a:rPr>
              <a:t>с</a:t>
            </a:r>
            <a:r>
              <a:rPr sz="1733" spc="-123" dirty="0">
                <a:latin typeface="Verdana"/>
                <a:cs typeface="Verdana"/>
              </a:rPr>
              <a:t> </a:t>
            </a:r>
            <a:r>
              <a:rPr sz="1733" dirty="0">
                <a:latin typeface="Verdana"/>
                <a:cs typeface="Verdana"/>
              </a:rPr>
              <a:t>ними,</a:t>
            </a:r>
            <a:r>
              <a:rPr sz="1733" spc="-123" dirty="0">
                <a:latin typeface="Verdana"/>
                <a:cs typeface="Verdana"/>
              </a:rPr>
              <a:t> </a:t>
            </a:r>
            <a:r>
              <a:rPr sz="1733" spc="-57" dirty="0">
                <a:latin typeface="Verdana"/>
                <a:cs typeface="Verdana"/>
              </a:rPr>
              <a:t>а</a:t>
            </a:r>
            <a:r>
              <a:rPr sz="1733" spc="-123" dirty="0">
                <a:latin typeface="Verdana"/>
                <a:cs typeface="Verdana"/>
              </a:rPr>
              <a:t> </a:t>
            </a:r>
            <a:r>
              <a:rPr sz="1733" dirty="0">
                <a:latin typeface="Verdana"/>
                <a:cs typeface="Verdana"/>
              </a:rPr>
              <a:t>не</a:t>
            </a:r>
            <a:r>
              <a:rPr sz="1733" spc="-127" dirty="0">
                <a:latin typeface="Verdana"/>
                <a:cs typeface="Verdana"/>
              </a:rPr>
              <a:t> </a:t>
            </a:r>
            <a:r>
              <a:rPr sz="1733" spc="-13" dirty="0">
                <a:latin typeface="Verdana"/>
                <a:cs typeface="Verdana"/>
              </a:rPr>
              <a:t>гражданско-</a:t>
            </a:r>
            <a:r>
              <a:rPr sz="1733" spc="-7" dirty="0">
                <a:latin typeface="Verdana"/>
                <a:cs typeface="Verdana"/>
              </a:rPr>
              <a:t>правовые</a:t>
            </a:r>
            <a:endParaRPr sz="1733">
              <a:latin typeface="Verdana"/>
              <a:cs typeface="Verdana"/>
            </a:endParaRPr>
          </a:p>
          <a:p>
            <a:pPr marL="481777" marR="3387">
              <a:spcBef>
                <a:spcPts val="800"/>
              </a:spcBef>
            </a:pPr>
            <a:r>
              <a:rPr sz="1733" spc="-33" dirty="0">
                <a:latin typeface="Verdana"/>
                <a:cs typeface="Verdana"/>
              </a:rPr>
              <a:t>за</a:t>
            </a:r>
            <a:r>
              <a:rPr sz="1733" spc="-133" dirty="0">
                <a:latin typeface="Verdana"/>
                <a:cs typeface="Verdana"/>
              </a:rPr>
              <a:t> </a:t>
            </a:r>
            <a:r>
              <a:rPr sz="1733" spc="-7" dirty="0">
                <a:latin typeface="Verdana"/>
                <a:cs typeface="Verdana"/>
              </a:rPr>
              <a:t>период,</a:t>
            </a:r>
            <a:r>
              <a:rPr sz="1733" spc="-127" dirty="0">
                <a:latin typeface="Verdana"/>
                <a:cs typeface="Verdana"/>
              </a:rPr>
              <a:t> </a:t>
            </a:r>
            <a:r>
              <a:rPr sz="1733" spc="-13" dirty="0">
                <a:latin typeface="Verdana"/>
                <a:cs typeface="Verdana"/>
              </a:rPr>
              <a:t>когда</a:t>
            </a:r>
            <a:r>
              <a:rPr sz="1733" spc="-123" dirty="0">
                <a:latin typeface="Verdana"/>
                <a:cs typeface="Verdana"/>
              </a:rPr>
              <a:t> </a:t>
            </a:r>
            <a:r>
              <a:rPr sz="1733" spc="43" dirty="0">
                <a:latin typeface="Verdana"/>
                <a:cs typeface="Verdana"/>
              </a:rPr>
              <a:t>решение</a:t>
            </a:r>
            <a:r>
              <a:rPr sz="1733" spc="-107" dirty="0">
                <a:latin typeface="Verdana"/>
                <a:cs typeface="Verdana"/>
              </a:rPr>
              <a:t> </a:t>
            </a:r>
            <a:r>
              <a:rPr sz="1733" spc="-27" dirty="0">
                <a:latin typeface="Verdana"/>
                <a:cs typeface="Verdana"/>
              </a:rPr>
              <a:t>суда</a:t>
            </a:r>
            <a:r>
              <a:rPr sz="1733" spc="-127" dirty="0">
                <a:latin typeface="Verdana"/>
                <a:cs typeface="Verdana"/>
              </a:rPr>
              <a:t> </a:t>
            </a:r>
            <a:r>
              <a:rPr sz="1733" spc="40" dirty="0">
                <a:latin typeface="Verdana"/>
                <a:cs typeface="Verdana"/>
              </a:rPr>
              <a:t>о</a:t>
            </a:r>
            <a:r>
              <a:rPr sz="1733" spc="-130" dirty="0">
                <a:latin typeface="Verdana"/>
                <a:cs typeface="Verdana"/>
              </a:rPr>
              <a:t> </a:t>
            </a:r>
            <a:r>
              <a:rPr sz="1733" spc="-20" dirty="0">
                <a:latin typeface="Verdana"/>
                <a:cs typeface="Verdana"/>
              </a:rPr>
              <a:t>выплате</a:t>
            </a:r>
            <a:r>
              <a:rPr sz="1733" spc="-100" dirty="0">
                <a:latin typeface="Verdana"/>
                <a:cs typeface="Verdana"/>
              </a:rPr>
              <a:t> </a:t>
            </a:r>
            <a:r>
              <a:rPr sz="1733" dirty="0">
                <a:latin typeface="Verdana"/>
                <a:cs typeface="Verdana"/>
              </a:rPr>
              <a:t>работнику</a:t>
            </a:r>
            <a:r>
              <a:rPr sz="1733" spc="-113" dirty="0">
                <a:latin typeface="Verdana"/>
                <a:cs typeface="Verdana"/>
              </a:rPr>
              <a:t> </a:t>
            </a:r>
            <a:r>
              <a:rPr sz="1733" dirty="0">
                <a:latin typeface="Verdana"/>
                <a:cs typeface="Verdana"/>
              </a:rPr>
              <a:t>среднего</a:t>
            </a:r>
            <a:r>
              <a:rPr sz="1733" spc="-100" dirty="0">
                <a:latin typeface="Verdana"/>
                <a:cs typeface="Verdana"/>
              </a:rPr>
              <a:t> </a:t>
            </a:r>
            <a:r>
              <a:rPr sz="1733" spc="-13" dirty="0">
                <a:latin typeface="Verdana"/>
                <a:cs typeface="Verdana"/>
              </a:rPr>
              <a:t>заработка</a:t>
            </a:r>
            <a:r>
              <a:rPr sz="1733" spc="-100" dirty="0">
                <a:latin typeface="Verdana"/>
                <a:cs typeface="Verdana"/>
              </a:rPr>
              <a:t> </a:t>
            </a:r>
            <a:r>
              <a:rPr sz="1733" spc="-33" dirty="0">
                <a:latin typeface="Verdana"/>
                <a:cs typeface="Verdana"/>
              </a:rPr>
              <a:t>за</a:t>
            </a:r>
            <a:r>
              <a:rPr sz="1733" spc="-133" dirty="0">
                <a:latin typeface="Verdana"/>
                <a:cs typeface="Verdana"/>
              </a:rPr>
              <a:t> </a:t>
            </a:r>
            <a:r>
              <a:rPr sz="1733" spc="37" dirty="0">
                <a:latin typeface="Verdana"/>
                <a:cs typeface="Verdana"/>
              </a:rPr>
              <a:t>время </a:t>
            </a:r>
            <a:r>
              <a:rPr sz="1733" dirty="0">
                <a:latin typeface="Verdana"/>
                <a:cs typeface="Verdana"/>
              </a:rPr>
              <a:t>вынужденного</a:t>
            </a:r>
            <a:r>
              <a:rPr sz="1733" spc="-50" dirty="0">
                <a:latin typeface="Verdana"/>
                <a:cs typeface="Verdana"/>
              </a:rPr>
              <a:t> </a:t>
            </a:r>
            <a:r>
              <a:rPr sz="1733" spc="-40" dirty="0">
                <a:latin typeface="Verdana"/>
                <a:cs typeface="Verdana"/>
              </a:rPr>
              <a:t>прогула,</a:t>
            </a:r>
            <a:r>
              <a:rPr sz="1733" spc="-60" dirty="0">
                <a:latin typeface="Verdana"/>
                <a:cs typeface="Verdana"/>
              </a:rPr>
              <a:t> </a:t>
            </a:r>
            <a:r>
              <a:rPr sz="1733" spc="-57" dirty="0">
                <a:latin typeface="Verdana"/>
                <a:cs typeface="Verdana"/>
              </a:rPr>
              <a:t>а</a:t>
            </a:r>
            <a:r>
              <a:rPr sz="1733" spc="-100" dirty="0">
                <a:latin typeface="Verdana"/>
                <a:cs typeface="Verdana"/>
              </a:rPr>
              <a:t> </a:t>
            </a:r>
            <a:r>
              <a:rPr sz="1733" dirty="0">
                <a:latin typeface="Verdana"/>
                <a:cs typeface="Verdana"/>
              </a:rPr>
              <a:t>равно</a:t>
            </a:r>
            <a:r>
              <a:rPr sz="1733" spc="-87" dirty="0">
                <a:latin typeface="Verdana"/>
                <a:cs typeface="Verdana"/>
              </a:rPr>
              <a:t> </a:t>
            </a:r>
            <a:r>
              <a:rPr sz="1733" spc="63" dirty="0">
                <a:latin typeface="Verdana"/>
                <a:cs typeface="Verdana"/>
              </a:rPr>
              <a:t>и</a:t>
            </a:r>
            <a:r>
              <a:rPr sz="1733" spc="-113" dirty="0">
                <a:latin typeface="Verdana"/>
                <a:cs typeface="Verdana"/>
              </a:rPr>
              <a:t> </a:t>
            </a:r>
            <a:r>
              <a:rPr sz="1733" spc="33" dirty="0">
                <a:latin typeface="Verdana"/>
                <a:cs typeface="Verdana"/>
              </a:rPr>
              <a:t>компенсации</a:t>
            </a:r>
            <a:r>
              <a:rPr sz="1733" spc="-57" dirty="0">
                <a:latin typeface="Verdana"/>
                <a:cs typeface="Verdana"/>
              </a:rPr>
              <a:t> </a:t>
            </a:r>
            <a:r>
              <a:rPr sz="1733" dirty="0">
                <a:latin typeface="Verdana"/>
                <a:cs typeface="Verdana"/>
              </a:rPr>
              <a:t>морального</a:t>
            </a:r>
            <a:r>
              <a:rPr sz="1733" spc="-67" dirty="0">
                <a:latin typeface="Verdana"/>
                <a:cs typeface="Verdana"/>
              </a:rPr>
              <a:t> </a:t>
            </a:r>
            <a:r>
              <a:rPr sz="1733" dirty="0">
                <a:latin typeface="Verdana"/>
                <a:cs typeface="Verdana"/>
              </a:rPr>
              <a:t>вреда</a:t>
            </a:r>
            <a:r>
              <a:rPr sz="1733" spc="-87" dirty="0">
                <a:latin typeface="Verdana"/>
                <a:cs typeface="Verdana"/>
              </a:rPr>
              <a:t> </a:t>
            </a:r>
            <a:r>
              <a:rPr sz="1733" dirty="0">
                <a:latin typeface="Verdana"/>
                <a:cs typeface="Verdana"/>
              </a:rPr>
              <a:t>не</a:t>
            </a:r>
            <a:r>
              <a:rPr sz="1733" spc="-97" dirty="0">
                <a:latin typeface="Verdana"/>
                <a:cs typeface="Verdana"/>
              </a:rPr>
              <a:t> </a:t>
            </a:r>
            <a:r>
              <a:rPr sz="1733" dirty="0">
                <a:latin typeface="Verdana"/>
                <a:cs typeface="Verdana"/>
              </a:rPr>
              <a:t>исполнено,</a:t>
            </a:r>
            <a:r>
              <a:rPr sz="1733" spc="-57" dirty="0">
                <a:latin typeface="Verdana"/>
                <a:cs typeface="Verdana"/>
              </a:rPr>
              <a:t> </a:t>
            </a:r>
            <a:r>
              <a:rPr sz="1733" spc="-7" dirty="0">
                <a:latin typeface="Verdana"/>
                <a:cs typeface="Verdana"/>
              </a:rPr>
              <a:t>работник </a:t>
            </a:r>
            <a:r>
              <a:rPr sz="1733" spc="-17" dirty="0">
                <a:latin typeface="Verdana"/>
                <a:cs typeface="Verdana"/>
              </a:rPr>
              <a:t>будучи</a:t>
            </a:r>
            <a:r>
              <a:rPr sz="1733" spc="-103" dirty="0">
                <a:latin typeface="Verdana"/>
                <a:cs typeface="Verdana"/>
              </a:rPr>
              <a:t> </a:t>
            </a:r>
            <a:r>
              <a:rPr sz="1733" dirty="0">
                <a:latin typeface="Verdana"/>
                <a:cs typeface="Verdana"/>
              </a:rPr>
              <a:t>незаконно</a:t>
            </a:r>
            <a:r>
              <a:rPr sz="1733" spc="-53" dirty="0">
                <a:latin typeface="Verdana"/>
                <a:cs typeface="Verdana"/>
              </a:rPr>
              <a:t> </a:t>
            </a:r>
            <a:r>
              <a:rPr sz="1733" spc="33" dirty="0">
                <a:latin typeface="Verdana"/>
                <a:cs typeface="Verdana"/>
              </a:rPr>
              <a:t>лишенным</a:t>
            </a:r>
            <a:r>
              <a:rPr sz="1733" spc="-76" dirty="0">
                <a:latin typeface="Verdana"/>
                <a:cs typeface="Verdana"/>
              </a:rPr>
              <a:t> </a:t>
            </a:r>
            <a:r>
              <a:rPr sz="1733" dirty="0">
                <a:latin typeface="Verdana"/>
                <a:cs typeface="Verdana"/>
              </a:rPr>
              <a:t>причитающихся</a:t>
            </a:r>
            <a:r>
              <a:rPr sz="1733" spc="-50" dirty="0">
                <a:latin typeface="Verdana"/>
                <a:cs typeface="Verdana"/>
              </a:rPr>
              <a:t> </a:t>
            </a:r>
            <a:r>
              <a:rPr sz="1733" dirty="0">
                <a:latin typeface="Verdana"/>
                <a:cs typeface="Verdana"/>
              </a:rPr>
              <a:t>ему</a:t>
            </a:r>
            <a:r>
              <a:rPr sz="1733" spc="-107" dirty="0">
                <a:latin typeface="Verdana"/>
                <a:cs typeface="Verdana"/>
              </a:rPr>
              <a:t> </a:t>
            </a:r>
            <a:r>
              <a:rPr sz="1733" spc="-13" dirty="0">
                <a:latin typeface="Verdana"/>
                <a:cs typeface="Verdana"/>
              </a:rPr>
              <a:t>денежных</a:t>
            </a:r>
            <a:r>
              <a:rPr sz="1733" spc="-73" dirty="0">
                <a:latin typeface="Verdana"/>
                <a:cs typeface="Verdana"/>
              </a:rPr>
              <a:t> </a:t>
            </a:r>
            <a:r>
              <a:rPr sz="1733" spc="-27" dirty="0">
                <a:latin typeface="Verdana"/>
                <a:cs typeface="Verdana"/>
              </a:rPr>
              <a:t>средств,</a:t>
            </a:r>
            <a:r>
              <a:rPr sz="1733" spc="-80" dirty="0">
                <a:latin typeface="Verdana"/>
                <a:cs typeface="Verdana"/>
              </a:rPr>
              <a:t> </a:t>
            </a:r>
            <a:r>
              <a:rPr sz="1733" spc="-37" dirty="0">
                <a:latin typeface="Verdana"/>
                <a:cs typeface="Verdana"/>
              </a:rPr>
              <a:t>также</a:t>
            </a:r>
            <a:r>
              <a:rPr sz="1733" spc="-47" dirty="0">
                <a:latin typeface="Verdana"/>
                <a:cs typeface="Verdana"/>
              </a:rPr>
              <a:t> </a:t>
            </a:r>
            <a:r>
              <a:rPr sz="1733" dirty="0">
                <a:latin typeface="Verdana"/>
                <a:cs typeface="Verdana"/>
              </a:rPr>
              <a:t>имеет</a:t>
            </a:r>
            <a:r>
              <a:rPr sz="1733" spc="-183" dirty="0">
                <a:latin typeface="Verdana"/>
                <a:cs typeface="Verdana"/>
              </a:rPr>
              <a:t> </a:t>
            </a:r>
            <a:r>
              <a:rPr sz="1733" spc="-13" dirty="0">
                <a:latin typeface="Verdana"/>
                <a:cs typeface="Verdana"/>
              </a:rPr>
              <a:t>право</a:t>
            </a:r>
            <a:r>
              <a:rPr sz="1733" spc="433" dirty="0">
                <a:latin typeface="Verdana"/>
                <a:cs typeface="Verdana"/>
              </a:rPr>
              <a:t> </a:t>
            </a:r>
            <a:r>
              <a:rPr sz="1733" spc="-13" dirty="0">
                <a:latin typeface="Verdana"/>
                <a:cs typeface="Verdana"/>
              </a:rPr>
              <a:t>на</a:t>
            </a:r>
            <a:r>
              <a:rPr sz="1733" spc="-150" dirty="0">
                <a:latin typeface="Verdana"/>
                <a:cs typeface="Verdana"/>
              </a:rPr>
              <a:t> </a:t>
            </a:r>
            <a:r>
              <a:rPr sz="1733" spc="37" dirty="0">
                <a:latin typeface="Verdana"/>
                <a:cs typeface="Verdana"/>
              </a:rPr>
              <a:t>применение</a:t>
            </a:r>
            <a:r>
              <a:rPr sz="1733" spc="-173" dirty="0">
                <a:latin typeface="Verdana"/>
                <a:cs typeface="Verdana"/>
              </a:rPr>
              <a:t> </a:t>
            </a:r>
            <a:r>
              <a:rPr sz="1733" dirty="0">
                <a:latin typeface="Verdana"/>
                <a:cs typeface="Verdana"/>
              </a:rPr>
              <a:t>компенсационного</a:t>
            </a:r>
            <a:r>
              <a:rPr sz="1733" spc="-183" dirty="0">
                <a:latin typeface="Verdana"/>
                <a:cs typeface="Verdana"/>
              </a:rPr>
              <a:t> </a:t>
            </a:r>
            <a:r>
              <a:rPr sz="1733" dirty="0">
                <a:latin typeface="Verdana"/>
                <a:cs typeface="Verdana"/>
              </a:rPr>
              <a:t>механизма</a:t>
            </a:r>
            <a:r>
              <a:rPr sz="1733" spc="-167" dirty="0">
                <a:latin typeface="Verdana"/>
                <a:cs typeface="Verdana"/>
              </a:rPr>
              <a:t> </a:t>
            </a:r>
            <a:r>
              <a:rPr sz="1733" dirty="0">
                <a:latin typeface="Verdana"/>
                <a:cs typeface="Verdana"/>
              </a:rPr>
              <a:t>в</a:t>
            </a:r>
            <a:r>
              <a:rPr sz="1733" spc="-140" dirty="0">
                <a:latin typeface="Verdana"/>
                <a:cs typeface="Verdana"/>
              </a:rPr>
              <a:t> </a:t>
            </a:r>
            <a:r>
              <a:rPr sz="1733" spc="-13" dirty="0">
                <a:latin typeface="Verdana"/>
                <a:cs typeface="Verdana"/>
              </a:rPr>
              <a:t>рамках</a:t>
            </a:r>
            <a:r>
              <a:rPr sz="1733" spc="-190" dirty="0">
                <a:latin typeface="Verdana"/>
                <a:cs typeface="Verdana"/>
              </a:rPr>
              <a:t> </a:t>
            </a:r>
            <a:r>
              <a:rPr sz="1733" spc="-117" dirty="0">
                <a:latin typeface="Verdana"/>
                <a:cs typeface="Verdana"/>
              </a:rPr>
              <a:t>ст.</a:t>
            </a:r>
            <a:r>
              <a:rPr sz="1733" spc="-136" dirty="0">
                <a:latin typeface="Verdana"/>
                <a:cs typeface="Verdana"/>
              </a:rPr>
              <a:t> </a:t>
            </a:r>
            <a:r>
              <a:rPr sz="1733" spc="-110" dirty="0">
                <a:latin typeface="Verdana"/>
                <a:cs typeface="Verdana"/>
              </a:rPr>
              <a:t>236</a:t>
            </a:r>
            <a:r>
              <a:rPr sz="1733" spc="-163" dirty="0">
                <a:latin typeface="Verdana"/>
                <a:cs typeface="Verdana"/>
              </a:rPr>
              <a:t> </a:t>
            </a:r>
            <a:r>
              <a:rPr sz="1733" spc="-50" dirty="0">
                <a:latin typeface="Verdana"/>
                <a:cs typeface="Verdana"/>
              </a:rPr>
              <a:t>ТК</a:t>
            </a:r>
            <a:r>
              <a:rPr sz="1733" spc="-143" dirty="0">
                <a:latin typeface="Verdana"/>
                <a:cs typeface="Verdana"/>
              </a:rPr>
              <a:t> </a:t>
            </a:r>
            <a:r>
              <a:rPr sz="1733" spc="140" dirty="0">
                <a:latin typeface="Verdana"/>
                <a:cs typeface="Verdana"/>
              </a:rPr>
              <a:t>РФ</a:t>
            </a:r>
            <a:endParaRPr sz="1733">
              <a:latin typeface="Verdana"/>
              <a:cs typeface="Verdana"/>
            </a:endParaRPr>
          </a:p>
        </p:txBody>
      </p:sp>
      <p:sp>
        <p:nvSpPr>
          <p:cNvPr id="10" name="object 10"/>
          <p:cNvSpPr txBox="1">
            <a:spLocks noGrp="1"/>
          </p:cNvSpPr>
          <p:nvPr>
            <p:ph type="sldNum" sz="quarter" idx="4294967295"/>
          </p:nvPr>
        </p:nvSpPr>
        <p:spPr>
          <a:xfrm>
            <a:off x="0" y="0"/>
            <a:ext cx="0" cy="237681"/>
          </a:xfrm>
          <a:prstGeom prst="rect">
            <a:avLst/>
          </a:prstGeom>
        </p:spPr>
        <p:txBody>
          <a:bodyPr vert="horz" wrap="square" lIns="0" tIns="60757" rIns="0" bIns="0" rtlCol="0">
            <a:spAutoFit/>
          </a:bodyPr>
          <a:lstStyle/>
          <a:p>
            <a:pPr marL="25401">
              <a:lnSpc>
                <a:spcPts val="1207"/>
              </a:lnSpc>
            </a:pPr>
            <a:endParaRPr spc="-17" dirty="0"/>
          </a:p>
        </p:txBody>
      </p:sp>
    </p:spTree>
    <p:extLst>
      <p:ext uri="{BB962C8B-B14F-4D97-AF65-F5344CB8AC3E}">
        <p14:creationId xmlns:p14="http://schemas.microsoft.com/office/powerpoint/2010/main" val="5612627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58800" y="225303"/>
            <a:ext cx="11049541" cy="1137064"/>
          </a:xfrm>
          <a:prstGeom prst="rect">
            <a:avLst/>
          </a:prstGeom>
        </p:spPr>
        <p:txBody>
          <a:bodyPr vert="horz" wrap="square" lIns="0" tIns="8467" rIns="0" bIns="0" rtlCol="0" anchor="ctr">
            <a:spAutoFit/>
          </a:bodyPr>
          <a:lstStyle/>
          <a:p>
            <a:pPr marL="8467">
              <a:lnSpc>
                <a:spcPts val="3840"/>
              </a:lnSpc>
              <a:spcBef>
                <a:spcPts val="67"/>
              </a:spcBef>
            </a:pPr>
            <a:r>
              <a:rPr spc="80" dirty="0"/>
              <a:t>Постановление</a:t>
            </a:r>
            <a:r>
              <a:rPr spc="-47" dirty="0"/>
              <a:t> </a:t>
            </a:r>
            <a:r>
              <a:rPr spc="107" dirty="0"/>
              <a:t>КС</a:t>
            </a:r>
            <a:r>
              <a:rPr spc="-80" dirty="0"/>
              <a:t> </a:t>
            </a:r>
            <a:r>
              <a:rPr spc="193" dirty="0"/>
              <a:t>РФ</a:t>
            </a:r>
            <a:r>
              <a:rPr spc="-80" dirty="0"/>
              <a:t> </a:t>
            </a:r>
            <a:r>
              <a:rPr dirty="0"/>
              <a:t>от</a:t>
            </a:r>
            <a:r>
              <a:rPr spc="-80" dirty="0"/>
              <a:t> </a:t>
            </a:r>
            <a:r>
              <a:rPr dirty="0"/>
              <a:t>04.04.2024</a:t>
            </a:r>
            <a:r>
              <a:rPr spc="-100" dirty="0"/>
              <a:t> </a:t>
            </a:r>
            <a:r>
              <a:rPr dirty="0"/>
              <a:t>№</a:t>
            </a:r>
            <a:r>
              <a:rPr spc="-80" dirty="0"/>
              <a:t> </a:t>
            </a:r>
            <a:r>
              <a:rPr spc="-390" dirty="0"/>
              <a:t>15-</a:t>
            </a:r>
            <a:r>
              <a:rPr spc="169" dirty="0"/>
              <a:t>П</a:t>
            </a:r>
            <a:r>
              <a:rPr spc="-73" dirty="0"/>
              <a:t> </a:t>
            </a:r>
            <a:endParaRPr spc="-200" dirty="0"/>
          </a:p>
          <a:p>
            <a:pPr marL="8467" marR="3387">
              <a:lnSpc>
                <a:spcPts val="2400"/>
              </a:lnSpc>
              <a:spcBef>
                <a:spcPts val="180"/>
              </a:spcBef>
            </a:pPr>
            <a:r>
              <a:rPr sz="2100" i="1" spc="-237" dirty="0">
                <a:latin typeface="Verdana"/>
                <a:cs typeface="Verdana"/>
              </a:rPr>
              <a:t>"По</a:t>
            </a:r>
            <a:r>
              <a:rPr sz="2100" i="1" spc="-133" dirty="0">
                <a:latin typeface="Verdana"/>
                <a:cs typeface="Verdana"/>
              </a:rPr>
              <a:t> </a:t>
            </a:r>
            <a:r>
              <a:rPr sz="2100" i="1" spc="-163" dirty="0">
                <a:latin typeface="Verdana"/>
                <a:cs typeface="Verdana"/>
              </a:rPr>
              <a:t>делу</a:t>
            </a:r>
            <a:r>
              <a:rPr sz="2100" i="1" spc="-160" dirty="0">
                <a:latin typeface="Verdana"/>
                <a:cs typeface="Verdana"/>
              </a:rPr>
              <a:t> </a:t>
            </a:r>
            <a:r>
              <a:rPr sz="2100" i="1" spc="-163" dirty="0">
                <a:latin typeface="Verdana"/>
                <a:cs typeface="Verdana"/>
              </a:rPr>
              <a:t>о</a:t>
            </a:r>
            <a:r>
              <a:rPr sz="2100" i="1" spc="-140" dirty="0">
                <a:latin typeface="Verdana"/>
                <a:cs typeface="Verdana"/>
              </a:rPr>
              <a:t> </a:t>
            </a:r>
            <a:r>
              <a:rPr sz="2100" i="1" spc="-147" dirty="0">
                <a:latin typeface="Verdana"/>
                <a:cs typeface="Verdana"/>
              </a:rPr>
              <a:t>проверке</a:t>
            </a:r>
            <a:r>
              <a:rPr sz="2100" i="1" spc="-177" dirty="0">
                <a:latin typeface="Verdana"/>
                <a:cs typeface="Verdana"/>
              </a:rPr>
              <a:t> </a:t>
            </a:r>
            <a:r>
              <a:rPr sz="2100" i="1" spc="-133" dirty="0">
                <a:latin typeface="Verdana"/>
                <a:cs typeface="Verdana"/>
              </a:rPr>
              <a:t>конституционности</a:t>
            </a:r>
            <a:r>
              <a:rPr sz="2100" i="1" spc="-160" dirty="0">
                <a:latin typeface="Verdana"/>
                <a:cs typeface="Verdana"/>
              </a:rPr>
              <a:t> </a:t>
            </a:r>
            <a:r>
              <a:rPr sz="2100" i="1" spc="-157" dirty="0">
                <a:latin typeface="Verdana"/>
                <a:cs typeface="Verdana"/>
              </a:rPr>
              <a:t>пункта</a:t>
            </a:r>
            <a:r>
              <a:rPr sz="2100" i="1" spc="40" dirty="0">
                <a:latin typeface="Verdana"/>
                <a:cs typeface="Verdana"/>
              </a:rPr>
              <a:t> </a:t>
            </a:r>
            <a:r>
              <a:rPr sz="2100" i="1" spc="-733" dirty="0">
                <a:latin typeface="Verdana"/>
                <a:cs typeface="Verdana"/>
              </a:rPr>
              <a:t>1</a:t>
            </a:r>
            <a:r>
              <a:rPr sz="2100" i="1" spc="-153" dirty="0">
                <a:latin typeface="Verdana"/>
                <a:cs typeface="Verdana"/>
              </a:rPr>
              <a:t> </a:t>
            </a:r>
            <a:r>
              <a:rPr sz="2100" i="1" spc="-100" dirty="0">
                <a:latin typeface="Verdana"/>
                <a:cs typeface="Verdana"/>
              </a:rPr>
              <a:t>статьи</a:t>
            </a:r>
            <a:r>
              <a:rPr sz="2100" i="1" spc="-153" dirty="0">
                <a:latin typeface="Verdana"/>
                <a:cs typeface="Verdana"/>
              </a:rPr>
              <a:t> </a:t>
            </a:r>
            <a:r>
              <a:rPr sz="2100" i="1" spc="-300" dirty="0">
                <a:latin typeface="Verdana"/>
                <a:cs typeface="Verdana"/>
              </a:rPr>
              <a:t>395</a:t>
            </a:r>
            <a:r>
              <a:rPr sz="2100" i="1" spc="-160" dirty="0">
                <a:latin typeface="Verdana"/>
                <a:cs typeface="Verdana"/>
              </a:rPr>
              <a:t> </a:t>
            </a:r>
            <a:r>
              <a:rPr sz="2100" i="1" spc="-173" dirty="0">
                <a:latin typeface="Verdana"/>
                <a:cs typeface="Verdana"/>
              </a:rPr>
              <a:t>ГК</a:t>
            </a:r>
            <a:r>
              <a:rPr sz="2100" i="1" spc="-167" dirty="0">
                <a:latin typeface="Verdana"/>
                <a:cs typeface="Verdana"/>
              </a:rPr>
              <a:t> </a:t>
            </a:r>
            <a:r>
              <a:rPr sz="2100" i="1" spc="-123" dirty="0">
                <a:latin typeface="Verdana"/>
                <a:cs typeface="Verdana"/>
              </a:rPr>
              <a:t>РФ</a:t>
            </a:r>
            <a:r>
              <a:rPr sz="2100" i="1" spc="-133" dirty="0">
                <a:latin typeface="Verdana"/>
                <a:cs typeface="Verdana"/>
              </a:rPr>
              <a:t> </a:t>
            </a:r>
            <a:r>
              <a:rPr sz="2100" i="1" spc="-200" dirty="0">
                <a:latin typeface="Verdana"/>
                <a:cs typeface="Verdana"/>
              </a:rPr>
              <a:t>в</a:t>
            </a:r>
            <a:r>
              <a:rPr sz="2100" i="1" spc="-153" dirty="0">
                <a:latin typeface="Verdana"/>
                <a:cs typeface="Verdana"/>
              </a:rPr>
              <a:t> </a:t>
            </a:r>
            <a:r>
              <a:rPr sz="2100" i="1" spc="-150" dirty="0">
                <a:latin typeface="Verdana"/>
                <a:cs typeface="Verdana"/>
              </a:rPr>
              <a:t>связи </a:t>
            </a:r>
            <a:r>
              <a:rPr sz="2100" i="1" spc="-33" dirty="0">
                <a:latin typeface="Verdana"/>
                <a:cs typeface="Verdana"/>
              </a:rPr>
              <a:t>с </a:t>
            </a:r>
            <a:r>
              <a:rPr sz="2100" i="1" spc="-163" dirty="0">
                <a:latin typeface="Verdana"/>
                <a:cs typeface="Verdana"/>
              </a:rPr>
              <a:t>жалобой</a:t>
            </a:r>
            <a:r>
              <a:rPr sz="2100" i="1" spc="-197" dirty="0">
                <a:latin typeface="Verdana"/>
                <a:cs typeface="Verdana"/>
              </a:rPr>
              <a:t> </a:t>
            </a:r>
            <a:r>
              <a:rPr sz="2100" i="1" spc="-117" dirty="0">
                <a:latin typeface="Verdana"/>
                <a:cs typeface="Verdana"/>
              </a:rPr>
              <a:t>гражданина</a:t>
            </a:r>
            <a:r>
              <a:rPr sz="2100" i="1" spc="7" dirty="0">
                <a:latin typeface="Verdana"/>
                <a:cs typeface="Verdana"/>
              </a:rPr>
              <a:t> </a:t>
            </a:r>
            <a:r>
              <a:rPr sz="2100" i="1" spc="-80" dirty="0">
                <a:latin typeface="Verdana"/>
                <a:cs typeface="Verdana"/>
              </a:rPr>
              <a:t>И.А.Сысоева</a:t>
            </a:r>
            <a:r>
              <a:rPr sz="2100" i="1" spc="-80" dirty="0">
                <a:latin typeface="Trebuchet MS"/>
                <a:cs typeface="Trebuchet MS"/>
              </a:rPr>
              <a:t>"</a:t>
            </a:r>
            <a:endParaRPr sz="2100" dirty="0">
              <a:latin typeface="Trebuchet MS"/>
              <a:cs typeface="Trebuchet MS"/>
            </a:endParaRPr>
          </a:p>
        </p:txBody>
      </p:sp>
      <p:grpSp>
        <p:nvGrpSpPr>
          <p:cNvPr id="3" name="object 3"/>
          <p:cNvGrpSpPr/>
          <p:nvPr/>
        </p:nvGrpSpPr>
        <p:grpSpPr>
          <a:xfrm>
            <a:off x="9917854" y="6274122"/>
            <a:ext cx="2048933" cy="323850"/>
            <a:chOff x="14876780" y="9411182"/>
            <a:chExt cx="3073400" cy="485775"/>
          </a:xfrm>
        </p:grpSpPr>
        <p:pic>
          <p:nvPicPr>
            <p:cNvPr id="4" name="object 4"/>
            <p:cNvPicPr/>
            <p:nvPr/>
          </p:nvPicPr>
          <p:blipFill>
            <a:blip r:embed="rId2" cstate="print"/>
            <a:stretch>
              <a:fillRect/>
            </a:stretch>
          </p:blipFill>
          <p:spPr>
            <a:xfrm>
              <a:off x="15008352" y="9436608"/>
              <a:ext cx="2846832" cy="460248"/>
            </a:xfrm>
            <a:prstGeom prst="rect">
              <a:avLst/>
            </a:prstGeom>
          </p:spPr>
        </p:pic>
        <p:sp>
          <p:nvSpPr>
            <p:cNvPr id="5" name="object 5"/>
            <p:cNvSpPr/>
            <p:nvPr/>
          </p:nvSpPr>
          <p:spPr>
            <a:xfrm>
              <a:off x="14876780" y="9411182"/>
              <a:ext cx="3073400" cy="482600"/>
            </a:xfrm>
            <a:custGeom>
              <a:avLst/>
              <a:gdLst/>
              <a:ahLst/>
              <a:cxnLst/>
              <a:rect l="l" t="t" r="r" b="b"/>
              <a:pathLst>
                <a:path w="3073400" h="482600">
                  <a:moveTo>
                    <a:pt x="3073400" y="482600"/>
                  </a:moveTo>
                  <a:lnTo>
                    <a:pt x="0" y="482600"/>
                  </a:lnTo>
                  <a:lnTo>
                    <a:pt x="0" y="0"/>
                  </a:lnTo>
                  <a:lnTo>
                    <a:pt x="3073400" y="0"/>
                  </a:lnTo>
                  <a:lnTo>
                    <a:pt x="3073400" y="482600"/>
                  </a:lnTo>
                  <a:close/>
                </a:path>
              </a:pathLst>
            </a:custGeom>
            <a:solidFill>
              <a:srgbClr val="FFFFFF"/>
            </a:solidFill>
          </p:spPr>
          <p:txBody>
            <a:bodyPr wrap="square" lIns="0" tIns="0" rIns="0" bIns="0" rtlCol="0"/>
            <a:lstStyle/>
            <a:p>
              <a:endParaRPr sz="1200"/>
            </a:p>
          </p:txBody>
        </p:sp>
      </p:grpSp>
      <p:sp>
        <p:nvSpPr>
          <p:cNvPr id="6" name="object 6"/>
          <p:cNvSpPr txBox="1"/>
          <p:nvPr/>
        </p:nvSpPr>
        <p:spPr>
          <a:xfrm>
            <a:off x="674488" y="1939374"/>
            <a:ext cx="10933853" cy="1116545"/>
          </a:xfrm>
          <a:prstGeom prst="rect">
            <a:avLst/>
          </a:prstGeom>
        </p:spPr>
        <p:txBody>
          <a:bodyPr vert="horz" wrap="square" lIns="0" tIns="8467" rIns="0" bIns="0" rtlCol="0">
            <a:spAutoFit/>
          </a:bodyPr>
          <a:lstStyle/>
          <a:p>
            <a:pPr marL="8467" marR="3387">
              <a:spcBef>
                <a:spcPts val="67"/>
              </a:spcBef>
            </a:pPr>
            <a:r>
              <a:rPr sz="2400" b="1" spc="100" dirty="0">
                <a:latin typeface="Tahoma"/>
                <a:cs typeface="Tahoma"/>
              </a:rPr>
              <a:t>Было:</a:t>
            </a:r>
            <a:r>
              <a:rPr sz="2400" b="1" spc="-130" dirty="0">
                <a:latin typeface="Tahoma"/>
                <a:cs typeface="Tahoma"/>
              </a:rPr>
              <a:t> </a:t>
            </a:r>
            <a:r>
              <a:rPr sz="2400" spc="-27" dirty="0">
                <a:latin typeface="Verdana"/>
                <a:cs typeface="Verdana"/>
              </a:rPr>
              <a:t>суды</a:t>
            </a:r>
            <a:r>
              <a:rPr sz="2400" spc="-177" dirty="0">
                <a:latin typeface="Verdana"/>
                <a:cs typeface="Verdana"/>
              </a:rPr>
              <a:t> </a:t>
            </a:r>
            <a:r>
              <a:rPr sz="2400" spc="-20" dirty="0">
                <a:latin typeface="Verdana"/>
                <a:cs typeface="Verdana"/>
              </a:rPr>
              <a:t>отказывали</a:t>
            </a:r>
            <a:r>
              <a:rPr sz="2400" spc="-177" dirty="0">
                <a:latin typeface="Verdana"/>
                <a:cs typeface="Verdana"/>
              </a:rPr>
              <a:t> </a:t>
            </a:r>
            <a:r>
              <a:rPr sz="2400" dirty="0">
                <a:latin typeface="Verdana"/>
                <a:cs typeface="Verdana"/>
              </a:rPr>
              <a:t>в</a:t>
            </a:r>
            <a:r>
              <a:rPr sz="2400" spc="-163" dirty="0">
                <a:latin typeface="Verdana"/>
                <a:cs typeface="Verdana"/>
              </a:rPr>
              <a:t> </a:t>
            </a:r>
            <a:r>
              <a:rPr sz="2400" dirty="0">
                <a:latin typeface="Verdana"/>
                <a:cs typeface="Verdana"/>
              </a:rPr>
              <a:t>удовлетворении</a:t>
            </a:r>
            <a:r>
              <a:rPr sz="2400" spc="-180" dirty="0">
                <a:latin typeface="Verdana"/>
                <a:cs typeface="Verdana"/>
              </a:rPr>
              <a:t> </a:t>
            </a:r>
            <a:r>
              <a:rPr sz="2400" dirty="0">
                <a:latin typeface="Verdana"/>
                <a:cs typeface="Verdana"/>
              </a:rPr>
              <a:t>подобных</a:t>
            </a:r>
            <a:r>
              <a:rPr sz="2400" spc="-163" dirty="0">
                <a:latin typeface="Verdana"/>
                <a:cs typeface="Verdana"/>
              </a:rPr>
              <a:t> </a:t>
            </a:r>
            <a:r>
              <a:rPr sz="2400" spc="-43" dirty="0">
                <a:latin typeface="Verdana"/>
                <a:cs typeface="Verdana"/>
              </a:rPr>
              <a:t>исков,</a:t>
            </a:r>
            <a:r>
              <a:rPr sz="2400" spc="-163" dirty="0">
                <a:latin typeface="Verdana"/>
                <a:cs typeface="Verdana"/>
              </a:rPr>
              <a:t> </a:t>
            </a:r>
            <a:r>
              <a:rPr sz="2400" spc="-240" dirty="0">
                <a:latin typeface="Verdana"/>
                <a:cs typeface="Verdana"/>
              </a:rPr>
              <a:t>т.к.</a:t>
            </a:r>
            <a:r>
              <a:rPr sz="2400" spc="-153" dirty="0">
                <a:latin typeface="Verdana"/>
                <a:cs typeface="Verdana"/>
              </a:rPr>
              <a:t> ст.</a:t>
            </a:r>
            <a:r>
              <a:rPr sz="2400" spc="-163" dirty="0">
                <a:latin typeface="Verdana"/>
                <a:cs typeface="Verdana"/>
              </a:rPr>
              <a:t> </a:t>
            </a:r>
            <a:r>
              <a:rPr sz="2400" spc="-47" dirty="0">
                <a:latin typeface="Verdana"/>
                <a:cs typeface="Verdana"/>
              </a:rPr>
              <a:t>395 </a:t>
            </a:r>
            <a:r>
              <a:rPr sz="2400" dirty="0">
                <a:latin typeface="Verdana"/>
                <a:cs typeface="Verdana"/>
              </a:rPr>
              <a:t>ГК</a:t>
            </a:r>
            <a:r>
              <a:rPr sz="2400" spc="-210" dirty="0">
                <a:latin typeface="Verdana"/>
                <a:cs typeface="Verdana"/>
              </a:rPr>
              <a:t> </a:t>
            </a:r>
            <a:r>
              <a:rPr sz="2400" spc="223" dirty="0">
                <a:latin typeface="Verdana"/>
                <a:cs typeface="Verdana"/>
              </a:rPr>
              <a:t>РФ</a:t>
            </a:r>
            <a:r>
              <a:rPr sz="2400" spc="-197" dirty="0">
                <a:latin typeface="Verdana"/>
                <a:cs typeface="Verdana"/>
              </a:rPr>
              <a:t> </a:t>
            </a:r>
            <a:r>
              <a:rPr sz="2400" spc="43" dirty="0">
                <a:latin typeface="Verdana"/>
                <a:cs typeface="Verdana"/>
              </a:rPr>
              <a:t>не</a:t>
            </a:r>
            <a:r>
              <a:rPr sz="2400" spc="-207" dirty="0">
                <a:latin typeface="Verdana"/>
                <a:cs typeface="Verdana"/>
              </a:rPr>
              <a:t> </a:t>
            </a:r>
            <a:r>
              <a:rPr sz="2400" dirty="0">
                <a:latin typeface="Verdana"/>
                <a:cs typeface="Verdana"/>
              </a:rPr>
              <a:t>подлежат</a:t>
            </a:r>
            <a:r>
              <a:rPr sz="2400" spc="-207" dirty="0">
                <a:latin typeface="Verdana"/>
                <a:cs typeface="Verdana"/>
              </a:rPr>
              <a:t> </a:t>
            </a:r>
            <a:r>
              <a:rPr sz="2400" spc="83" dirty="0">
                <a:latin typeface="Verdana"/>
                <a:cs typeface="Verdana"/>
              </a:rPr>
              <a:t>применению</a:t>
            </a:r>
            <a:r>
              <a:rPr sz="2400" spc="-227" dirty="0">
                <a:latin typeface="Verdana"/>
                <a:cs typeface="Verdana"/>
              </a:rPr>
              <a:t> </a:t>
            </a:r>
            <a:r>
              <a:rPr sz="2400" spc="-57" dirty="0">
                <a:latin typeface="Verdana"/>
                <a:cs typeface="Verdana"/>
              </a:rPr>
              <a:t>к</a:t>
            </a:r>
            <a:r>
              <a:rPr sz="2400" spc="-197" dirty="0">
                <a:latin typeface="Verdana"/>
                <a:cs typeface="Verdana"/>
              </a:rPr>
              <a:t> </a:t>
            </a:r>
            <a:r>
              <a:rPr sz="2400" dirty="0">
                <a:latin typeface="Verdana"/>
                <a:cs typeface="Verdana"/>
              </a:rPr>
              <a:t>отношениям,</a:t>
            </a:r>
            <a:r>
              <a:rPr sz="2400" spc="-217" dirty="0">
                <a:latin typeface="Verdana"/>
                <a:cs typeface="Verdana"/>
              </a:rPr>
              <a:t> </a:t>
            </a:r>
            <a:r>
              <a:rPr sz="2400" spc="30" dirty="0">
                <a:latin typeface="Verdana"/>
                <a:cs typeface="Verdana"/>
              </a:rPr>
              <a:t>связанным</a:t>
            </a:r>
            <a:r>
              <a:rPr sz="2400" spc="-237" dirty="0">
                <a:latin typeface="Verdana"/>
                <a:cs typeface="Verdana"/>
              </a:rPr>
              <a:t> </a:t>
            </a:r>
            <a:r>
              <a:rPr sz="2400" spc="17" dirty="0">
                <a:latin typeface="Verdana"/>
                <a:cs typeface="Verdana"/>
              </a:rPr>
              <a:t>с </a:t>
            </a:r>
            <a:r>
              <a:rPr sz="2400" dirty="0">
                <a:latin typeface="Verdana"/>
                <a:cs typeface="Verdana"/>
              </a:rPr>
              <a:t>выплатами</a:t>
            </a:r>
            <a:r>
              <a:rPr sz="2400" spc="-223" dirty="0">
                <a:latin typeface="Verdana"/>
                <a:cs typeface="Verdana"/>
              </a:rPr>
              <a:t> </a:t>
            </a:r>
            <a:r>
              <a:rPr sz="2400" dirty="0">
                <a:latin typeface="Verdana"/>
                <a:cs typeface="Verdana"/>
              </a:rPr>
              <a:t>в</a:t>
            </a:r>
            <a:r>
              <a:rPr sz="2400" spc="-197" dirty="0">
                <a:latin typeface="Verdana"/>
                <a:cs typeface="Verdana"/>
              </a:rPr>
              <a:t> </a:t>
            </a:r>
            <a:r>
              <a:rPr sz="2400" spc="-7" dirty="0">
                <a:latin typeface="Verdana"/>
                <a:cs typeface="Verdana"/>
              </a:rPr>
              <a:t>пользу</a:t>
            </a:r>
            <a:r>
              <a:rPr sz="2400" spc="-213" dirty="0">
                <a:latin typeface="Verdana"/>
                <a:cs typeface="Verdana"/>
              </a:rPr>
              <a:t> </a:t>
            </a:r>
            <a:r>
              <a:rPr sz="2400" spc="-7" dirty="0">
                <a:latin typeface="Verdana"/>
                <a:cs typeface="Verdana"/>
              </a:rPr>
              <a:t>работника</a:t>
            </a:r>
            <a:endParaRPr sz="2400" dirty="0">
              <a:latin typeface="Verdana"/>
              <a:cs typeface="Verdana"/>
            </a:endParaRPr>
          </a:p>
        </p:txBody>
      </p:sp>
      <p:sp>
        <p:nvSpPr>
          <p:cNvPr id="7" name="object 7"/>
          <p:cNvSpPr txBox="1"/>
          <p:nvPr/>
        </p:nvSpPr>
        <p:spPr>
          <a:xfrm>
            <a:off x="674488" y="4256329"/>
            <a:ext cx="10698057" cy="1588469"/>
          </a:xfrm>
          <a:prstGeom prst="rect">
            <a:avLst/>
          </a:prstGeom>
        </p:spPr>
        <p:txBody>
          <a:bodyPr vert="horz" wrap="square" lIns="0" tIns="8467" rIns="0" bIns="0" rtlCol="0">
            <a:spAutoFit/>
          </a:bodyPr>
          <a:lstStyle/>
          <a:p>
            <a:pPr marL="8467" marR="302698">
              <a:spcBef>
                <a:spcPts val="67"/>
              </a:spcBef>
            </a:pPr>
            <a:r>
              <a:rPr sz="2400" b="1" spc="60" dirty="0">
                <a:latin typeface="Tahoma"/>
                <a:cs typeface="Tahoma"/>
              </a:rPr>
              <a:t>Стало:</a:t>
            </a:r>
            <a:r>
              <a:rPr sz="2400" b="1" spc="-169" dirty="0">
                <a:latin typeface="Tahoma"/>
                <a:cs typeface="Tahoma"/>
              </a:rPr>
              <a:t> </a:t>
            </a:r>
            <a:r>
              <a:rPr sz="2400" spc="100" dirty="0">
                <a:latin typeface="Verdana"/>
                <a:cs typeface="Verdana"/>
              </a:rPr>
              <a:t>при</a:t>
            </a:r>
            <a:r>
              <a:rPr sz="2400" spc="-217" dirty="0">
                <a:latin typeface="Verdana"/>
                <a:cs typeface="Verdana"/>
              </a:rPr>
              <a:t> </a:t>
            </a:r>
            <a:r>
              <a:rPr sz="2400" spc="50" dirty="0">
                <a:latin typeface="Verdana"/>
                <a:cs typeface="Verdana"/>
              </a:rPr>
              <a:t>просрочке</a:t>
            </a:r>
            <a:r>
              <a:rPr sz="2400" spc="-237" dirty="0">
                <a:latin typeface="Verdana"/>
                <a:cs typeface="Verdana"/>
              </a:rPr>
              <a:t> </a:t>
            </a:r>
            <a:r>
              <a:rPr sz="2400" spc="57" dirty="0">
                <a:latin typeface="Verdana"/>
                <a:cs typeface="Verdana"/>
              </a:rPr>
              <a:t>исполнения</a:t>
            </a:r>
            <a:r>
              <a:rPr sz="2400" spc="-240" dirty="0">
                <a:latin typeface="Verdana"/>
                <a:cs typeface="Verdana"/>
              </a:rPr>
              <a:t> </a:t>
            </a:r>
            <a:r>
              <a:rPr sz="2400" spc="60" dirty="0">
                <a:latin typeface="Verdana"/>
                <a:cs typeface="Verdana"/>
              </a:rPr>
              <a:t>решения</a:t>
            </a:r>
            <a:r>
              <a:rPr sz="2400" spc="-237" dirty="0">
                <a:latin typeface="Verdana"/>
                <a:cs typeface="Verdana"/>
              </a:rPr>
              <a:t> </a:t>
            </a:r>
            <a:r>
              <a:rPr sz="2400" dirty="0">
                <a:latin typeface="Verdana"/>
                <a:cs typeface="Verdana"/>
              </a:rPr>
              <a:t>нужно</a:t>
            </a:r>
            <a:r>
              <a:rPr sz="2400" spc="-220" dirty="0">
                <a:latin typeface="Verdana"/>
                <a:cs typeface="Verdana"/>
              </a:rPr>
              <a:t> </a:t>
            </a:r>
            <a:r>
              <a:rPr sz="2400" spc="43" dirty="0">
                <a:latin typeface="Verdana"/>
                <a:cs typeface="Verdana"/>
              </a:rPr>
              <a:t>применять</a:t>
            </a:r>
            <a:r>
              <a:rPr sz="2400" spc="-217" dirty="0">
                <a:latin typeface="Verdana"/>
                <a:cs typeface="Verdana"/>
              </a:rPr>
              <a:t> </a:t>
            </a:r>
            <a:r>
              <a:rPr sz="2400" spc="-23" dirty="0">
                <a:latin typeface="Verdana"/>
                <a:cs typeface="Verdana"/>
              </a:rPr>
              <a:t>ст. </a:t>
            </a:r>
            <a:r>
              <a:rPr sz="2400" spc="-160" dirty="0">
                <a:latin typeface="Verdana"/>
                <a:cs typeface="Verdana"/>
              </a:rPr>
              <a:t>236</a:t>
            </a:r>
            <a:r>
              <a:rPr sz="2400" spc="-210" dirty="0">
                <a:latin typeface="Verdana"/>
                <a:cs typeface="Verdana"/>
              </a:rPr>
              <a:t> </a:t>
            </a:r>
            <a:r>
              <a:rPr sz="2400" spc="-53" dirty="0">
                <a:latin typeface="Verdana"/>
                <a:cs typeface="Verdana"/>
              </a:rPr>
              <a:t>ТК</a:t>
            </a:r>
            <a:r>
              <a:rPr sz="2400" spc="-223" dirty="0">
                <a:latin typeface="Verdana"/>
                <a:cs typeface="Verdana"/>
              </a:rPr>
              <a:t> </a:t>
            </a:r>
            <a:r>
              <a:rPr sz="2400" dirty="0">
                <a:latin typeface="Verdana"/>
                <a:cs typeface="Verdana"/>
              </a:rPr>
              <a:t>РФ,</a:t>
            </a:r>
            <a:r>
              <a:rPr sz="2400" spc="-217" dirty="0">
                <a:latin typeface="Verdana"/>
                <a:cs typeface="Verdana"/>
              </a:rPr>
              <a:t> </a:t>
            </a:r>
            <a:r>
              <a:rPr sz="2400" spc="-63" dirty="0">
                <a:latin typeface="Verdana"/>
                <a:cs typeface="Verdana"/>
              </a:rPr>
              <a:t>а</a:t>
            </a:r>
            <a:r>
              <a:rPr sz="2400" spc="-213" dirty="0">
                <a:latin typeface="Verdana"/>
                <a:cs typeface="Verdana"/>
              </a:rPr>
              <a:t> </a:t>
            </a:r>
            <a:r>
              <a:rPr sz="2400" spc="37" dirty="0">
                <a:latin typeface="Verdana"/>
                <a:cs typeface="Verdana"/>
              </a:rPr>
              <a:t>не</a:t>
            </a:r>
            <a:r>
              <a:rPr sz="2400" spc="-230" dirty="0">
                <a:latin typeface="Verdana"/>
                <a:cs typeface="Verdana"/>
              </a:rPr>
              <a:t> </a:t>
            </a:r>
            <a:r>
              <a:rPr sz="2400" spc="-153" dirty="0">
                <a:latin typeface="Verdana"/>
                <a:cs typeface="Verdana"/>
              </a:rPr>
              <a:t>ст.</a:t>
            </a:r>
            <a:r>
              <a:rPr sz="2400" spc="-217" dirty="0">
                <a:latin typeface="Verdana"/>
                <a:cs typeface="Verdana"/>
              </a:rPr>
              <a:t> </a:t>
            </a:r>
            <a:r>
              <a:rPr sz="2400" spc="-157" dirty="0">
                <a:latin typeface="Verdana"/>
                <a:cs typeface="Verdana"/>
              </a:rPr>
              <a:t>395</a:t>
            </a:r>
            <a:r>
              <a:rPr sz="2400" spc="-217" dirty="0">
                <a:latin typeface="Verdana"/>
                <a:cs typeface="Verdana"/>
              </a:rPr>
              <a:t> </a:t>
            </a:r>
            <a:r>
              <a:rPr sz="2400" spc="-60" dirty="0">
                <a:latin typeface="Verdana"/>
                <a:cs typeface="Verdana"/>
              </a:rPr>
              <a:t>ТК</a:t>
            </a:r>
            <a:r>
              <a:rPr sz="2400" spc="-213" dirty="0">
                <a:latin typeface="Verdana"/>
                <a:cs typeface="Verdana"/>
              </a:rPr>
              <a:t> </a:t>
            </a:r>
            <a:r>
              <a:rPr sz="2400" spc="203" dirty="0">
                <a:latin typeface="Verdana"/>
                <a:cs typeface="Verdana"/>
              </a:rPr>
              <a:t>РФ</a:t>
            </a:r>
            <a:endParaRPr sz="2400" dirty="0">
              <a:latin typeface="Verdana"/>
              <a:cs typeface="Verdana"/>
            </a:endParaRPr>
          </a:p>
          <a:p>
            <a:pPr>
              <a:spcBef>
                <a:spcPts val="767"/>
              </a:spcBef>
            </a:pPr>
            <a:endParaRPr sz="2400" dirty="0">
              <a:latin typeface="Verdana"/>
              <a:cs typeface="Verdana"/>
            </a:endParaRPr>
          </a:p>
          <a:p>
            <a:pPr marL="8467"/>
            <a:r>
              <a:rPr sz="2400" i="1" dirty="0">
                <a:latin typeface="Verdana"/>
                <a:cs typeface="Verdana"/>
              </a:rPr>
              <a:t>Схожие</a:t>
            </a:r>
            <a:r>
              <a:rPr sz="2400" i="1" spc="-207" dirty="0">
                <a:latin typeface="Verdana"/>
                <a:cs typeface="Verdana"/>
              </a:rPr>
              <a:t> </a:t>
            </a:r>
            <a:r>
              <a:rPr sz="2400" i="1" spc="-70" dirty="0">
                <a:latin typeface="Verdana"/>
                <a:cs typeface="Verdana"/>
              </a:rPr>
              <a:t>дела:</a:t>
            </a:r>
            <a:r>
              <a:rPr sz="2400" i="1" spc="-207" dirty="0">
                <a:latin typeface="Verdana"/>
                <a:cs typeface="Verdana"/>
              </a:rPr>
              <a:t> </a:t>
            </a:r>
            <a:r>
              <a:rPr sz="2400" i="1" spc="53" dirty="0">
                <a:latin typeface="Verdana"/>
                <a:cs typeface="Verdana"/>
              </a:rPr>
              <a:t>определения</a:t>
            </a:r>
            <a:r>
              <a:rPr sz="2400" i="1" spc="-169" dirty="0">
                <a:latin typeface="Verdana"/>
                <a:cs typeface="Verdana"/>
              </a:rPr>
              <a:t> </a:t>
            </a:r>
            <a:r>
              <a:rPr sz="2400" i="1" spc="33" dirty="0">
                <a:latin typeface="Verdana"/>
                <a:cs typeface="Verdana"/>
              </a:rPr>
              <a:t>КС</a:t>
            </a:r>
            <a:r>
              <a:rPr sz="2400" i="1" spc="-210" dirty="0">
                <a:latin typeface="Verdana"/>
                <a:cs typeface="Verdana"/>
              </a:rPr>
              <a:t> </a:t>
            </a:r>
            <a:r>
              <a:rPr sz="2400" i="1" spc="237" dirty="0">
                <a:latin typeface="Verdana"/>
                <a:cs typeface="Verdana"/>
              </a:rPr>
              <a:t>РФ</a:t>
            </a:r>
            <a:r>
              <a:rPr sz="2400" i="1" spc="-197" dirty="0">
                <a:latin typeface="Verdana"/>
                <a:cs typeface="Verdana"/>
              </a:rPr>
              <a:t> </a:t>
            </a:r>
            <a:r>
              <a:rPr sz="2400" i="1" spc="-17" dirty="0">
                <a:latin typeface="Verdana"/>
                <a:cs typeface="Verdana"/>
              </a:rPr>
              <a:t>от</a:t>
            </a:r>
            <a:r>
              <a:rPr sz="2400" i="1" spc="-207" dirty="0">
                <a:latin typeface="Verdana"/>
                <a:cs typeface="Verdana"/>
              </a:rPr>
              <a:t> </a:t>
            </a:r>
            <a:r>
              <a:rPr sz="2400" i="1" spc="-103" dirty="0">
                <a:latin typeface="Verdana"/>
                <a:cs typeface="Verdana"/>
              </a:rPr>
              <a:t>09.04.2024</a:t>
            </a:r>
            <a:r>
              <a:rPr sz="2400" i="1" spc="-190" dirty="0">
                <a:latin typeface="Verdana"/>
                <a:cs typeface="Verdana"/>
              </a:rPr>
              <a:t> </a:t>
            </a:r>
            <a:r>
              <a:rPr sz="2400" i="1" dirty="0">
                <a:latin typeface="Verdana"/>
                <a:cs typeface="Verdana"/>
              </a:rPr>
              <a:t>№№</a:t>
            </a:r>
            <a:r>
              <a:rPr sz="2400" i="1" spc="-210" dirty="0">
                <a:latin typeface="Verdana"/>
                <a:cs typeface="Verdana"/>
              </a:rPr>
              <a:t> </a:t>
            </a:r>
            <a:r>
              <a:rPr sz="2400" i="1" spc="-147" dirty="0">
                <a:latin typeface="Verdana"/>
                <a:cs typeface="Verdana"/>
              </a:rPr>
              <a:t>832-</a:t>
            </a:r>
            <a:r>
              <a:rPr sz="2400" i="1" spc="169" dirty="0">
                <a:latin typeface="Verdana"/>
                <a:cs typeface="Verdana"/>
              </a:rPr>
              <a:t>О</a:t>
            </a:r>
            <a:r>
              <a:rPr sz="2400" i="1" spc="-187" dirty="0">
                <a:latin typeface="Verdana"/>
                <a:cs typeface="Verdana"/>
              </a:rPr>
              <a:t> </a:t>
            </a:r>
            <a:r>
              <a:rPr sz="2400" i="1" spc="90" dirty="0">
                <a:latin typeface="Verdana"/>
                <a:cs typeface="Verdana"/>
              </a:rPr>
              <a:t>и</a:t>
            </a:r>
            <a:r>
              <a:rPr sz="2400" i="1" spc="-210" dirty="0">
                <a:latin typeface="Verdana"/>
                <a:cs typeface="Verdana"/>
              </a:rPr>
              <a:t> </a:t>
            </a:r>
            <a:r>
              <a:rPr sz="2400" i="1" spc="-153" dirty="0">
                <a:latin typeface="Verdana"/>
                <a:cs typeface="Verdana"/>
              </a:rPr>
              <a:t>833-</a:t>
            </a:r>
            <a:r>
              <a:rPr sz="2400" i="1" spc="136" dirty="0">
                <a:latin typeface="Verdana"/>
                <a:cs typeface="Verdana"/>
              </a:rPr>
              <a:t>О</a:t>
            </a:r>
            <a:endParaRPr sz="2400" dirty="0">
              <a:latin typeface="Verdana"/>
              <a:cs typeface="Verdana"/>
            </a:endParaRPr>
          </a:p>
        </p:txBody>
      </p:sp>
      <p:grpSp>
        <p:nvGrpSpPr>
          <p:cNvPr id="8" name="object 8"/>
          <p:cNvGrpSpPr/>
          <p:nvPr/>
        </p:nvGrpSpPr>
        <p:grpSpPr>
          <a:xfrm rot="5400000">
            <a:off x="5191083" y="3230204"/>
            <a:ext cx="1210477" cy="861907"/>
            <a:chOff x="7671816" y="4730496"/>
            <a:chExt cx="2045335" cy="1292860"/>
          </a:xfrm>
          <a:solidFill>
            <a:srgbClr val="0070C0"/>
          </a:solidFill>
        </p:grpSpPr>
        <p:sp>
          <p:nvSpPr>
            <p:cNvPr id="9" name="object 9"/>
            <p:cNvSpPr/>
            <p:nvPr/>
          </p:nvSpPr>
          <p:spPr>
            <a:xfrm>
              <a:off x="7677912" y="4736592"/>
              <a:ext cx="2033270" cy="1280160"/>
            </a:xfrm>
            <a:custGeom>
              <a:avLst/>
              <a:gdLst/>
              <a:ahLst/>
              <a:cxnLst/>
              <a:rect l="l" t="t" r="r" b="b"/>
              <a:pathLst>
                <a:path w="2033270" h="1280160">
                  <a:moveTo>
                    <a:pt x="1392936" y="0"/>
                  </a:moveTo>
                  <a:lnTo>
                    <a:pt x="1392936" y="320040"/>
                  </a:lnTo>
                  <a:lnTo>
                    <a:pt x="0" y="320040"/>
                  </a:lnTo>
                  <a:lnTo>
                    <a:pt x="0" y="960120"/>
                  </a:lnTo>
                  <a:lnTo>
                    <a:pt x="1392936" y="960120"/>
                  </a:lnTo>
                  <a:lnTo>
                    <a:pt x="1392936" y="1280160"/>
                  </a:lnTo>
                  <a:lnTo>
                    <a:pt x="2033016" y="640080"/>
                  </a:lnTo>
                  <a:lnTo>
                    <a:pt x="1392936" y="0"/>
                  </a:lnTo>
                  <a:close/>
                </a:path>
              </a:pathLst>
            </a:custGeom>
            <a:grpFill/>
            <a:ln>
              <a:solidFill>
                <a:schemeClr val="accent1"/>
              </a:solidFill>
            </a:ln>
          </p:spPr>
          <p:txBody>
            <a:bodyPr wrap="square" lIns="0" tIns="0" rIns="0" bIns="0" rtlCol="0"/>
            <a:lstStyle/>
            <a:p>
              <a:endParaRPr sz="1200"/>
            </a:p>
          </p:txBody>
        </p:sp>
        <p:sp>
          <p:nvSpPr>
            <p:cNvPr id="10" name="object 10"/>
            <p:cNvSpPr/>
            <p:nvPr/>
          </p:nvSpPr>
          <p:spPr>
            <a:xfrm>
              <a:off x="7677912" y="4736592"/>
              <a:ext cx="2033270" cy="1280160"/>
            </a:xfrm>
            <a:custGeom>
              <a:avLst/>
              <a:gdLst/>
              <a:ahLst/>
              <a:cxnLst/>
              <a:rect l="l" t="t" r="r" b="b"/>
              <a:pathLst>
                <a:path w="2033270" h="1280160">
                  <a:moveTo>
                    <a:pt x="1392936" y="1280160"/>
                  </a:moveTo>
                  <a:lnTo>
                    <a:pt x="1392936" y="960120"/>
                  </a:lnTo>
                  <a:lnTo>
                    <a:pt x="0" y="960120"/>
                  </a:lnTo>
                  <a:lnTo>
                    <a:pt x="0" y="320040"/>
                  </a:lnTo>
                  <a:lnTo>
                    <a:pt x="1392936" y="320040"/>
                  </a:lnTo>
                  <a:lnTo>
                    <a:pt x="1392936" y="0"/>
                  </a:lnTo>
                  <a:lnTo>
                    <a:pt x="2033016" y="640080"/>
                  </a:lnTo>
                  <a:lnTo>
                    <a:pt x="1392936" y="1280160"/>
                  </a:lnTo>
                  <a:close/>
                </a:path>
              </a:pathLst>
            </a:custGeom>
            <a:grpFill/>
            <a:ln w="12192">
              <a:solidFill>
                <a:schemeClr val="accent1"/>
              </a:solidFill>
            </a:ln>
          </p:spPr>
          <p:txBody>
            <a:bodyPr wrap="square" lIns="0" tIns="0" rIns="0" bIns="0" rtlCol="0"/>
            <a:lstStyle/>
            <a:p>
              <a:endParaRPr sz="1200"/>
            </a:p>
          </p:txBody>
        </p:sp>
      </p:grpSp>
      <p:sp>
        <p:nvSpPr>
          <p:cNvPr id="11" name="object 11"/>
          <p:cNvSpPr txBox="1">
            <a:spLocks noGrp="1"/>
          </p:cNvSpPr>
          <p:nvPr>
            <p:ph type="sldNum" sz="quarter" idx="4294967295"/>
          </p:nvPr>
        </p:nvSpPr>
        <p:spPr>
          <a:xfrm>
            <a:off x="0" y="0"/>
            <a:ext cx="0" cy="237681"/>
          </a:xfrm>
          <a:prstGeom prst="rect">
            <a:avLst/>
          </a:prstGeom>
        </p:spPr>
        <p:txBody>
          <a:bodyPr vert="horz" wrap="square" lIns="0" tIns="60757" rIns="0" bIns="0" rtlCol="0">
            <a:spAutoFit/>
          </a:bodyPr>
          <a:lstStyle/>
          <a:p>
            <a:pPr marL="25401">
              <a:lnSpc>
                <a:spcPts val="1207"/>
              </a:lnSpc>
            </a:pPr>
            <a:endParaRPr spc="-17" dirty="0"/>
          </a:p>
        </p:txBody>
      </p:sp>
    </p:spTree>
    <p:extLst>
      <p:ext uri="{BB962C8B-B14F-4D97-AF65-F5344CB8AC3E}">
        <p14:creationId xmlns:p14="http://schemas.microsoft.com/office/powerpoint/2010/main" val="2428733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723900"/>
            <a:ext cx="10515600" cy="5453063"/>
          </a:xfrm>
        </p:spPr>
        <p:txBody>
          <a:bodyPr/>
          <a:lstStyle/>
          <a:p>
            <a:pPr marL="0" lvl="0" indent="0">
              <a:buNone/>
            </a:pPr>
            <a:r>
              <a:rPr lang="ru-RU" b="1" i="1" dirty="0"/>
              <a:t>Удлиненный отпуск для инвалидов. </a:t>
            </a:r>
            <a:r>
              <a:rPr lang="ru-RU" b="1" dirty="0"/>
              <a:t>(Федеральный закон от 08.08.2024 N 268-ФЗ).</a:t>
            </a:r>
          </a:p>
          <a:p>
            <a:pPr marL="0" indent="0">
              <a:buNone/>
            </a:pPr>
            <a:r>
              <a:rPr lang="ru-RU" dirty="0"/>
              <a:t>С 1 сентября 2024 года в ТК РФ закрепили норму об удлиненном отпуске для инвалидов. В ТК РФ зафиксировали, что работникам-инвалидам нужно давать не менее 30 календарных дней ежегодного оплачиваемого отпуска (Федеральный закон от 08.08.2024 N 268-ФЗ). Данную норму убрали из Закона о соцзащите инвалидов.</a:t>
            </a:r>
          </a:p>
          <a:p>
            <a:endParaRPr lang="ru-RU" dirty="0"/>
          </a:p>
        </p:txBody>
      </p:sp>
    </p:spTree>
    <p:extLst>
      <p:ext uri="{BB962C8B-B14F-4D97-AF65-F5344CB8AC3E}">
        <p14:creationId xmlns:p14="http://schemas.microsoft.com/office/powerpoint/2010/main" val="1236111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22514" y="317240"/>
            <a:ext cx="11402008" cy="5632311"/>
          </a:xfrm>
          <a:prstGeom prst="rect">
            <a:avLst/>
          </a:prstGeom>
        </p:spPr>
        <p:txBody>
          <a:bodyPr wrap="square">
            <a:spAutoFit/>
          </a:bodyPr>
          <a:lstStyle/>
          <a:p>
            <a:r>
              <a:rPr lang="ru-RU" sz="2000" b="1" dirty="0">
                <a:solidFill>
                  <a:prstClr val="black"/>
                </a:solidFill>
                <a:latin typeface="Times New Roman" panose="02020603050405020304" pitchFamily="18" charset="0"/>
                <a:cs typeface="Times New Roman" panose="02020603050405020304" pitchFamily="18" charset="0"/>
              </a:rPr>
              <a:t>Новый закон о занятости населения</a:t>
            </a:r>
            <a:endParaRPr lang="ru-RU" sz="2000" dirty="0">
              <a:solidFill>
                <a:prstClr val="black"/>
              </a:solidFill>
              <a:latin typeface="Times New Roman" panose="02020603050405020304" pitchFamily="18" charset="0"/>
              <a:cs typeface="Times New Roman" panose="02020603050405020304" pitchFamily="18" charset="0"/>
            </a:endParaRPr>
          </a:p>
          <a:p>
            <a:endParaRPr lang="ru-RU" sz="2000" b="1" dirty="0">
              <a:solidFill>
                <a:prstClr val="black"/>
              </a:solidFill>
              <a:latin typeface="Times New Roman" panose="02020603050405020304" pitchFamily="18" charset="0"/>
              <a:cs typeface="Times New Roman" panose="02020603050405020304" pitchFamily="18" charset="0"/>
            </a:endParaRPr>
          </a:p>
          <a:p>
            <a:pPr algn="just"/>
            <a:r>
              <a:rPr lang="ru-RU" sz="2000" b="1" dirty="0">
                <a:solidFill>
                  <a:srgbClr val="22272F"/>
                </a:solidFill>
                <a:latin typeface="PT Serif"/>
              </a:rPr>
              <a:t>Статья 53. Обязанность работодателей по информированию государственной службы занятости</a:t>
            </a:r>
          </a:p>
          <a:p>
            <a:pPr algn="just"/>
            <a:r>
              <a:rPr lang="ru-RU" sz="2000" dirty="0" smtClean="0">
                <a:solidFill>
                  <a:srgbClr val="22272F"/>
                </a:solidFill>
                <a:latin typeface="PT Serif"/>
              </a:rPr>
              <a:t>1.</a:t>
            </a:r>
          </a:p>
          <a:p>
            <a:pPr algn="just"/>
            <a:r>
              <a:rPr lang="ru-RU" sz="2000" dirty="0" smtClean="0">
                <a:solidFill>
                  <a:srgbClr val="22272F"/>
                </a:solidFill>
                <a:latin typeface="PT Serif"/>
              </a:rPr>
              <a:t>7</a:t>
            </a:r>
            <a:r>
              <a:rPr lang="ru-RU" sz="2000" dirty="0">
                <a:solidFill>
                  <a:srgbClr val="22272F"/>
                </a:solidFill>
                <a:latin typeface="PT Serif"/>
              </a:rPr>
              <a:t>) о выполнении квоты для приема на работу инвалидов;</a:t>
            </a:r>
          </a:p>
          <a:p>
            <a:pPr algn="just"/>
            <a:r>
              <a:rPr lang="ru-RU" sz="2000" dirty="0">
                <a:solidFill>
                  <a:srgbClr val="22272F"/>
                </a:solidFill>
                <a:latin typeface="PT Serif"/>
              </a:rPr>
              <a:t>8) об иных действиях и событиях, влияющих на положение на рынке труда в </a:t>
            </a:r>
            <a:r>
              <a:rPr lang="ru-RU" sz="2000" dirty="0" smtClean="0">
                <a:solidFill>
                  <a:srgbClr val="22272F"/>
                </a:solidFill>
                <a:latin typeface="PT Serif"/>
              </a:rPr>
              <a:t>РФ, </a:t>
            </a:r>
            <a:r>
              <a:rPr lang="ru-RU" sz="2000" dirty="0">
                <a:solidFill>
                  <a:srgbClr val="22272F"/>
                </a:solidFill>
                <a:latin typeface="PT Serif"/>
              </a:rPr>
              <a:t>в случаях, порядке и сроки, которые установлены Правительством </a:t>
            </a:r>
            <a:r>
              <a:rPr lang="ru-RU" sz="2000" dirty="0" smtClean="0">
                <a:solidFill>
                  <a:srgbClr val="22272F"/>
                </a:solidFill>
                <a:latin typeface="PT Serif"/>
              </a:rPr>
              <a:t>РФ.</a:t>
            </a:r>
            <a:endParaRPr lang="ru-RU" sz="2000" dirty="0">
              <a:solidFill>
                <a:srgbClr val="22272F"/>
              </a:solidFill>
              <a:latin typeface="PT Serif"/>
            </a:endParaRPr>
          </a:p>
          <a:p>
            <a:pPr algn="just"/>
            <a:r>
              <a:rPr lang="ru-RU" sz="2000" dirty="0">
                <a:solidFill>
                  <a:srgbClr val="22272F"/>
                </a:solidFill>
                <a:latin typeface="PT Serif"/>
              </a:rPr>
              <a:t>2. Работодатели обязаны информировать государственную службу занятости посредством размещения информации, предусмотренной </a:t>
            </a:r>
            <a:r>
              <a:rPr lang="ru-RU" sz="2000" dirty="0">
                <a:solidFill>
                  <a:srgbClr val="3272C0"/>
                </a:solidFill>
                <a:latin typeface="PT Serif"/>
                <a:hlinkClick r:id="rId2"/>
              </a:rPr>
              <a:t>частью 1</a:t>
            </a:r>
            <a:r>
              <a:rPr lang="ru-RU" sz="2000" dirty="0">
                <a:solidFill>
                  <a:srgbClr val="22272F"/>
                </a:solidFill>
                <a:latin typeface="PT Serif"/>
              </a:rPr>
              <a:t> настоящей статьи, на единой цифровой платформе или на иных информационных ресурсах, на которых может размещаться такая информация в соответствии с порядком, утвержденным Правительством </a:t>
            </a:r>
            <a:r>
              <a:rPr lang="ru-RU" sz="2000" dirty="0" smtClean="0">
                <a:solidFill>
                  <a:srgbClr val="22272F"/>
                </a:solidFill>
                <a:latin typeface="PT Serif"/>
              </a:rPr>
              <a:t>РФ.</a:t>
            </a:r>
            <a:endParaRPr lang="ru-RU" sz="2000" dirty="0">
              <a:solidFill>
                <a:srgbClr val="22272F"/>
              </a:solidFill>
              <a:latin typeface="PT Serif"/>
            </a:endParaRPr>
          </a:p>
          <a:p>
            <a:pPr algn="just"/>
            <a:r>
              <a:rPr lang="ru-RU" sz="2000" dirty="0">
                <a:solidFill>
                  <a:srgbClr val="22272F"/>
                </a:solidFill>
                <a:latin typeface="PT Serif"/>
              </a:rPr>
              <a:t>3. Запрещается распространение информации о свободных рабочих местах или вакантных должностях, содержащей сведения дискриминационного </a:t>
            </a:r>
            <a:r>
              <a:rPr lang="ru-RU" sz="2000" dirty="0" smtClean="0">
                <a:solidFill>
                  <a:srgbClr val="22272F"/>
                </a:solidFill>
                <a:latin typeface="PT Serif"/>
              </a:rPr>
              <a:t>характера…...</a:t>
            </a:r>
            <a:endParaRPr lang="ru-RU" sz="2000" dirty="0">
              <a:solidFill>
                <a:srgbClr val="22272F"/>
              </a:solidFill>
              <a:latin typeface="PT Serif"/>
            </a:endParaRPr>
          </a:p>
          <a:p>
            <a:pPr algn="just"/>
            <a:r>
              <a:rPr lang="ru-RU" sz="2000" dirty="0">
                <a:solidFill>
                  <a:srgbClr val="22272F"/>
                </a:solidFill>
                <a:latin typeface="PT Serif"/>
              </a:rPr>
              <a:t>4. О принятии решения о ликвидации организации либо прекращении деятельности индивидуальным предпринимателем, о сокращении численности или штата работников организации, индивидуального предпринимателя и возможном расторжении трудовых договоров работодатель-организация не позднее чем за два месяца, </a:t>
            </a:r>
            <a:r>
              <a:rPr lang="ru-RU" sz="2000" dirty="0" smtClean="0">
                <a:solidFill>
                  <a:srgbClr val="22272F"/>
                </a:solidFill>
                <a:latin typeface="PT Serif"/>
              </a:rPr>
              <a:t>….</a:t>
            </a:r>
            <a:endParaRPr lang="ru-RU" sz="2000" dirty="0">
              <a:solidFill>
                <a:srgbClr val="22272F"/>
              </a:solidFill>
              <a:latin typeface="PT Serif"/>
            </a:endParaRPr>
          </a:p>
        </p:txBody>
      </p:sp>
    </p:spTree>
    <p:extLst>
      <p:ext uri="{BB962C8B-B14F-4D97-AF65-F5344CB8AC3E}">
        <p14:creationId xmlns:p14="http://schemas.microsoft.com/office/powerpoint/2010/main" val="35983689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915650" cy="1325563"/>
          </a:xfrm>
        </p:spPr>
        <p:txBody>
          <a:bodyPr>
            <a:normAutofit fontScale="90000"/>
          </a:bodyPr>
          <a:lstStyle/>
          <a:p>
            <a:r>
              <a:rPr lang="ru-RU" b="1" dirty="0"/>
              <a:t>Постановление КС РФ от 15.06.2023 № 32-П (6)</a:t>
            </a:r>
            <a:br>
              <a:rPr lang="ru-RU" b="1" dirty="0"/>
            </a:br>
            <a:r>
              <a:rPr lang="ru-RU" sz="2700" dirty="0"/>
              <a:t>"По делу о проверке конституционности ч. 2 ст. 135 и ч. 1 ст. 193 ТК РФ в связи с </a:t>
            </a:r>
            <a:br>
              <a:rPr lang="ru-RU" sz="2700" dirty="0"/>
            </a:br>
            <a:r>
              <a:rPr lang="ru-RU" sz="2700" dirty="0"/>
              <a:t>жалобой гражданки Е.В. </a:t>
            </a:r>
            <a:r>
              <a:rPr lang="ru-RU" sz="2700" dirty="0" err="1"/>
              <a:t>Царегородской</a:t>
            </a:r>
            <a:r>
              <a:rPr lang="ru-RU" sz="2700" dirty="0"/>
              <a:t>"</a:t>
            </a:r>
            <a:r>
              <a:rPr lang="ru-RU" dirty="0"/>
              <a:t/>
            </a:r>
            <a:br>
              <a:rPr lang="ru-RU" dirty="0"/>
            </a:br>
            <a:endParaRPr lang="ru-RU" dirty="0"/>
          </a:p>
        </p:txBody>
      </p:sp>
      <p:sp>
        <p:nvSpPr>
          <p:cNvPr id="3" name="Объект 2"/>
          <p:cNvSpPr>
            <a:spLocks noGrp="1"/>
          </p:cNvSpPr>
          <p:nvPr>
            <p:ph idx="1"/>
          </p:nvPr>
        </p:nvSpPr>
        <p:spPr/>
        <p:txBody>
          <a:bodyPr>
            <a:normAutofit/>
          </a:bodyPr>
          <a:lstStyle/>
          <a:p>
            <a:pPr marL="0" indent="0">
              <a:buNone/>
            </a:pPr>
            <a:r>
              <a:rPr lang="ru-RU" b="1" dirty="0"/>
              <a:t>Обстоятельства </a:t>
            </a:r>
            <a:r>
              <a:rPr lang="ru-RU" b="1" dirty="0" smtClean="0"/>
              <a:t>дела</a:t>
            </a:r>
            <a:endParaRPr lang="en-US" b="1" dirty="0" smtClean="0"/>
          </a:p>
          <a:p>
            <a:pPr marL="0" indent="0">
              <a:buNone/>
            </a:pPr>
            <a:r>
              <a:rPr lang="ru-RU" dirty="0" smtClean="0"/>
              <a:t> </a:t>
            </a:r>
            <a:r>
              <a:rPr lang="ru-RU" dirty="0"/>
              <a:t>К работнику применены дисциплинарные взыскания в виде двух выговоров, из-за чего работодатель с 2019 года и вплоть до увольнения в 2020 году выплачивал только должностной оклад и надбавку за выслугу лет, в отдельные месяцы – производил доплату до МРОТ, не начислял стимулирующие выплаты. Работник оспаривал взыскания и просил взыскать стимулирующие выплаты</a:t>
            </a:r>
          </a:p>
        </p:txBody>
      </p:sp>
    </p:spTree>
    <p:extLst>
      <p:ext uri="{BB962C8B-B14F-4D97-AF65-F5344CB8AC3E}">
        <p14:creationId xmlns:p14="http://schemas.microsoft.com/office/powerpoint/2010/main" val="30574820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915650" cy="1325563"/>
          </a:xfrm>
        </p:spPr>
        <p:txBody>
          <a:bodyPr>
            <a:normAutofit fontScale="90000"/>
          </a:bodyPr>
          <a:lstStyle/>
          <a:p>
            <a:r>
              <a:rPr lang="ru-RU" b="1" dirty="0"/>
              <a:t>Постановление КС РФ от 15.06.2023 № 32-П (6)</a:t>
            </a:r>
            <a:br>
              <a:rPr lang="ru-RU" b="1" dirty="0"/>
            </a:br>
            <a:r>
              <a:rPr lang="ru-RU" sz="2700" dirty="0"/>
              <a:t>"По делу о проверке конституционности ч. 2 ст. 135 и ч. 1 ст. 193 ТК РФ в связи с </a:t>
            </a:r>
            <a:br>
              <a:rPr lang="ru-RU" sz="2700" dirty="0"/>
            </a:br>
            <a:r>
              <a:rPr lang="ru-RU" sz="2700" dirty="0"/>
              <a:t>жалобой гражданки Е.В. </a:t>
            </a:r>
            <a:r>
              <a:rPr lang="ru-RU" sz="2700" dirty="0" err="1"/>
              <a:t>Царегородской</a:t>
            </a:r>
            <a:r>
              <a:rPr lang="ru-RU" sz="2700" dirty="0"/>
              <a:t>"</a:t>
            </a:r>
            <a:r>
              <a:rPr lang="ru-RU" dirty="0"/>
              <a:t/>
            </a:r>
            <a:br>
              <a:rPr lang="ru-RU" dirty="0"/>
            </a:br>
            <a:endParaRPr lang="ru-RU" dirty="0"/>
          </a:p>
        </p:txBody>
      </p:sp>
      <p:sp>
        <p:nvSpPr>
          <p:cNvPr id="3" name="Объект 2"/>
          <p:cNvSpPr>
            <a:spLocks noGrp="1"/>
          </p:cNvSpPr>
          <p:nvPr>
            <p:ph idx="1"/>
          </p:nvPr>
        </p:nvSpPr>
        <p:spPr/>
        <p:txBody>
          <a:bodyPr>
            <a:normAutofit fontScale="92500"/>
          </a:bodyPr>
          <a:lstStyle/>
          <a:p>
            <a:pPr marL="0" indent="0">
              <a:buNone/>
            </a:pPr>
            <a:r>
              <a:rPr lang="ru-RU" b="1" dirty="0"/>
              <a:t>Позиция нижестоящих судов</a:t>
            </a:r>
            <a:r>
              <a:rPr lang="ru-RU" b="1" dirty="0" smtClean="0"/>
              <a:t>:</a:t>
            </a:r>
            <a:endParaRPr lang="en-US" b="1" dirty="0" smtClean="0"/>
          </a:p>
          <a:p>
            <a:r>
              <a:rPr lang="ru-RU" dirty="0" smtClean="0"/>
              <a:t> </a:t>
            </a:r>
            <a:r>
              <a:rPr lang="ru-RU" dirty="0"/>
              <a:t>лишение стимулирующих выплат в связи с ненадлежащим исполнением работником возложенных на него обязанностей не противоречит трудовому законодательству и согласуется с локальными нормативными актами </a:t>
            </a:r>
            <a:r>
              <a:rPr lang="ru-RU" dirty="0" smtClean="0"/>
              <a:t>работодателя</a:t>
            </a:r>
            <a:endParaRPr lang="en-US" dirty="0" smtClean="0"/>
          </a:p>
          <a:p>
            <a:r>
              <a:rPr lang="ru-RU" dirty="0" smtClean="0"/>
              <a:t> </a:t>
            </a:r>
            <a:r>
              <a:rPr lang="ru-RU" dirty="0"/>
              <a:t>стимулирующие выплаты не являются обязательной составляющей зарплаты, представляют собой вид поощрения за добросовестное исполнение трудовых обязанностей и направлены на повышение степени ответственности каждого работника за конечный результат, а потому выплачиваются исходя из индивидуального трудового вклада работника с учетом действующих дисциплинарных взысканий </a:t>
            </a:r>
          </a:p>
        </p:txBody>
      </p:sp>
    </p:spTree>
    <p:extLst>
      <p:ext uri="{BB962C8B-B14F-4D97-AF65-F5344CB8AC3E}">
        <p14:creationId xmlns:p14="http://schemas.microsoft.com/office/powerpoint/2010/main" val="16920684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915650" cy="1325563"/>
          </a:xfrm>
        </p:spPr>
        <p:txBody>
          <a:bodyPr>
            <a:normAutofit fontScale="90000"/>
          </a:bodyPr>
          <a:lstStyle/>
          <a:p>
            <a:r>
              <a:rPr lang="ru-RU" b="1" dirty="0"/>
              <a:t>Постановление КС РФ от 15.06.2023 № 32-П (6)</a:t>
            </a:r>
            <a:br>
              <a:rPr lang="ru-RU" b="1" dirty="0"/>
            </a:br>
            <a:r>
              <a:rPr lang="ru-RU" sz="2700" dirty="0"/>
              <a:t>"По делу о проверке конституционности ч. 2 ст. 135 и ч. 1 ст. 193 ТК РФ в связи с </a:t>
            </a:r>
            <a:br>
              <a:rPr lang="ru-RU" sz="2700" dirty="0"/>
            </a:br>
            <a:r>
              <a:rPr lang="ru-RU" sz="2700" dirty="0"/>
              <a:t>жалобой гражданки Е.В. </a:t>
            </a:r>
            <a:r>
              <a:rPr lang="ru-RU" sz="2700" dirty="0" err="1"/>
              <a:t>Царегородской</a:t>
            </a:r>
            <a:r>
              <a:rPr lang="ru-RU" sz="2700" dirty="0"/>
              <a:t>"</a:t>
            </a:r>
            <a:r>
              <a:rPr lang="ru-RU" dirty="0"/>
              <a:t/>
            </a:r>
            <a:br>
              <a:rPr lang="ru-RU" dirty="0"/>
            </a:br>
            <a:endParaRPr lang="ru-RU" dirty="0"/>
          </a:p>
        </p:txBody>
      </p:sp>
      <p:sp>
        <p:nvSpPr>
          <p:cNvPr id="3" name="Объект 2"/>
          <p:cNvSpPr>
            <a:spLocks noGrp="1"/>
          </p:cNvSpPr>
          <p:nvPr>
            <p:ph idx="1"/>
          </p:nvPr>
        </p:nvSpPr>
        <p:spPr>
          <a:xfrm>
            <a:off x="704850" y="1628776"/>
            <a:ext cx="10515600" cy="4351338"/>
          </a:xfrm>
        </p:spPr>
        <p:txBody>
          <a:bodyPr>
            <a:normAutofit fontScale="77500" lnSpcReduction="20000"/>
          </a:bodyPr>
          <a:lstStyle/>
          <a:p>
            <a:pPr marL="0" indent="0">
              <a:buNone/>
            </a:pPr>
            <a:r>
              <a:rPr lang="ru-RU" b="1" dirty="0"/>
              <a:t>Позиция КС РФ</a:t>
            </a:r>
            <a:r>
              <a:rPr lang="ru-RU" b="1" dirty="0" smtClean="0"/>
              <a:t>:</a:t>
            </a:r>
            <a:endParaRPr lang="en-US" b="1" dirty="0" smtClean="0"/>
          </a:p>
          <a:p>
            <a:r>
              <a:rPr lang="ru-RU" dirty="0"/>
              <a:t> нельзя устанавливать на локальном уровне правила исчисления отдельных выплат </a:t>
            </a:r>
            <a:r>
              <a:rPr lang="ru-RU" b="1" dirty="0"/>
              <a:t>без учета количества и качества затраченного труда, иных объективных критериев </a:t>
            </a:r>
            <a:r>
              <a:rPr lang="ru-RU" dirty="0"/>
              <a:t>и уменьшать размер зарплаты работника, имеющего неснятое дисциплинарное взыскание </a:t>
            </a:r>
            <a:endParaRPr lang="en-US" dirty="0" smtClean="0"/>
          </a:p>
          <a:p>
            <a:r>
              <a:rPr lang="ru-RU" dirty="0" smtClean="0"/>
              <a:t>применение </a:t>
            </a:r>
            <a:r>
              <a:rPr lang="ru-RU" dirty="0"/>
              <a:t>к работнику дисциплинарного взыскания не может служить основанием для лишения этого работника </a:t>
            </a:r>
            <a:r>
              <a:rPr lang="ru-RU" b="1" dirty="0"/>
              <a:t>на весь срок действия дисциплинарного взыскания</a:t>
            </a:r>
            <a:r>
              <a:rPr lang="ru-RU" dirty="0"/>
              <a:t> стимулирующих выплат или </a:t>
            </a:r>
            <a:r>
              <a:rPr lang="ru-RU" b="1" dirty="0"/>
              <a:t>для произвольного снижения их размера </a:t>
            </a:r>
            <a:endParaRPr lang="en-US" b="1" dirty="0" smtClean="0"/>
          </a:p>
          <a:p>
            <a:r>
              <a:rPr lang="ru-RU" dirty="0" smtClean="0"/>
              <a:t>факт </a:t>
            </a:r>
            <a:r>
              <a:rPr lang="ru-RU" dirty="0"/>
              <a:t>применения к работнику дисциплинарного взыскания может учитываться при выплате лишь тех премиальных выплат, которые </a:t>
            </a:r>
            <a:r>
              <a:rPr lang="ru-RU" b="1" dirty="0"/>
              <a:t>начисляются за период, когда к работнику было применено дисциплинарное взыскание </a:t>
            </a:r>
            <a:endParaRPr lang="en-US" b="1" dirty="0" smtClean="0"/>
          </a:p>
          <a:p>
            <a:r>
              <a:rPr lang="ru-RU" dirty="0" smtClean="0"/>
              <a:t>в </a:t>
            </a:r>
            <a:r>
              <a:rPr lang="ru-RU" dirty="0"/>
              <a:t>качестве общего правила ограничения размера допустимых удержаний из зарплаты работника снижение размера указанных премиальных выплат во всяком случае </a:t>
            </a:r>
            <a:r>
              <a:rPr lang="ru-RU" b="1" dirty="0"/>
              <a:t>не должно приводить к уменьшению размера месячной заработной платы работника более чем на 20 % </a:t>
            </a:r>
          </a:p>
        </p:txBody>
      </p:sp>
    </p:spTree>
    <p:extLst>
      <p:ext uri="{BB962C8B-B14F-4D97-AF65-F5344CB8AC3E}">
        <p14:creationId xmlns:p14="http://schemas.microsoft.com/office/powerpoint/2010/main" val="19768493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915650" cy="1325563"/>
          </a:xfrm>
        </p:spPr>
        <p:txBody>
          <a:bodyPr>
            <a:normAutofit fontScale="90000"/>
          </a:bodyPr>
          <a:lstStyle/>
          <a:p>
            <a:r>
              <a:rPr lang="ru-RU" b="1" dirty="0"/>
              <a:t>Постановление КС РФ от 15.06.2023 № 32-П (6)</a:t>
            </a:r>
            <a:br>
              <a:rPr lang="ru-RU" b="1" dirty="0"/>
            </a:br>
            <a:r>
              <a:rPr lang="ru-RU" sz="2700" dirty="0"/>
              <a:t>"По делу о проверке конституционности ч. 2 ст. 135 и ч. 1 ст. 193 ТК РФ в связи с </a:t>
            </a:r>
            <a:br>
              <a:rPr lang="ru-RU" sz="2700" dirty="0"/>
            </a:br>
            <a:r>
              <a:rPr lang="ru-RU" sz="2700" dirty="0"/>
              <a:t>жалобой гражданки Е.В. </a:t>
            </a:r>
            <a:r>
              <a:rPr lang="ru-RU" sz="2700" dirty="0" err="1"/>
              <a:t>Царегородской</a:t>
            </a:r>
            <a:r>
              <a:rPr lang="ru-RU" sz="2700" dirty="0"/>
              <a:t>"</a:t>
            </a:r>
            <a:r>
              <a:rPr lang="ru-RU" dirty="0"/>
              <a:t/>
            </a:r>
            <a:br>
              <a:rPr lang="ru-RU" dirty="0"/>
            </a:br>
            <a:endParaRPr lang="ru-RU" dirty="0"/>
          </a:p>
        </p:txBody>
      </p:sp>
      <p:sp>
        <p:nvSpPr>
          <p:cNvPr id="3" name="Объект 2"/>
          <p:cNvSpPr>
            <a:spLocks noGrp="1"/>
          </p:cNvSpPr>
          <p:nvPr>
            <p:ph idx="1"/>
          </p:nvPr>
        </p:nvSpPr>
        <p:spPr>
          <a:xfrm>
            <a:off x="1038225" y="1690688"/>
            <a:ext cx="10515600" cy="4351338"/>
          </a:xfrm>
        </p:spPr>
        <p:txBody>
          <a:bodyPr>
            <a:normAutofit/>
          </a:bodyPr>
          <a:lstStyle/>
          <a:p>
            <a:pPr marL="0" indent="0">
              <a:buNone/>
            </a:pPr>
            <a:r>
              <a:rPr lang="ru-RU" sz="3600" b="1" dirty="0"/>
              <a:t>Было: </a:t>
            </a:r>
            <a:r>
              <a:rPr lang="ru-RU" dirty="0"/>
              <a:t>работодатель мог лишить работника премии или снизить ее размер на протяжении всего периода, когда работник считался подвергнутым дисциплинарному взысканию </a:t>
            </a:r>
            <a:endParaRPr lang="en-US" dirty="0" smtClean="0"/>
          </a:p>
          <a:p>
            <a:pPr marL="0" indent="0">
              <a:buNone/>
            </a:pPr>
            <a:endParaRPr lang="en-US" dirty="0"/>
          </a:p>
          <a:p>
            <a:pPr marL="0" indent="0">
              <a:buNone/>
            </a:pPr>
            <a:endParaRPr lang="en-US" dirty="0" smtClean="0"/>
          </a:p>
          <a:p>
            <a:pPr marL="0" indent="0">
              <a:buNone/>
            </a:pPr>
            <a:r>
              <a:rPr lang="ru-RU" sz="3600" b="1" dirty="0" smtClean="0"/>
              <a:t>Стало</a:t>
            </a:r>
            <a:r>
              <a:rPr lang="ru-RU" sz="3600" b="1" dirty="0"/>
              <a:t>: </a:t>
            </a:r>
            <a:r>
              <a:rPr lang="ru-RU" dirty="0"/>
              <a:t>работодатель может учесть взыскание только за период, когда к работнику оно было применено, нужно учитывать тяжесть и последствия проступка при определении размера выплат </a:t>
            </a:r>
            <a:endParaRPr lang="ru-RU" b="1" dirty="0"/>
          </a:p>
        </p:txBody>
      </p:sp>
      <p:sp>
        <p:nvSpPr>
          <p:cNvPr id="4" name="Стрелка вправо 3"/>
          <p:cNvSpPr/>
          <p:nvPr/>
        </p:nvSpPr>
        <p:spPr>
          <a:xfrm rot="5400000">
            <a:off x="4787718" y="3151595"/>
            <a:ext cx="978408" cy="7999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3920030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915650" cy="1325563"/>
          </a:xfrm>
        </p:spPr>
        <p:txBody>
          <a:bodyPr>
            <a:normAutofit fontScale="90000"/>
          </a:bodyPr>
          <a:lstStyle/>
          <a:p>
            <a:r>
              <a:rPr lang="ru-RU" b="1" dirty="0"/>
              <a:t>Постановление КС РФ от 15.06.2023 № 32-П (6)</a:t>
            </a:r>
            <a:br>
              <a:rPr lang="ru-RU" b="1" dirty="0"/>
            </a:br>
            <a:r>
              <a:rPr lang="ru-RU" sz="2700" dirty="0"/>
              <a:t>"По делу о проверке конституционности ч. 2 ст. 135 и ч. 1 ст. 193 ТК РФ в связи с </a:t>
            </a:r>
            <a:br>
              <a:rPr lang="ru-RU" sz="2700" dirty="0"/>
            </a:br>
            <a:r>
              <a:rPr lang="ru-RU" sz="2700" dirty="0"/>
              <a:t>жалобой гражданки Е.В. </a:t>
            </a:r>
            <a:r>
              <a:rPr lang="ru-RU" sz="2700" dirty="0" err="1"/>
              <a:t>Царегородской</a:t>
            </a:r>
            <a:r>
              <a:rPr lang="ru-RU" sz="2700" dirty="0"/>
              <a:t>"</a:t>
            </a:r>
            <a:r>
              <a:rPr lang="ru-RU" dirty="0"/>
              <a:t/>
            </a:r>
            <a:br>
              <a:rPr lang="ru-RU" dirty="0"/>
            </a:br>
            <a:endParaRPr lang="ru-RU" dirty="0"/>
          </a:p>
        </p:txBody>
      </p:sp>
      <p:sp>
        <p:nvSpPr>
          <p:cNvPr id="3" name="Объект 2"/>
          <p:cNvSpPr>
            <a:spLocks noGrp="1"/>
          </p:cNvSpPr>
          <p:nvPr>
            <p:ph idx="1"/>
          </p:nvPr>
        </p:nvSpPr>
        <p:spPr>
          <a:xfrm>
            <a:off x="704850" y="1628776"/>
            <a:ext cx="10515600" cy="4351338"/>
          </a:xfrm>
        </p:spPr>
        <p:txBody>
          <a:bodyPr>
            <a:normAutofit fontScale="92500" lnSpcReduction="10000"/>
          </a:bodyPr>
          <a:lstStyle/>
          <a:p>
            <a:pPr marL="0" indent="0">
              <a:buNone/>
            </a:pPr>
            <a:r>
              <a:rPr lang="ru-RU" b="1" dirty="0"/>
              <a:t>Дополнение позиции КС РФ: </a:t>
            </a:r>
            <a:endParaRPr lang="en-US" b="1" dirty="0" smtClean="0"/>
          </a:p>
          <a:p>
            <a:pPr marL="0" indent="0">
              <a:buNone/>
            </a:pPr>
            <a:r>
              <a:rPr lang="ru-RU" b="1" dirty="0" smtClean="0"/>
              <a:t>дополнительные </a:t>
            </a:r>
            <a:r>
              <a:rPr lang="ru-RU" b="1" dirty="0"/>
              <a:t>выплаты </a:t>
            </a:r>
            <a:r>
              <a:rPr lang="ru-RU" dirty="0"/>
              <a:t>(за счет денежных средств, полученных от оказания медицинских услуг по обязательному медицинскому страхованию, платных медицинских услуг, медицинских услуг по ДМС, высокотехнологичной медицинской помощи, а также денежных средств, поступивших на реализацию конкретного плана мероприятий), входящие в состав заработной платы и обусловленные непосредственным участием работника в осуществлении отдельных, финансируемых в особом порядке видов деятельности</a:t>
            </a:r>
            <a:r>
              <a:rPr lang="ru-RU" b="1" dirty="0"/>
              <a:t>, уменьшению не подлежат,</a:t>
            </a:r>
            <a:r>
              <a:rPr lang="ru-RU" dirty="0"/>
              <a:t> поскольку право на их получение обусловлено самим фактом участия работника в осуществлении соответствующих видов деятельности и достижением им определенных результатов труда (экономических показателей</a:t>
            </a:r>
            <a:endParaRPr lang="ru-RU" b="1" dirty="0"/>
          </a:p>
        </p:txBody>
      </p:sp>
    </p:spTree>
    <p:extLst>
      <p:ext uri="{BB962C8B-B14F-4D97-AF65-F5344CB8AC3E}">
        <p14:creationId xmlns:p14="http://schemas.microsoft.com/office/powerpoint/2010/main" val="21304145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609600"/>
            <a:ext cx="10515600" cy="5567363"/>
          </a:xfrm>
        </p:spPr>
        <p:txBody>
          <a:bodyPr>
            <a:normAutofit/>
          </a:bodyPr>
          <a:lstStyle/>
          <a:p>
            <a:pPr marL="0" lvl="0" indent="0">
              <a:buNone/>
            </a:pPr>
            <a:r>
              <a:rPr lang="ru-RU" b="1" dirty="0"/>
              <a:t>Бумажные медкнижки (приказ Минздрава России от 28.06.2024 N 332н).</a:t>
            </a:r>
          </a:p>
          <a:p>
            <a:r>
              <a:rPr lang="ru-RU" dirty="0"/>
              <a:t>С сентября 2023 г. личные медицинские книжки формируются и ведутся в электронной форме во ФГИС сведений санитарно-эпидемиологического характера (см. приказ Минздрава от 18.02.2022 N 90н).</a:t>
            </a:r>
          </a:p>
          <a:p>
            <a:r>
              <a:rPr lang="ru-RU" dirty="0"/>
              <a:t>При этом до 01.09.2025 сохранена возможность выдачи и ведения ранее выданных личных медицинских книжек на бумажном носителе, оформленных на старых бланках, с внесением этих сведений в ранее сформированный реестр выданных личных медицинских книжек. </a:t>
            </a:r>
          </a:p>
          <a:p>
            <a:endParaRPr lang="ru-RU" dirty="0"/>
          </a:p>
        </p:txBody>
      </p:sp>
    </p:spTree>
    <p:extLst>
      <p:ext uri="{BB962C8B-B14F-4D97-AF65-F5344CB8AC3E}">
        <p14:creationId xmlns:p14="http://schemas.microsoft.com/office/powerpoint/2010/main" val="10896641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00050" y="365124"/>
            <a:ext cx="11163300" cy="6169025"/>
          </a:xfrm>
        </p:spPr>
        <p:txBody>
          <a:bodyPr>
            <a:normAutofit fontScale="85000" lnSpcReduction="20000"/>
          </a:bodyPr>
          <a:lstStyle/>
          <a:p>
            <a:pPr marL="0" lvl="0" indent="0">
              <a:buNone/>
            </a:pPr>
            <a:r>
              <a:rPr lang="ru-RU" b="1" dirty="0"/>
              <a:t>Запрет увольнять по своей инициативе овдовевших супругов ветеранов боевых действий. (Федеральный закон от 06.04.2024 N 70-ФЗ).</a:t>
            </a:r>
          </a:p>
          <a:p>
            <a:endParaRPr lang="ru-RU" dirty="0"/>
          </a:p>
          <a:p>
            <a:pPr marL="0" indent="0">
              <a:buNone/>
            </a:pPr>
            <a:r>
              <a:rPr lang="ru-RU" dirty="0"/>
              <a:t>Статья 264.1 Трудового кодекса РФ </a:t>
            </a:r>
          </a:p>
          <a:p>
            <a:pPr marL="0" indent="0">
              <a:buNone/>
            </a:pPr>
            <a:r>
              <a:rPr lang="ru-RU" dirty="0"/>
              <a:t>Гарантии супруге (супругу) погибшего (умершего) ветерана боевых действий</a:t>
            </a:r>
          </a:p>
          <a:p>
            <a:pPr marL="0" indent="0">
              <a:buNone/>
            </a:pPr>
            <a:r>
              <a:rPr lang="ru-RU" dirty="0"/>
              <a:t> </a:t>
            </a:r>
          </a:p>
          <a:p>
            <a:r>
              <a:rPr lang="ru-RU" dirty="0"/>
              <a:t>Расторжение трудового договора с супругой (супругом) погибшего (умершего) ветерана боевых действий, не вступившей (не вступившим) в повторный брак, по инициативе работодателя не допускается в течение одного года с момента гибели (смерти) ветерана боевых действий (за исключением увольнения по основаниям, предусмотренным пунктами 1, 5-8, 10 или 11 части первой статьи 81 или пунктом 2 статьи 336 настоящего Кодекса)." </a:t>
            </a:r>
          </a:p>
          <a:p>
            <a:pPr marL="0" indent="0">
              <a:buNone/>
            </a:pPr>
            <a:r>
              <a:rPr lang="ru-RU" dirty="0"/>
              <a:t> </a:t>
            </a:r>
          </a:p>
          <a:p>
            <a:r>
              <a:rPr lang="ru-RU" dirty="0"/>
              <a:t>Действует с 6 апреля 2024 года. В частности, норма не действует при ликвидации организации либо прекращении деятельности ИП, неоднократном неисполнении работником без уважительных причин трудовых обязанностей, если он имеет дисциплинарное взыскание, а также при представлении работодателю подложных документов при заключении трудового договора.</a:t>
            </a:r>
          </a:p>
          <a:p>
            <a:endParaRPr lang="ru-RU" dirty="0"/>
          </a:p>
        </p:txBody>
      </p:sp>
    </p:spTree>
    <p:extLst>
      <p:ext uri="{BB962C8B-B14F-4D97-AF65-F5344CB8AC3E}">
        <p14:creationId xmlns:p14="http://schemas.microsoft.com/office/powerpoint/2010/main" val="38526487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628650"/>
            <a:ext cx="10515600" cy="5548313"/>
          </a:xfrm>
        </p:spPr>
        <p:txBody>
          <a:bodyPr/>
          <a:lstStyle/>
          <a:p>
            <a:pPr marL="0" lvl="0" indent="0">
              <a:buNone/>
            </a:pPr>
            <a:r>
              <a:rPr lang="ru-RU" b="1" dirty="0"/>
              <a:t>Трудовые гарантии для одиноких родителей (Федеральный закон от 14.02.2024 N 12-ФЗ).</a:t>
            </a:r>
          </a:p>
          <a:p>
            <a:r>
              <a:rPr lang="ru-RU" dirty="0"/>
              <a:t>С 25 февраля 2024 года расширены трудовые гарантии для одиноких родителей. Работодателям запретили увольнять по своей инициативе сотрудников, которые в одиночку воспитывают детей в возрасте до 16 лет. Ранее гарантия действовала, пока ребенку не исполнилось 14 лет.</a:t>
            </a:r>
          </a:p>
          <a:p>
            <a:endParaRPr lang="ru-RU" dirty="0"/>
          </a:p>
          <a:p>
            <a:endParaRPr lang="ru-RU" dirty="0"/>
          </a:p>
        </p:txBody>
      </p:sp>
    </p:spTree>
    <p:extLst>
      <p:ext uri="{BB962C8B-B14F-4D97-AF65-F5344CB8AC3E}">
        <p14:creationId xmlns:p14="http://schemas.microsoft.com/office/powerpoint/2010/main" val="12094790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65189" y="659197"/>
            <a:ext cx="9481752" cy="461665"/>
          </a:xfrm>
          <a:prstGeom prst="rect">
            <a:avLst/>
          </a:prstGeom>
        </p:spPr>
        <p:txBody>
          <a:bodyPr wrap="square">
            <a:spAutoFit/>
          </a:bodyPr>
          <a:lstStyle/>
          <a:p>
            <a:r>
              <a:rPr lang="ru-RU" sz="2400" dirty="0"/>
              <a:t>С 2023 года – единая персонифицированная отчетность</a:t>
            </a:r>
          </a:p>
        </p:txBody>
      </p:sp>
      <p:sp>
        <p:nvSpPr>
          <p:cNvPr id="3" name="Прямоугольник 2"/>
          <p:cNvSpPr/>
          <p:nvPr/>
        </p:nvSpPr>
        <p:spPr>
          <a:xfrm>
            <a:off x="1062681" y="1443841"/>
            <a:ext cx="10429103" cy="4154984"/>
          </a:xfrm>
          <a:prstGeom prst="rect">
            <a:avLst/>
          </a:prstGeom>
        </p:spPr>
        <p:txBody>
          <a:bodyPr wrap="square">
            <a:spAutoFit/>
          </a:bodyPr>
          <a:lstStyle/>
          <a:p>
            <a:r>
              <a:rPr lang="ru-RU" sz="2400" dirty="0"/>
              <a:t>Отчетность необходимо будет передавать в новый фонд по единой форме (за исключением некоторых сведений, которые нужно будет подавать в налоговую) (Федеральный закон от 14 июля 2022 г. № 237-ФЗ "О внесении изменений в отдельные законодательные акты Российской Федерации", Федеральный закон от 14 июля 2022 г. № 239-ФЗ "О внесении изменений в части первую и вторую Налогового кодекса Российской Федерации и статьи 18 и 19 Федерального закона "О проведении эксперимента по установлению специального налогового режима "Автоматизированная упрощенная система налогообложения")</a:t>
            </a:r>
          </a:p>
        </p:txBody>
      </p:sp>
    </p:spTree>
    <p:extLst>
      <p:ext uri="{BB962C8B-B14F-4D97-AF65-F5344CB8AC3E}">
        <p14:creationId xmlns:p14="http://schemas.microsoft.com/office/powerpoint/2010/main" val="2278854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607301002"/>
              </p:ext>
            </p:extLst>
          </p:nvPr>
        </p:nvGraphicFramePr>
        <p:xfrm>
          <a:off x="766119" y="420130"/>
          <a:ext cx="10602097" cy="5790630"/>
        </p:xfrm>
        <a:graphic>
          <a:graphicData uri="http://schemas.openxmlformats.org/drawingml/2006/table">
            <a:tbl>
              <a:tblPr/>
              <a:tblGrid>
                <a:gridCol w="6218538">
                  <a:extLst>
                    <a:ext uri="{9D8B030D-6E8A-4147-A177-3AD203B41FA5}">
                      <a16:colId xmlns:a16="http://schemas.microsoft.com/office/drawing/2014/main" val="3027056776"/>
                    </a:ext>
                  </a:extLst>
                </a:gridCol>
                <a:gridCol w="4383559">
                  <a:extLst>
                    <a:ext uri="{9D8B030D-6E8A-4147-A177-3AD203B41FA5}">
                      <a16:colId xmlns:a16="http://schemas.microsoft.com/office/drawing/2014/main" val="1831787300"/>
                    </a:ext>
                  </a:extLst>
                </a:gridCol>
              </a:tblGrid>
              <a:tr h="301247">
                <a:tc>
                  <a:txBody>
                    <a:bodyPr/>
                    <a:lstStyle/>
                    <a:p>
                      <a:pPr algn="l" fontAlgn="t"/>
                      <a:r>
                        <a:rPr lang="ru-RU" sz="1600" dirty="0" smtClean="0">
                          <a:effectLst/>
                        </a:rPr>
                        <a:t>До 2023 года</a:t>
                      </a:r>
                      <a:endParaRPr lang="ru-RU" sz="1600" dirty="0">
                        <a:effectLst/>
                      </a:endParaRPr>
                    </a:p>
                  </a:txBody>
                  <a:tcPr marL="44895" marR="44895" marT="44895" marB="44895">
                    <a:lnL>
                      <a:noFill/>
                    </a:lnL>
                    <a:lnR>
                      <a:noFill/>
                    </a:lnR>
                    <a:lnT>
                      <a:noFill/>
                    </a:lnT>
                    <a:lnB>
                      <a:noFill/>
                    </a:lnB>
                    <a:solidFill>
                      <a:srgbClr val="FFFFFF"/>
                    </a:solidFill>
                  </a:tcPr>
                </a:tc>
                <a:tc>
                  <a:txBody>
                    <a:bodyPr/>
                    <a:lstStyle/>
                    <a:p>
                      <a:pPr algn="l" fontAlgn="t"/>
                      <a:r>
                        <a:rPr lang="ru-RU" sz="1600">
                          <a:effectLst/>
                        </a:rPr>
                        <a:t>С 1 января 2023 года</a:t>
                      </a:r>
                    </a:p>
                  </a:txBody>
                  <a:tcPr marL="44895" marR="44895" marT="44895" marB="44895">
                    <a:lnL>
                      <a:noFill/>
                    </a:lnL>
                    <a:lnR>
                      <a:noFill/>
                    </a:lnR>
                    <a:lnT>
                      <a:noFill/>
                    </a:lnT>
                    <a:lnB>
                      <a:noFill/>
                    </a:lnB>
                    <a:solidFill>
                      <a:srgbClr val="FFFFFF"/>
                    </a:solidFill>
                  </a:tcPr>
                </a:tc>
                <a:extLst>
                  <a:ext uri="{0D108BD9-81ED-4DB2-BD59-A6C34878D82A}">
                    <a16:rowId xmlns:a16="http://schemas.microsoft.com/office/drawing/2014/main" val="2928787877"/>
                  </a:ext>
                </a:extLst>
              </a:tr>
              <a:tr h="5457000">
                <a:tc>
                  <a:txBody>
                    <a:bodyPr/>
                    <a:lstStyle/>
                    <a:p>
                      <a:pPr algn="l" fontAlgn="t"/>
                      <a:r>
                        <a:rPr lang="ru-RU" sz="1600" dirty="0">
                          <a:effectLst/>
                        </a:rPr>
                        <a:t>СЗВ-М – </a:t>
                      </a:r>
                      <a:r>
                        <a:rPr lang="ru-RU" sz="1600" u="sng" dirty="0">
                          <a:solidFill>
                            <a:srgbClr val="808080"/>
                          </a:solidFill>
                          <a:effectLst/>
                          <a:hlinkClick r:id="rId2"/>
                        </a:rPr>
                        <a:t>ежемесячно, не позднее 15-го числа</a:t>
                      </a:r>
                      <a:r>
                        <a:rPr lang="ru-RU" sz="1600" dirty="0">
                          <a:effectLst/>
                        </a:rPr>
                        <a:t>, следующего за отчетным периодом – месяцем.</a:t>
                      </a:r>
                    </a:p>
                    <a:p>
                      <a:pPr algn="l" fontAlgn="t"/>
                      <a:r>
                        <a:rPr lang="ru-RU" sz="1600" dirty="0">
                          <a:effectLst/>
                        </a:rPr>
                        <a:t>СЗВ-СТАЖ – </a:t>
                      </a:r>
                      <a:r>
                        <a:rPr lang="ru-RU" sz="1600" u="sng" dirty="0">
                          <a:solidFill>
                            <a:srgbClr val="808080"/>
                          </a:solidFill>
                          <a:effectLst/>
                          <a:hlinkClick r:id="rId3"/>
                        </a:rPr>
                        <a:t>ежегодно, не позднее</a:t>
                      </a:r>
                      <a:r>
                        <a:rPr lang="ru-RU" sz="1600" dirty="0">
                          <a:effectLst/>
                        </a:rPr>
                        <a:t> 1 марта года, следующего за отчетным годом; в течение 3-х календарных дней – при обращении работника к страхователю с заявлением о представлении индивидуальных сведений в связи с назначением работнику страховой пенсии.</a:t>
                      </a:r>
                    </a:p>
                    <a:p>
                      <a:pPr algn="l" fontAlgn="t"/>
                      <a:r>
                        <a:rPr lang="ru-RU" sz="1600" dirty="0">
                          <a:effectLst/>
                        </a:rPr>
                        <a:t>ДСВ-3 – </a:t>
                      </a:r>
                      <a:r>
                        <a:rPr lang="ru-RU" sz="1600" u="sng" dirty="0">
                          <a:solidFill>
                            <a:srgbClr val="808080"/>
                          </a:solidFill>
                          <a:effectLst/>
                          <a:hlinkClick r:id="rId4"/>
                        </a:rPr>
                        <a:t>не позднее 20 дней</a:t>
                      </a:r>
                      <a:r>
                        <a:rPr lang="ru-RU" sz="1600" dirty="0">
                          <a:effectLst/>
                        </a:rPr>
                        <a:t> со дня окончания квартала, в течение которого перечислялись дополнительные страховые взносы на накопительную пенсию и взносы работодателя.</a:t>
                      </a:r>
                    </a:p>
                    <a:p>
                      <a:pPr algn="l" fontAlgn="t"/>
                      <a:r>
                        <a:rPr lang="ru-RU" sz="1600" dirty="0">
                          <a:effectLst/>
                        </a:rPr>
                        <a:t>СЗВ-ТД – </a:t>
                      </a:r>
                      <a:r>
                        <a:rPr lang="ru-RU" sz="1600" u="sng" dirty="0">
                          <a:solidFill>
                            <a:srgbClr val="808080"/>
                          </a:solidFill>
                          <a:effectLst/>
                          <a:hlinkClick r:id="rId5"/>
                        </a:rPr>
                        <a:t>не позднее 15-го числа месяца</a:t>
                      </a:r>
                      <a:r>
                        <a:rPr lang="ru-RU" sz="1600" dirty="0">
                          <a:effectLst/>
                        </a:rPr>
                        <a:t>, следующего за отчетным, или на следующий рабочий день после приема, увольнения, перевода или др. </a:t>
                      </a:r>
                      <a:r>
                        <a:rPr lang="ru-RU" sz="1600" u="sng" dirty="0">
                          <a:solidFill>
                            <a:srgbClr val="808080"/>
                          </a:solidFill>
                          <a:effectLst/>
                          <a:hlinkClick r:id="rId6"/>
                        </a:rPr>
                        <a:t>кадрового мероприятия</a:t>
                      </a:r>
                      <a:r>
                        <a:rPr lang="ru-RU" sz="1600" dirty="0">
                          <a:effectLst/>
                        </a:rPr>
                        <a:t>.</a:t>
                      </a:r>
                    </a:p>
                    <a:p>
                      <a:pPr algn="l" fontAlgn="t"/>
                      <a:r>
                        <a:rPr lang="ru-RU" sz="1600" dirty="0">
                          <a:effectLst/>
                        </a:rPr>
                        <a:t>4-ФСС – </a:t>
                      </a:r>
                      <a:r>
                        <a:rPr lang="ru-RU" sz="1600" u="sng" dirty="0">
                          <a:solidFill>
                            <a:srgbClr val="808080"/>
                          </a:solidFill>
                          <a:effectLst/>
                          <a:hlinkClick r:id="rId7"/>
                        </a:rPr>
                        <a:t>ежеквартально, не позднее 20-го числа</a:t>
                      </a:r>
                      <a:r>
                        <a:rPr lang="ru-RU" sz="1600" dirty="0">
                          <a:effectLst/>
                        </a:rPr>
                        <a:t> месяца, следующего за отчетным периодом, в бумажном виде или  не позднее 25-го числа в электронном.</a:t>
                      </a:r>
                    </a:p>
                    <a:p>
                      <a:pPr algn="l" fontAlgn="t"/>
                      <a:r>
                        <a:rPr lang="ru-RU" sz="1600" dirty="0">
                          <a:effectLst/>
                        </a:rPr>
                        <a:t>Расчет по страховым взносам (РСВ) – </a:t>
                      </a:r>
                      <a:r>
                        <a:rPr lang="ru-RU" sz="1600" u="sng" dirty="0">
                          <a:solidFill>
                            <a:srgbClr val="808080"/>
                          </a:solidFill>
                          <a:effectLst/>
                          <a:hlinkClick r:id="rId8"/>
                        </a:rPr>
                        <a:t>ежеквартально, не позднее 30-го числа</a:t>
                      </a:r>
                      <a:r>
                        <a:rPr lang="ru-RU" sz="1600" dirty="0">
                          <a:effectLst/>
                        </a:rPr>
                        <a:t> месяца, следующего за отчетным периодом.</a:t>
                      </a:r>
                    </a:p>
                  </a:txBody>
                  <a:tcPr marL="44895" marR="44895" marT="44895" marB="44895">
                    <a:lnL>
                      <a:noFill/>
                    </a:lnL>
                    <a:lnR>
                      <a:noFill/>
                    </a:lnR>
                    <a:lnT>
                      <a:noFill/>
                    </a:lnT>
                    <a:lnB>
                      <a:noFill/>
                    </a:lnB>
                    <a:solidFill>
                      <a:srgbClr val="FFFFFF"/>
                    </a:solidFill>
                  </a:tcPr>
                </a:tc>
                <a:tc>
                  <a:txBody>
                    <a:bodyPr/>
                    <a:lstStyle/>
                    <a:p>
                      <a:pPr algn="l" fontAlgn="t"/>
                      <a:r>
                        <a:rPr lang="ru-RU" sz="1600" dirty="0">
                          <a:effectLst/>
                        </a:rPr>
                        <a:t>Единая форма сведений в Фонд (за исключением сведений, которые подаются в налоговую) – для разных сведений разные сроки представления.</a:t>
                      </a:r>
                    </a:p>
                    <a:p>
                      <a:pPr algn="l" fontAlgn="t"/>
                      <a:r>
                        <a:rPr lang="ru-RU" sz="1600" dirty="0">
                          <a:effectLst/>
                        </a:rPr>
                        <a:t>Персонифицированные сведения о застрахованных лицах, информация об их доходах за предшествующий календарный месяц в налоговый орган – </a:t>
                      </a:r>
                      <a:r>
                        <a:rPr lang="ru-RU" sz="1600" u="sng" dirty="0">
                          <a:solidFill>
                            <a:srgbClr val="808080"/>
                          </a:solidFill>
                          <a:effectLst/>
                          <a:hlinkClick r:id="rId9"/>
                        </a:rPr>
                        <a:t>не позднее 25 числа</a:t>
                      </a:r>
                      <a:r>
                        <a:rPr lang="ru-RU" sz="1600" dirty="0">
                          <a:effectLst/>
                        </a:rPr>
                        <a:t> каждого месяца, следующего за истекшим.</a:t>
                      </a:r>
                    </a:p>
                    <a:p>
                      <a:pPr algn="l" fontAlgn="t"/>
                      <a:r>
                        <a:rPr lang="ru-RU" sz="1600" dirty="0">
                          <a:effectLst/>
                        </a:rPr>
                        <a:t>Расчет по страховым взносам в налоговый орган - ежеквартально, </a:t>
                      </a:r>
                      <a:r>
                        <a:rPr lang="ru-RU" sz="1600" u="sng" dirty="0">
                          <a:solidFill>
                            <a:srgbClr val="808080"/>
                          </a:solidFill>
                          <a:effectLst/>
                          <a:hlinkClick r:id="rId10"/>
                        </a:rPr>
                        <a:t>не позднее 25-го числа</a:t>
                      </a:r>
                      <a:r>
                        <a:rPr lang="ru-RU" sz="1600" dirty="0">
                          <a:effectLst/>
                        </a:rPr>
                        <a:t> месяца, следующего за расчетным (отчетным) периодом.</a:t>
                      </a:r>
                    </a:p>
                  </a:txBody>
                  <a:tcPr marL="44895" marR="44895" marT="44895" marB="44895">
                    <a:lnL>
                      <a:noFill/>
                    </a:lnL>
                    <a:lnR>
                      <a:noFill/>
                    </a:lnR>
                    <a:lnT>
                      <a:noFill/>
                    </a:lnT>
                    <a:lnB>
                      <a:noFill/>
                    </a:lnB>
                    <a:solidFill>
                      <a:srgbClr val="FFFFFF"/>
                    </a:solidFill>
                  </a:tcPr>
                </a:tc>
                <a:extLst>
                  <a:ext uri="{0D108BD9-81ED-4DB2-BD59-A6C34878D82A}">
                    <a16:rowId xmlns:a16="http://schemas.microsoft.com/office/drawing/2014/main" val="3106168559"/>
                  </a:ext>
                </a:extLst>
              </a:tr>
            </a:tbl>
          </a:graphicData>
        </a:graphic>
      </p:graphicFrame>
    </p:spTree>
    <p:extLst>
      <p:ext uri="{BB962C8B-B14F-4D97-AF65-F5344CB8AC3E}">
        <p14:creationId xmlns:p14="http://schemas.microsoft.com/office/powerpoint/2010/main" val="3410078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17240" y="205273"/>
            <a:ext cx="11402008" cy="6863417"/>
          </a:xfrm>
          <a:prstGeom prst="rect">
            <a:avLst/>
          </a:prstGeom>
        </p:spPr>
        <p:txBody>
          <a:bodyPr wrap="square">
            <a:spAutoFit/>
          </a:bodyPr>
          <a:lstStyle/>
          <a:p>
            <a:r>
              <a:rPr lang="ru-RU" sz="2000" b="1" dirty="0">
                <a:solidFill>
                  <a:prstClr val="black"/>
                </a:solidFill>
                <a:latin typeface="Times New Roman" panose="02020603050405020304" pitchFamily="18" charset="0"/>
                <a:cs typeface="Times New Roman" panose="02020603050405020304" pitchFamily="18" charset="0"/>
              </a:rPr>
              <a:t>Новый закон о занятости населения</a:t>
            </a:r>
            <a:endParaRPr lang="ru-RU" sz="2000" dirty="0">
              <a:solidFill>
                <a:prstClr val="black"/>
              </a:solidFill>
              <a:latin typeface="Times New Roman" panose="02020603050405020304" pitchFamily="18" charset="0"/>
              <a:cs typeface="Times New Roman" panose="02020603050405020304" pitchFamily="18" charset="0"/>
            </a:endParaRPr>
          </a:p>
          <a:p>
            <a:endParaRPr lang="ru-RU" sz="2000" b="1" dirty="0">
              <a:solidFill>
                <a:prstClr val="black"/>
              </a:solidFill>
              <a:latin typeface="Times New Roman" panose="02020603050405020304" pitchFamily="18" charset="0"/>
              <a:cs typeface="Times New Roman" panose="02020603050405020304" pitchFamily="18" charset="0"/>
            </a:endParaRPr>
          </a:p>
          <a:p>
            <a:pPr algn="just"/>
            <a:r>
              <a:rPr lang="ru-RU" sz="2000" b="1" dirty="0">
                <a:solidFill>
                  <a:srgbClr val="22272F"/>
                </a:solidFill>
                <a:latin typeface="PT Serif"/>
              </a:rPr>
              <a:t>Статья 53. Обязанность работодателей по информированию государственной службы занятости</a:t>
            </a:r>
          </a:p>
          <a:p>
            <a:pPr algn="just"/>
            <a:r>
              <a:rPr lang="ru-RU" sz="2000" dirty="0" smtClean="0">
                <a:solidFill>
                  <a:srgbClr val="22272F"/>
                </a:solidFill>
                <a:latin typeface="PT Serif"/>
              </a:rPr>
              <a:t>5</a:t>
            </a:r>
            <a:r>
              <a:rPr lang="ru-RU" sz="2000" dirty="0">
                <a:solidFill>
                  <a:srgbClr val="22272F"/>
                </a:solidFill>
                <a:latin typeface="PT Serif"/>
              </a:rPr>
              <a:t>. О введении (об изменении, отмене) режима неполного рабочего дня (смены) и (или) неполной рабочей недели, о простое, о временном переводе (об изменении, отмене решения о временном переводе) работников на дистанционную (удаленную) работу по инициативе работодателя в исключительных случаях, предусмотренных </a:t>
            </a:r>
            <a:r>
              <a:rPr lang="ru-RU" sz="2000" dirty="0" smtClean="0">
                <a:solidFill>
                  <a:srgbClr val="3272C0"/>
                </a:solidFill>
                <a:latin typeface="PT Serif"/>
                <a:hlinkClick r:id="rId2"/>
              </a:rPr>
              <a:t>законодательством</a:t>
            </a:r>
            <a:r>
              <a:rPr lang="ru-RU" sz="2000" dirty="0">
                <a:solidFill>
                  <a:srgbClr val="22272F"/>
                </a:solidFill>
                <a:latin typeface="PT Serif"/>
              </a:rPr>
              <a:t>, о применении в отношении работодателя процедур несостоятельности (банкротства) данный работодатель обязан проинформировать государственную службу занятости в течение трех рабочих дней после принятия решения о проведении соответствующих мероприятий.</a:t>
            </a:r>
          </a:p>
          <a:p>
            <a:pPr algn="just"/>
            <a:r>
              <a:rPr lang="ru-RU" sz="2000" dirty="0">
                <a:solidFill>
                  <a:srgbClr val="22272F"/>
                </a:solidFill>
                <a:latin typeface="PT Serif"/>
              </a:rPr>
              <a:t>6. О наличии свободных рабочих мест и вакантных должностей работодатель обязан проинформировать государственную службу занятости в течение пяти рабочих дней со дня появления свободных рабочих мест и вакантных должностей, а об изменении указанной информации - в течение пяти рабочих дней со дня возникновения изменений.</a:t>
            </a:r>
          </a:p>
          <a:p>
            <a:pPr algn="just"/>
            <a:r>
              <a:rPr lang="ru-RU" sz="2000" dirty="0">
                <a:solidFill>
                  <a:srgbClr val="22272F"/>
                </a:solidFill>
                <a:latin typeface="PT Serif"/>
              </a:rPr>
              <a:t>7. О выполнении квоты для приема на работу инвалидов работодатель обязан информировать государственную службу занятости ежемесячно не позднее 10-го числа месяца, следующего за отчетным.</a:t>
            </a:r>
          </a:p>
          <a:p>
            <a:pPr algn="just"/>
            <a:r>
              <a:rPr lang="ru-RU" sz="2000" dirty="0">
                <a:solidFill>
                  <a:srgbClr val="22272F"/>
                </a:solidFill>
                <a:latin typeface="PT Serif"/>
              </a:rPr>
              <a:t>8. При отсутствии у работодателя событий, указанных в </a:t>
            </a:r>
            <a:r>
              <a:rPr lang="ru-RU" sz="2000" dirty="0">
                <a:solidFill>
                  <a:srgbClr val="3272C0"/>
                </a:solidFill>
                <a:latin typeface="PT Serif"/>
                <a:hlinkClick r:id="rId3"/>
              </a:rPr>
              <a:t>частях 4</a:t>
            </a:r>
            <a:r>
              <a:rPr lang="ru-RU" sz="2000" dirty="0">
                <a:solidFill>
                  <a:srgbClr val="22272F"/>
                </a:solidFill>
                <a:latin typeface="PT Serif"/>
              </a:rPr>
              <a:t> и </a:t>
            </a:r>
            <a:r>
              <a:rPr lang="ru-RU" sz="2000" dirty="0">
                <a:solidFill>
                  <a:srgbClr val="3272C0"/>
                </a:solidFill>
                <a:latin typeface="PT Serif"/>
                <a:hlinkClick r:id="rId4"/>
              </a:rPr>
              <a:t>5</a:t>
            </a:r>
            <a:r>
              <a:rPr lang="ru-RU" sz="2000" dirty="0">
                <a:solidFill>
                  <a:srgbClr val="22272F"/>
                </a:solidFill>
                <a:latin typeface="PT Serif"/>
              </a:rPr>
              <a:t> настоящей статьи, а также свободных рабочих мест и вакантных должностей информация, предусмотренная </a:t>
            </a:r>
            <a:r>
              <a:rPr lang="ru-RU" sz="2000" dirty="0">
                <a:solidFill>
                  <a:srgbClr val="3272C0"/>
                </a:solidFill>
                <a:latin typeface="PT Serif"/>
                <a:hlinkClick r:id="rId5"/>
              </a:rPr>
              <a:t>частью 1</a:t>
            </a:r>
            <a:r>
              <a:rPr lang="ru-RU" sz="2000" dirty="0">
                <a:solidFill>
                  <a:srgbClr val="22272F"/>
                </a:solidFill>
                <a:latin typeface="PT Serif"/>
              </a:rPr>
              <a:t> настоящей статьи, в государственную службу занятости не предоставляется</a:t>
            </a:r>
            <a:r>
              <a:rPr lang="ru-RU" sz="2000" dirty="0" smtClean="0">
                <a:solidFill>
                  <a:srgbClr val="22272F"/>
                </a:solidFill>
                <a:latin typeface="PT Serif"/>
              </a:rPr>
              <a:t>.</a:t>
            </a:r>
            <a:endParaRPr lang="ru-RU" sz="2000" dirty="0">
              <a:solidFill>
                <a:srgbClr val="22272F"/>
              </a:solidFill>
              <a:latin typeface="PT Serif"/>
            </a:endParaRPr>
          </a:p>
        </p:txBody>
      </p:sp>
    </p:spTree>
    <p:extLst>
      <p:ext uri="{BB962C8B-B14F-4D97-AF65-F5344CB8AC3E}">
        <p14:creationId xmlns:p14="http://schemas.microsoft.com/office/powerpoint/2010/main" val="35950099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nvPr>
        </p:nvGraphicFramePr>
        <p:xfrm>
          <a:off x="345988" y="431372"/>
          <a:ext cx="11417643" cy="11341011"/>
        </p:xfrm>
        <a:graphic>
          <a:graphicData uri="http://schemas.openxmlformats.org/drawingml/2006/table">
            <a:tbl>
              <a:tblPr/>
              <a:tblGrid>
                <a:gridCol w="2125363">
                  <a:extLst>
                    <a:ext uri="{9D8B030D-6E8A-4147-A177-3AD203B41FA5}">
                      <a16:colId xmlns:a16="http://schemas.microsoft.com/office/drawing/2014/main" val="3769822954"/>
                    </a:ext>
                  </a:extLst>
                </a:gridCol>
                <a:gridCol w="4063404">
                  <a:extLst>
                    <a:ext uri="{9D8B030D-6E8A-4147-A177-3AD203B41FA5}">
                      <a16:colId xmlns:a16="http://schemas.microsoft.com/office/drawing/2014/main" val="4217942554"/>
                    </a:ext>
                  </a:extLst>
                </a:gridCol>
                <a:gridCol w="5228876">
                  <a:extLst>
                    <a:ext uri="{9D8B030D-6E8A-4147-A177-3AD203B41FA5}">
                      <a16:colId xmlns:a16="http://schemas.microsoft.com/office/drawing/2014/main" val="490271976"/>
                    </a:ext>
                  </a:extLst>
                </a:gridCol>
              </a:tblGrid>
              <a:tr h="60603">
                <a:tc>
                  <a:txBody>
                    <a:bodyPr/>
                    <a:lstStyle/>
                    <a:p>
                      <a:pPr algn="ctr" fontAlgn="t"/>
                      <a:r>
                        <a:rPr lang="ru-RU" sz="200" b="0">
                          <a:effectLst/>
                        </a:rPr>
                        <a:t>Старая форма</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tc>
                  <a:txBody>
                    <a:bodyPr/>
                    <a:lstStyle/>
                    <a:p>
                      <a:pPr algn="ctr" fontAlgn="t"/>
                      <a:r>
                        <a:rPr lang="ru-RU" sz="200" b="0">
                          <a:effectLst/>
                        </a:rPr>
                        <a:t>Разделы ЕФС-1</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tc>
                  <a:txBody>
                    <a:bodyPr/>
                    <a:lstStyle/>
                    <a:p>
                      <a:pPr algn="ctr" fontAlgn="t"/>
                      <a:r>
                        <a:rPr lang="ru-RU" sz="200" b="0">
                          <a:effectLst/>
                        </a:rPr>
                        <a:t>Изменения</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2892339196"/>
                  </a:ext>
                </a:extLst>
              </a:tr>
              <a:tr h="606033">
                <a:tc>
                  <a:txBody>
                    <a:bodyPr/>
                    <a:lstStyle/>
                    <a:p>
                      <a:pPr algn="l" fontAlgn="t"/>
                      <a:r>
                        <a:rPr lang="ru-RU" sz="1600" b="0">
                          <a:solidFill>
                            <a:srgbClr val="000000"/>
                          </a:solidFill>
                          <a:effectLst/>
                        </a:rPr>
                        <a:t>СЗВ-ТД</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tc>
                  <a:txBody>
                    <a:bodyPr/>
                    <a:lstStyle/>
                    <a:p>
                      <a:pPr algn="l" fontAlgn="t"/>
                      <a:r>
                        <a:rPr lang="ru-RU" sz="1600" b="0">
                          <a:solidFill>
                            <a:srgbClr val="000000"/>
                          </a:solidFill>
                          <a:effectLst/>
                        </a:rPr>
                        <a:t>Подраздел 1.1 «Сведения о трудовой (иной) деятельности»</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tc>
                  <a:txBody>
                    <a:bodyPr/>
                    <a:lstStyle/>
                    <a:p>
                      <a:pPr algn="l" fontAlgn="t"/>
                      <a:r>
                        <a:rPr lang="ru-RU" sz="1600" b="0">
                          <a:solidFill>
                            <a:srgbClr val="000000"/>
                          </a:solidFill>
                          <a:effectLst/>
                        </a:rPr>
                        <a:t>Нужно подавать сведения о начале и окончании договора ГПХ.</a:t>
                      </a:r>
                    </a:p>
                    <a:p>
                      <a:pPr algn="l" fontAlgn="t"/>
                      <a:r>
                        <a:rPr lang="ru-RU" sz="1600" b="0">
                          <a:solidFill>
                            <a:srgbClr val="000000"/>
                          </a:solidFill>
                          <a:effectLst/>
                        </a:rPr>
                        <a:t>Введен классификатор причин увольнения — нужно будет указывать код, а не формулировку</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2022817838"/>
                  </a:ext>
                </a:extLst>
              </a:tr>
              <a:tr h="969653">
                <a:tc>
                  <a:txBody>
                    <a:bodyPr/>
                    <a:lstStyle/>
                    <a:p>
                      <a:pPr algn="l" fontAlgn="t"/>
                      <a:r>
                        <a:rPr lang="ru-RU" sz="1600" b="0">
                          <a:solidFill>
                            <a:srgbClr val="000000"/>
                          </a:solidFill>
                          <a:effectLst/>
                        </a:rPr>
                        <a:t>СЗВ-СТАЖ</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tc>
                  <a:txBody>
                    <a:bodyPr/>
                    <a:lstStyle/>
                    <a:p>
                      <a:pPr algn="l" fontAlgn="t"/>
                      <a:r>
                        <a:rPr lang="ru-RU" sz="1600" b="0">
                          <a:solidFill>
                            <a:srgbClr val="000000"/>
                          </a:solidFill>
                          <a:effectLst/>
                        </a:rPr>
                        <a:t>Подраздел 1.2 «Сведения о страховом стаже»</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tc>
                  <a:txBody>
                    <a:bodyPr/>
                    <a:lstStyle/>
                    <a:p>
                      <a:pPr algn="l" fontAlgn="t"/>
                      <a:r>
                        <a:rPr lang="ru-RU" sz="1600" b="0">
                          <a:solidFill>
                            <a:srgbClr val="000000"/>
                          </a:solidFill>
                          <a:effectLst/>
                        </a:rPr>
                        <a:t>Дополняется данными </a:t>
                      </a:r>
                      <a:br>
                        <a:rPr lang="ru-RU" sz="1600" b="0">
                          <a:solidFill>
                            <a:srgbClr val="000000"/>
                          </a:solidFill>
                          <a:effectLst/>
                        </a:rPr>
                      </a:br>
                      <a:r>
                        <a:rPr lang="ru-RU" sz="1600" b="0">
                          <a:solidFill>
                            <a:srgbClr val="000000"/>
                          </a:solidFill>
                          <a:effectLst/>
                        </a:rPr>
                        <a:t>по СОУТ: индивидуальным номером рабочего места </a:t>
                      </a:r>
                      <a:br>
                        <a:rPr lang="ru-RU" sz="1600" b="0">
                          <a:solidFill>
                            <a:srgbClr val="000000"/>
                          </a:solidFill>
                          <a:effectLst/>
                        </a:rPr>
                      </a:br>
                      <a:r>
                        <a:rPr lang="ru-RU" sz="1600" b="0">
                          <a:solidFill>
                            <a:srgbClr val="000000"/>
                          </a:solidFill>
                          <a:effectLst/>
                        </a:rPr>
                        <a:t>и классом (подклассом) условий труда.</a:t>
                      </a:r>
                    </a:p>
                    <a:p>
                      <a:pPr algn="l" fontAlgn="t"/>
                      <a:r>
                        <a:rPr lang="ru-RU" sz="1600" b="0">
                          <a:solidFill>
                            <a:srgbClr val="000000"/>
                          </a:solidFill>
                          <a:effectLst/>
                        </a:rPr>
                        <a:t>Появится графа с районным коэффициентом.</a:t>
                      </a:r>
                    </a:p>
                    <a:p>
                      <a:pPr algn="l" fontAlgn="t"/>
                      <a:r>
                        <a:rPr lang="ru-RU" sz="1600" b="0">
                          <a:solidFill>
                            <a:srgbClr val="000000"/>
                          </a:solidFill>
                          <a:effectLst/>
                        </a:rPr>
                        <a:t>Подавать сведения теперь нужно не по всем работникам, а только по тем, у которых есть особенности учета стажа</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4252300448"/>
                  </a:ext>
                </a:extLst>
              </a:tr>
              <a:tr h="606033">
                <a:tc>
                  <a:txBody>
                    <a:bodyPr/>
                    <a:lstStyle/>
                    <a:p>
                      <a:pPr algn="l" fontAlgn="t"/>
                      <a:r>
                        <a:rPr lang="ru-RU" sz="1600" b="0">
                          <a:solidFill>
                            <a:srgbClr val="000000"/>
                          </a:solidFill>
                          <a:effectLst/>
                        </a:rPr>
                        <a:t>ОДВ-1 Раздел 5 (ДНП)</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tc>
                  <a:txBody>
                    <a:bodyPr/>
                    <a:lstStyle/>
                    <a:p>
                      <a:pPr algn="l" fontAlgn="t"/>
                      <a:r>
                        <a:rPr lang="ru-RU" sz="1600" b="0">
                          <a:solidFill>
                            <a:srgbClr val="000000"/>
                          </a:solidFill>
                          <a:effectLst/>
                        </a:rPr>
                        <a:t>Подраздел 2 «Основание для отражения данных о периодах работы застрахованного лица в условиях, дающих право на досрочное назначение пенсии…»</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tc>
                  <a:txBody>
                    <a:bodyPr/>
                    <a:lstStyle/>
                    <a:p>
                      <a:pPr algn="l" fontAlgn="t"/>
                      <a:r>
                        <a:rPr lang="ru-RU" sz="1600" b="0">
                          <a:solidFill>
                            <a:srgbClr val="000000"/>
                          </a:solidFill>
                          <a:effectLst/>
                        </a:rPr>
                        <a:t>Подается одновременно с подразделом 1.2, если есть сведения о лицах, имеющих право на досрочное назначение пенсии</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1179331660"/>
                  </a:ext>
                </a:extLst>
              </a:tr>
              <a:tr h="606033">
                <a:tc>
                  <a:txBody>
                    <a:bodyPr/>
                    <a:lstStyle/>
                    <a:p>
                      <a:pPr algn="l" fontAlgn="t"/>
                      <a:r>
                        <a:rPr lang="ru-RU" sz="1600" b="0">
                          <a:solidFill>
                            <a:srgbClr val="000000"/>
                          </a:solidFill>
                          <a:effectLst/>
                        </a:rPr>
                        <a:t>СИоЗП (для бюджетников)</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tc>
                  <a:txBody>
                    <a:bodyPr/>
                    <a:lstStyle/>
                    <a:p>
                      <a:pPr algn="l" fontAlgn="t"/>
                      <a:r>
                        <a:rPr lang="ru-RU" sz="1600" b="0">
                          <a:solidFill>
                            <a:srgbClr val="000000"/>
                          </a:solidFill>
                          <a:effectLst/>
                        </a:rPr>
                        <a:t>Подраздел 1.3 «Сведения о зарплате и условиях осуществления деятельности работников государственных и муниципальных учреждений»</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tc>
                  <a:txBody>
                    <a:bodyPr/>
                    <a:lstStyle/>
                    <a:p>
                      <a:pPr algn="l" fontAlgn="t"/>
                      <a:r>
                        <a:rPr lang="ru-RU" sz="1600" b="0">
                          <a:solidFill>
                            <a:srgbClr val="000000"/>
                          </a:solidFill>
                          <a:effectLst/>
                        </a:rPr>
                        <a:t>Для большинства граф установлены классификаторы допустимых значений.</a:t>
                      </a:r>
                    </a:p>
                    <a:p>
                      <a:pPr algn="l" fontAlgn="t"/>
                      <a:r>
                        <a:rPr lang="ru-RU" sz="1600" b="0">
                          <a:solidFill>
                            <a:srgbClr val="000000"/>
                          </a:solidFill>
                          <a:effectLst/>
                        </a:rPr>
                        <a:t>Минтруд будет определять виды деятельности, при которых нужно сдавать подраздел</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228442046"/>
                  </a:ext>
                </a:extLst>
              </a:tr>
              <a:tr h="651486">
                <a:tc>
                  <a:txBody>
                    <a:bodyPr/>
                    <a:lstStyle/>
                    <a:p>
                      <a:pPr algn="l" fontAlgn="t"/>
                      <a:r>
                        <a:rPr lang="ru-RU" sz="1600" b="0">
                          <a:solidFill>
                            <a:srgbClr val="000000"/>
                          </a:solidFill>
                          <a:effectLst/>
                        </a:rPr>
                        <a:t>ДСВ-3</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tc>
                  <a:txBody>
                    <a:bodyPr/>
                    <a:lstStyle/>
                    <a:p>
                      <a:pPr algn="l" fontAlgn="t"/>
                      <a:r>
                        <a:rPr lang="ru-RU" sz="1600" b="0">
                          <a:solidFill>
                            <a:srgbClr val="000000"/>
                          </a:solidFill>
                          <a:effectLst/>
                        </a:rPr>
                        <a:t>Подраздел 3 «Сведения о застрахованных лицах, за которых перечислены дополнительные страховые взносы на накопительную пенсию и уплачены взносы работодателя»</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tc>
                  <a:txBody>
                    <a:bodyPr/>
                    <a:lstStyle/>
                    <a:p>
                      <a:pPr algn="l" fontAlgn="t"/>
                      <a:r>
                        <a:rPr lang="ru-RU" sz="1600" b="0">
                          <a:solidFill>
                            <a:srgbClr val="000000"/>
                          </a:solidFill>
                          <a:effectLst/>
                        </a:rPr>
                        <a:t>Подраздел аналогичен ДСВ-3</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1625352614"/>
                  </a:ext>
                </a:extLst>
              </a:tr>
              <a:tr h="2469586">
                <a:tc>
                  <a:txBody>
                    <a:bodyPr/>
                    <a:lstStyle/>
                    <a:p>
                      <a:pPr algn="l" fontAlgn="t"/>
                      <a:r>
                        <a:rPr lang="ru-RU" sz="1600" b="0">
                          <a:solidFill>
                            <a:srgbClr val="000000"/>
                          </a:solidFill>
                          <a:effectLst/>
                        </a:rPr>
                        <a:t>4-ФСС</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tc>
                  <a:txBody>
                    <a:bodyPr/>
                    <a:lstStyle/>
                    <a:p>
                      <a:pPr algn="l" fontAlgn="t"/>
                      <a:r>
                        <a:rPr lang="ru-RU" sz="1600" b="0">
                          <a:solidFill>
                            <a:srgbClr val="000000"/>
                          </a:solidFill>
                          <a:effectLst/>
                        </a:rPr>
                        <a:t>Раздел 2 «Сведения о начисленных страховых взносах на обязательное социальное страхование от НС и ПЗ»</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tc>
                  <a:txBody>
                    <a:bodyPr/>
                    <a:lstStyle/>
                    <a:p>
                      <a:pPr algn="l" fontAlgn="t"/>
                      <a:r>
                        <a:rPr lang="ru-RU" sz="1600" b="0" dirty="0">
                          <a:solidFill>
                            <a:srgbClr val="000000"/>
                          </a:solidFill>
                          <a:effectLst/>
                        </a:rPr>
                        <a:t>Вместо численности физлиц, в пользу которых производятся выплаты и иные вознаграждения, нужно указывать численность работающих застрахованных лиц по ОСС на НС и ПЗ.</a:t>
                      </a:r>
                    </a:p>
                    <a:p>
                      <a:pPr algn="l" fontAlgn="t"/>
                      <a:r>
                        <a:rPr lang="ru-RU" sz="1600" b="0" dirty="0">
                          <a:solidFill>
                            <a:srgbClr val="000000"/>
                          </a:solidFill>
                          <a:effectLst/>
                        </a:rPr>
                        <a:t>В расчет сумм взносов добавили графу «На начало отчетного периода».</a:t>
                      </a:r>
                    </a:p>
                    <a:p>
                      <a:pPr algn="l" fontAlgn="t"/>
                      <a:r>
                        <a:rPr lang="ru-RU" sz="1600" b="0" dirty="0">
                          <a:solidFill>
                            <a:srgbClr val="000000"/>
                          </a:solidFill>
                          <a:effectLst/>
                        </a:rPr>
                        <a:t>В сведениях об облагаемой базе нужно выбрать тип страхователя:</a:t>
                      </a:r>
                    </a:p>
                    <a:p>
                      <a:pPr algn="l" fontAlgn="t">
                        <a:buFont typeface="Arial" panose="020B0604020202020204" pitchFamily="34" charset="0"/>
                        <a:buChar char="•"/>
                      </a:pPr>
                      <a:r>
                        <a:rPr lang="ru-RU" sz="1600" b="0" dirty="0">
                          <a:solidFill>
                            <a:srgbClr val="000000"/>
                          </a:solidFill>
                          <a:effectLst/>
                        </a:rPr>
                        <a:t>СКЕ;</a:t>
                      </a:r>
                    </a:p>
                    <a:p>
                      <a:pPr algn="l" fontAlgn="t">
                        <a:buFont typeface="Arial" panose="020B0604020202020204" pitchFamily="34" charset="0"/>
                        <a:buChar char="•"/>
                      </a:pPr>
                      <a:r>
                        <a:rPr lang="ru-RU" sz="1600" b="0" dirty="0">
                          <a:solidFill>
                            <a:srgbClr val="000000"/>
                          </a:solidFill>
                          <a:effectLst/>
                        </a:rPr>
                        <a:t>частичное финансирование;</a:t>
                      </a:r>
                    </a:p>
                    <a:p>
                      <a:pPr algn="l" fontAlgn="t">
                        <a:buFont typeface="Arial" panose="020B0604020202020204" pitchFamily="34" charset="0"/>
                        <a:buChar char="•"/>
                      </a:pPr>
                      <a:r>
                        <a:rPr lang="ru-RU" sz="1600" b="0" dirty="0">
                          <a:solidFill>
                            <a:srgbClr val="000000"/>
                          </a:solidFill>
                          <a:effectLst/>
                        </a:rPr>
                        <a:t>страхователь, исчисляющий страховые взносы по нескольким основаниям</a:t>
                      </a:r>
                    </a:p>
                    <a:p>
                      <a:pPr algn="l" fontAlgn="t"/>
                      <a:r>
                        <a:rPr lang="ru-RU" sz="1600" b="0" dirty="0">
                          <a:solidFill>
                            <a:srgbClr val="000000"/>
                          </a:solidFill>
                          <a:effectLst/>
                        </a:rPr>
                        <a:t>Для государственных (муниципальных) учреждений добавили специальный раздел по определению облагаемой базы.</a:t>
                      </a:r>
                    </a:p>
                    <a:p>
                      <a:pPr algn="l" fontAlgn="t"/>
                      <a:r>
                        <a:rPr lang="ru-RU" sz="1600" b="0" dirty="0">
                          <a:solidFill>
                            <a:srgbClr val="000000"/>
                          </a:solidFill>
                          <a:effectLst/>
                        </a:rPr>
                        <a:t>Убрали раздел с численностью пострадавших в связи со страховыми случаями в отчетном периоде</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3360266465"/>
                  </a:ext>
                </a:extLst>
              </a:tr>
            </a:tbl>
          </a:graphicData>
        </a:graphic>
      </p:graphicFrame>
    </p:spTree>
    <p:extLst>
      <p:ext uri="{BB962C8B-B14F-4D97-AF65-F5344CB8AC3E}">
        <p14:creationId xmlns:p14="http://schemas.microsoft.com/office/powerpoint/2010/main" val="6244047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nvPr>
        </p:nvGraphicFramePr>
        <p:xfrm>
          <a:off x="345988" y="431372"/>
          <a:ext cx="11417643" cy="5934019"/>
        </p:xfrm>
        <a:graphic>
          <a:graphicData uri="http://schemas.openxmlformats.org/drawingml/2006/table">
            <a:tbl>
              <a:tblPr/>
              <a:tblGrid>
                <a:gridCol w="2125363">
                  <a:extLst>
                    <a:ext uri="{9D8B030D-6E8A-4147-A177-3AD203B41FA5}">
                      <a16:colId xmlns:a16="http://schemas.microsoft.com/office/drawing/2014/main" val="3769822954"/>
                    </a:ext>
                  </a:extLst>
                </a:gridCol>
                <a:gridCol w="4063404">
                  <a:extLst>
                    <a:ext uri="{9D8B030D-6E8A-4147-A177-3AD203B41FA5}">
                      <a16:colId xmlns:a16="http://schemas.microsoft.com/office/drawing/2014/main" val="4217942554"/>
                    </a:ext>
                  </a:extLst>
                </a:gridCol>
                <a:gridCol w="5228876">
                  <a:extLst>
                    <a:ext uri="{9D8B030D-6E8A-4147-A177-3AD203B41FA5}">
                      <a16:colId xmlns:a16="http://schemas.microsoft.com/office/drawing/2014/main" val="490271976"/>
                    </a:ext>
                  </a:extLst>
                </a:gridCol>
              </a:tblGrid>
              <a:tr h="60603">
                <a:tc>
                  <a:txBody>
                    <a:bodyPr/>
                    <a:lstStyle/>
                    <a:p>
                      <a:pPr algn="ctr" fontAlgn="t"/>
                      <a:r>
                        <a:rPr lang="ru-RU" sz="200" b="0">
                          <a:effectLst/>
                        </a:rPr>
                        <a:t>Старая форма</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tc>
                  <a:txBody>
                    <a:bodyPr/>
                    <a:lstStyle/>
                    <a:p>
                      <a:pPr algn="ctr" fontAlgn="t"/>
                      <a:r>
                        <a:rPr lang="ru-RU" sz="200" b="0">
                          <a:effectLst/>
                        </a:rPr>
                        <a:t>Разделы ЕФС-1</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tc>
                  <a:txBody>
                    <a:bodyPr/>
                    <a:lstStyle/>
                    <a:p>
                      <a:pPr algn="ctr" fontAlgn="t"/>
                      <a:r>
                        <a:rPr lang="ru-RU" sz="200" b="0">
                          <a:effectLst/>
                        </a:rPr>
                        <a:t>Изменения</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2892339196"/>
                  </a:ext>
                </a:extLst>
              </a:tr>
              <a:tr h="651486">
                <a:tc>
                  <a:txBody>
                    <a:bodyPr/>
                    <a:lstStyle/>
                    <a:p>
                      <a:pPr algn="l" fontAlgn="t"/>
                      <a:r>
                        <a:rPr lang="ru-RU" sz="1600" b="0" dirty="0">
                          <a:solidFill>
                            <a:srgbClr val="000000"/>
                          </a:solidFill>
                          <a:effectLst/>
                        </a:rPr>
                        <a:t>ДСВ-3</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tc>
                  <a:txBody>
                    <a:bodyPr/>
                    <a:lstStyle/>
                    <a:p>
                      <a:pPr algn="l" fontAlgn="t"/>
                      <a:r>
                        <a:rPr lang="ru-RU" sz="1600" b="0">
                          <a:solidFill>
                            <a:srgbClr val="000000"/>
                          </a:solidFill>
                          <a:effectLst/>
                        </a:rPr>
                        <a:t>Подраздел 3 «Сведения о застрахованных лицах, за которых перечислены дополнительные страховые взносы на накопительную пенсию и уплачены взносы работодателя»</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tc>
                  <a:txBody>
                    <a:bodyPr/>
                    <a:lstStyle/>
                    <a:p>
                      <a:pPr algn="l" fontAlgn="t"/>
                      <a:r>
                        <a:rPr lang="ru-RU" sz="1600" b="0">
                          <a:solidFill>
                            <a:srgbClr val="000000"/>
                          </a:solidFill>
                          <a:effectLst/>
                        </a:rPr>
                        <a:t>Подраздел аналогичен ДСВ-3</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1625352614"/>
                  </a:ext>
                </a:extLst>
              </a:tr>
              <a:tr h="2469586">
                <a:tc>
                  <a:txBody>
                    <a:bodyPr/>
                    <a:lstStyle/>
                    <a:p>
                      <a:pPr algn="l" fontAlgn="t"/>
                      <a:r>
                        <a:rPr lang="ru-RU" sz="1600" b="0">
                          <a:solidFill>
                            <a:srgbClr val="000000"/>
                          </a:solidFill>
                          <a:effectLst/>
                        </a:rPr>
                        <a:t>4-ФСС</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tc>
                  <a:txBody>
                    <a:bodyPr/>
                    <a:lstStyle/>
                    <a:p>
                      <a:pPr algn="l" fontAlgn="t"/>
                      <a:r>
                        <a:rPr lang="ru-RU" sz="1600" b="0">
                          <a:solidFill>
                            <a:srgbClr val="000000"/>
                          </a:solidFill>
                          <a:effectLst/>
                        </a:rPr>
                        <a:t>Раздел 2 «Сведения о начисленных страховых взносах на обязательное социальное страхование от НС и ПЗ»</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tc>
                  <a:txBody>
                    <a:bodyPr/>
                    <a:lstStyle/>
                    <a:p>
                      <a:pPr algn="l" fontAlgn="t"/>
                      <a:r>
                        <a:rPr lang="ru-RU" sz="1600" b="0" dirty="0">
                          <a:solidFill>
                            <a:srgbClr val="000000"/>
                          </a:solidFill>
                          <a:effectLst/>
                        </a:rPr>
                        <a:t>Вместо численности физлиц, в пользу которых производятся выплаты и иные вознаграждения, нужно указывать численность работающих застрахованных лиц по ОСС на НС и ПЗ.</a:t>
                      </a:r>
                    </a:p>
                    <a:p>
                      <a:pPr algn="l" fontAlgn="t"/>
                      <a:r>
                        <a:rPr lang="ru-RU" sz="1600" b="0" dirty="0">
                          <a:solidFill>
                            <a:srgbClr val="000000"/>
                          </a:solidFill>
                          <a:effectLst/>
                        </a:rPr>
                        <a:t>В расчет сумм взносов добавили графу «На начало отчетного периода».</a:t>
                      </a:r>
                    </a:p>
                    <a:p>
                      <a:pPr algn="l" fontAlgn="t"/>
                      <a:r>
                        <a:rPr lang="ru-RU" sz="1600" b="0" dirty="0">
                          <a:solidFill>
                            <a:srgbClr val="000000"/>
                          </a:solidFill>
                          <a:effectLst/>
                        </a:rPr>
                        <a:t>В сведениях об облагаемой базе нужно выбрать тип страхователя:</a:t>
                      </a:r>
                    </a:p>
                    <a:p>
                      <a:pPr algn="l" fontAlgn="t">
                        <a:buFont typeface="Arial" panose="020B0604020202020204" pitchFamily="34" charset="0"/>
                        <a:buChar char="•"/>
                      </a:pPr>
                      <a:r>
                        <a:rPr lang="ru-RU" sz="1600" b="0" dirty="0">
                          <a:solidFill>
                            <a:srgbClr val="000000"/>
                          </a:solidFill>
                          <a:effectLst/>
                        </a:rPr>
                        <a:t>СКЕ;</a:t>
                      </a:r>
                    </a:p>
                    <a:p>
                      <a:pPr algn="l" fontAlgn="t">
                        <a:buFont typeface="Arial" panose="020B0604020202020204" pitchFamily="34" charset="0"/>
                        <a:buChar char="•"/>
                      </a:pPr>
                      <a:r>
                        <a:rPr lang="ru-RU" sz="1600" b="0" dirty="0">
                          <a:solidFill>
                            <a:srgbClr val="000000"/>
                          </a:solidFill>
                          <a:effectLst/>
                        </a:rPr>
                        <a:t>частичное финансирование;</a:t>
                      </a:r>
                    </a:p>
                    <a:p>
                      <a:pPr algn="l" fontAlgn="t">
                        <a:buFont typeface="Arial" panose="020B0604020202020204" pitchFamily="34" charset="0"/>
                        <a:buChar char="•"/>
                      </a:pPr>
                      <a:r>
                        <a:rPr lang="ru-RU" sz="1600" b="0" dirty="0">
                          <a:solidFill>
                            <a:srgbClr val="000000"/>
                          </a:solidFill>
                          <a:effectLst/>
                        </a:rPr>
                        <a:t>страхователь, исчисляющий страховые взносы по нескольким основаниям</a:t>
                      </a:r>
                    </a:p>
                    <a:p>
                      <a:pPr algn="l" fontAlgn="t"/>
                      <a:r>
                        <a:rPr lang="ru-RU" sz="1600" b="0" dirty="0">
                          <a:solidFill>
                            <a:srgbClr val="000000"/>
                          </a:solidFill>
                          <a:effectLst/>
                        </a:rPr>
                        <a:t>Для государственных (муниципальных) учреждений добавили специальный раздел по определению облагаемой базы.</a:t>
                      </a:r>
                    </a:p>
                    <a:p>
                      <a:pPr algn="l" fontAlgn="t"/>
                      <a:r>
                        <a:rPr lang="ru-RU" sz="1600" b="0" dirty="0">
                          <a:solidFill>
                            <a:srgbClr val="000000"/>
                          </a:solidFill>
                          <a:effectLst/>
                        </a:rPr>
                        <a:t>Убрали раздел с численностью пострадавших в связи со страховыми случаями в отчетном периоде</a:t>
                      </a:r>
                    </a:p>
                  </a:txBody>
                  <a:tcPr marL="10629" marR="10629" marT="5314" marB="5314">
                    <a:lnL w="19050" cap="flat" cmpd="sng" algn="ctr">
                      <a:solidFill>
                        <a:srgbClr val="F2F2F2"/>
                      </a:solidFill>
                      <a:prstDash val="solid"/>
                      <a:round/>
                      <a:headEnd type="none" w="med" len="med"/>
                      <a:tailEnd type="none" w="med" len="med"/>
                    </a:lnL>
                    <a:lnR w="19050" cap="flat" cmpd="sng" algn="ctr">
                      <a:solidFill>
                        <a:srgbClr val="F2F2F2"/>
                      </a:solidFill>
                      <a:prstDash val="solid"/>
                      <a:round/>
                      <a:headEnd type="none" w="med" len="med"/>
                      <a:tailEnd type="none" w="med" len="med"/>
                    </a:lnR>
                    <a:lnT w="19050" cap="flat" cmpd="sng" algn="ctr">
                      <a:solidFill>
                        <a:srgbClr val="F2F2F2"/>
                      </a:solidFill>
                      <a:prstDash val="solid"/>
                      <a:round/>
                      <a:headEnd type="none" w="med" len="med"/>
                      <a:tailEnd type="none" w="med" len="med"/>
                    </a:lnT>
                    <a:lnB w="190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3360266465"/>
                  </a:ext>
                </a:extLst>
              </a:tr>
            </a:tbl>
          </a:graphicData>
        </a:graphic>
      </p:graphicFrame>
    </p:spTree>
    <p:extLst>
      <p:ext uri="{BB962C8B-B14F-4D97-AF65-F5344CB8AC3E}">
        <p14:creationId xmlns:p14="http://schemas.microsoft.com/office/powerpoint/2010/main" val="17446672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063690" y="1012326"/>
            <a:ext cx="10338318" cy="3970318"/>
          </a:xfrm>
          <a:prstGeom prst="rect">
            <a:avLst/>
          </a:prstGeom>
        </p:spPr>
        <p:txBody>
          <a:bodyPr wrap="square">
            <a:spAutoFit/>
          </a:bodyPr>
          <a:lstStyle/>
          <a:p>
            <a:r>
              <a:rPr lang="ru-RU" sz="2800" b="1" dirty="0">
                <a:latin typeface="Times New Roman" panose="02020603050405020304" pitchFamily="18" charset="0"/>
                <a:cs typeface="Times New Roman" panose="02020603050405020304" pitchFamily="18" charset="0"/>
              </a:rPr>
              <a:t>С 1 января 2024 года</a:t>
            </a:r>
            <a:r>
              <a:rPr lang="ru-RU" sz="2800" dirty="0">
                <a:latin typeface="Times New Roman" panose="02020603050405020304" pitchFamily="18" charset="0"/>
                <a:cs typeface="Times New Roman" panose="02020603050405020304" pitchFamily="18" charset="0"/>
              </a:rPr>
              <a:t> работодатели обязаны предоставлять в СФР сведения о трудовой деятельности работника </a:t>
            </a:r>
            <a:r>
              <a:rPr lang="ru-RU" sz="2800" b="1" dirty="0">
                <a:latin typeface="Times New Roman" panose="02020603050405020304" pitchFamily="18" charset="0"/>
                <a:cs typeface="Times New Roman" panose="02020603050405020304" pitchFamily="18" charset="0"/>
              </a:rPr>
              <a:t>по форме ЕФС-1</a:t>
            </a:r>
            <a:r>
              <a:rPr lang="ru-RU" sz="2800" dirty="0">
                <a:latin typeface="Times New Roman" panose="02020603050405020304" pitchFamily="18" charset="0"/>
                <a:cs typeface="Times New Roman" panose="02020603050405020304" pitchFamily="18" charset="0"/>
              </a:rPr>
              <a:t>, утв. </a:t>
            </a:r>
            <a:r>
              <a:rPr lang="ru-RU" sz="2800" b="1" dirty="0">
                <a:latin typeface="Times New Roman" panose="02020603050405020304" pitchFamily="18" charset="0"/>
                <a:cs typeface="Times New Roman" panose="02020603050405020304" pitchFamily="18" charset="0"/>
              </a:rPr>
              <a:t>приказом</a:t>
            </a:r>
            <a:r>
              <a:rPr lang="ru-RU" sz="2800" dirty="0">
                <a:latin typeface="Times New Roman" panose="02020603050405020304" pitchFamily="18" charset="0"/>
                <a:cs typeface="Times New Roman" panose="02020603050405020304" pitchFamily="18" charset="0"/>
              </a:rPr>
              <a:t> Фонда пенсионного и социального страхования РФ </a:t>
            </a:r>
            <a:r>
              <a:rPr lang="ru-RU" sz="2800" b="1" dirty="0">
                <a:latin typeface="Times New Roman" panose="02020603050405020304" pitchFamily="18" charset="0"/>
                <a:cs typeface="Times New Roman" panose="02020603050405020304" pitchFamily="18" charset="0"/>
              </a:rPr>
              <a:t>от 17.11.2023 N 2281 </a:t>
            </a:r>
            <a:r>
              <a:rPr lang="ru-RU" sz="2800" dirty="0">
                <a:latin typeface="Times New Roman" panose="02020603050405020304" pitchFamily="18" charset="0"/>
                <a:cs typeface="Times New Roman" panose="02020603050405020304" pitchFamily="18" charset="0"/>
              </a:rPr>
              <a:t>"Об утверждении единой формы "Сведения для ведения индивидуального (персонифицированного) учета и сведения о начисленных страховых взносах на обязательное социальное страхование от несчастных случаев на производстве и профессиональных заболеваний (ЕФС-1)" </a:t>
            </a:r>
            <a:r>
              <a:rPr lang="ru-RU" sz="2800" b="1" dirty="0">
                <a:latin typeface="Times New Roman" panose="02020603050405020304" pitchFamily="18" charset="0"/>
                <a:cs typeface="Times New Roman" panose="02020603050405020304" pitchFamily="18" charset="0"/>
              </a:rPr>
              <a:t>и порядка ее заполнения" </a:t>
            </a:r>
            <a:r>
              <a:rPr lang="ru-RU"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65161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13926" y="560037"/>
            <a:ext cx="9921551" cy="646331"/>
          </a:xfrm>
          <a:prstGeom prst="rect">
            <a:avLst/>
          </a:prstGeom>
        </p:spPr>
        <p:txBody>
          <a:bodyPr wrap="square">
            <a:spAutoFit/>
          </a:bodyPr>
          <a:lstStyle/>
          <a:p>
            <a:r>
              <a:rPr lang="ru-RU" dirty="0"/>
              <a:t>С 2024 года в графе 5 также указывается одно из следующих значений в соответствии с видом договора:</a:t>
            </a:r>
          </a:p>
        </p:txBody>
      </p:sp>
      <p:sp>
        <p:nvSpPr>
          <p:cNvPr id="3" name="AutoShape 2" descr="https://internet.garant.ru/document/image?revision=342024530&amp;document_id=58072909&amp;object_id=480457759"/>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4" descr="https://internet.garant.ru/document/image?revision=342024530&amp;document_id=58072909&amp;object_id=480457759"/>
          <p:cNvSpPr>
            <a:spLocks noChangeAspect="1" noChangeArrowheads="1"/>
          </p:cNvSpPr>
          <p:nvPr/>
        </p:nvSpPr>
        <p:spPr bwMode="auto">
          <a:xfrm>
            <a:off x="2062130" y="2415235"/>
            <a:ext cx="1352873" cy="135287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5" name="Рисунок 4"/>
          <p:cNvPicPr>
            <a:picLocks noChangeAspect="1"/>
          </p:cNvPicPr>
          <p:nvPr/>
        </p:nvPicPr>
        <p:blipFill>
          <a:blip r:embed="rId2"/>
          <a:stretch>
            <a:fillRect/>
          </a:stretch>
        </p:blipFill>
        <p:spPr>
          <a:xfrm>
            <a:off x="1013927" y="1397453"/>
            <a:ext cx="10789008" cy="4312882"/>
          </a:xfrm>
          <a:prstGeom prst="rect">
            <a:avLst/>
          </a:prstGeom>
        </p:spPr>
      </p:pic>
    </p:spTree>
    <p:extLst>
      <p:ext uri="{BB962C8B-B14F-4D97-AF65-F5344CB8AC3E}">
        <p14:creationId xmlns:p14="http://schemas.microsoft.com/office/powerpoint/2010/main" val="33059255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02431" y="680506"/>
            <a:ext cx="10767527" cy="4524315"/>
          </a:xfrm>
          <a:prstGeom prst="rect">
            <a:avLst/>
          </a:prstGeom>
        </p:spPr>
        <p:txBody>
          <a:bodyPr wrap="square">
            <a:spAutoFit/>
          </a:bodyPr>
          <a:lstStyle/>
          <a:p>
            <a:r>
              <a:rPr lang="ru-RU" dirty="0"/>
              <a:t>В случае признания срочного трудового договора бессрочным необходимо одновременно отменить ранее поданное кадровое мероприятие с кодом вида договора "0.2" и представить новое кадровое мероприятие, указав в графе 5 код "0" (бессрочный трудовой договор), а в подразделе "Основание" - реквизиты дополнительного соглашения к трудовому договору:</a:t>
            </a:r>
          </a:p>
          <a:p>
            <a:endParaRPr lang="ru-RU" dirty="0"/>
          </a:p>
          <a:p>
            <a:r>
              <a:rPr lang="ru-RU" dirty="0"/>
              <a:t>а) чтобы отменить запись в ранее предоставленных по работнику сведениях о трудовой деятельности, необходимо предоставить подраздел 1.1 подраздела 1, заполненный в полном соответствии с первоначальными сведениями, которые требуется отменить, при этом в графе 11 "Признак отмены записи" проставить знак "X" (п. 51 Порядка);</a:t>
            </a:r>
          </a:p>
          <a:p>
            <a:endParaRPr lang="ru-RU" dirty="0"/>
          </a:p>
          <a:p>
            <a:r>
              <a:rPr lang="ru-RU" dirty="0"/>
              <a:t>б) затем следующей строкой внести новые сведения: графы 1-7 необходимо заполнить в общем порядке, а в графе 8 следует указать документ, который является основанием для изменения договора на бессрочный - дополнительное соглашение. В графах 9-10 указать реквизиты дополнительного соглашения (дату и номер документа).</a:t>
            </a:r>
          </a:p>
        </p:txBody>
      </p:sp>
    </p:spTree>
    <p:extLst>
      <p:ext uri="{BB962C8B-B14F-4D97-AF65-F5344CB8AC3E}">
        <p14:creationId xmlns:p14="http://schemas.microsoft.com/office/powerpoint/2010/main" val="12477356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5820" y="486910"/>
            <a:ext cx="11047445" cy="6186309"/>
          </a:xfrm>
          <a:prstGeom prst="rect">
            <a:avLst/>
          </a:prstGeom>
        </p:spPr>
        <p:txBody>
          <a:bodyPr wrap="square">
            <a:spAutoFit/>
          </a:bodyPr>
          <a:lstStyle/>
          <a:p>
            <a:r>
              <a:rPr lang="ru-RU" dirty="0"/>
              <a:t>При приеме работника на дистанционную (удаленную) работу или работу на дому представляется кадровое мероприятие "ПРИЕМ" с указанием в графе 6 "Код выполняемой функции" дополнительно к коду ОКЗ кода "ДИСТ" или "НДОМ" (п. 46 Порядка).</a:t>
            </a:r>
          </a:p>
          <a:p>
            <a:endParaRPr lang="ru-RU" dirty="0"/>
          </a:p>
          <a:p>
            <a:r>
              <a:rPr lang="ru-RU" dirty="0"/>
              <a:t>В случае приема сотрудника на работу на условиях неполного рабочего времени представляется кадровое мероприятие "ПРИЕМ" с указанием в графе "Код выполняемой функции" кода "НЕПД" (для неполного рабочего дня) или кода "НЕПН" (для неполной рабочей недели).</a:t>
            </a:r>
          </a:p>
          <a:p>
            <a:endParaRPr lang="ru-RU" dirty="0"/>
          </a:p>
          <a:p>
            <a:r>
              <a:rPr lang="ru-RU" dirty="0"/>
              <a:t>Если работнику при приеме на работу одновременно установили неполную рабочую неделю и неполный рабочий день, то приоритетом считается работа на неполный день, поэтому в отчете необходимо указать один код "НЕПД". Аналогично предоставляют сведения, если работника одновременно приняли на дистанционную работу и на неполный рабочий день или неполную рабочую неделю, тогда в отчете укажите только один код "НЕПД" или "НЕПН" соответственно.</a:t>
            </a:r>
          </a:p>
          <a:p>
            <a:endParaRPr lang="ru-RU" dirty="0"/>
          </a:p>
          <a:p>
            <a:r>
              <a:rPr lang="ru-RU" dirty="0"/>
              <a:t>В графе 6 "Код выполняемой функции" подраздела 1.1 формы ЕФС-1 может указываться только один из кодов в соответствии со следующей приоритетностью:</a:t>
            </a:r>
          </a:p>
          <a:p>
            <a:endParaRPr lang="ru-RU" dirty="0"/>
          </a:p>
          <a:p>
            <a:r>
              <a:rPr lang="ru-RU" b="1" dirty="0"/>
              <a:t>1) "НЕПД", 2) "НЕПН", 3) "НДОМ", 4) "ДИСТ" </a:t>
            </a:r>
            <a:r>
              <a:rPr lang="ru-RU" dirty="0"/>
              <a:t>(приоритет устанавливается для работы в условиях неполного рабочего времени) (см. разъяснения СФР).</a:t>
            </a:r>
          </a:p>
        </p:txBody>
      </p:sp>
    </p:spTree>
    <p:extLst>
      <p:ext uri="{BB962C8B-B14F-4D97-AF65-F5344CB8AC3E}">
        <p14:creationId xmlns:p14="http://schemas.microsoft.com/office/powerpoint/2010/main" val="377642141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541176" y="1785549"/>
            <a:ext cx="11264867" cy="3324225"/>
          </a:xfrm>
          <a:prstGeom prst="rect">
            <a:avLst/>
          </a:prstGeom>
        </p:spPr>
      </p:pic>
      <p:sp>
        <p:nvSpPr>
          <p:cNvPr id="3" name="Прямоугольник 2"/>
          <p:cNvSpPr/>
          <p:nvPr/>
        </p:nvSpPr>
        <p:spPr>
          <a:xfrm>
            <a:off x="827314" y="585220"/>
            <a:ext cx="9996196" cy="646331"/>
          </a:xfrm>
          <a:prstGeom prst="rect">
            <a:avLst/>
          </a:prstGeom>
        </p:spPr>
        <p:txBody>
          <a:bodyPr wrap="square">
            <a:spAutoFit/>
          </a:bodyPr>
          <a:lstStyle/>
          <a:p>
            <a:r>
              <a:rPr lang="ru-RU" b="1" dirty="0">
                <a:solidFill>
                  <a:srgbClr val="22272F"/>
                </a:solidFill>
                <a:latin typeface="PT Serif"/>
              </a:rPr>
              <a:t>1. Прием на работу работника в район Крайнего Севера, по основному месту работы, бессрочный трудовой договор, дистанционная (удаленная) работа:</a:t>
            </a:r>
            <a:endParaRPr lang="ru-RU" dirty="0"/>
          </a:p>
        </p:txBody>
      </p:sp>
    </p:spTree>
    <p:extLst>
      <p:ext uri="{BB962C8B-B14F-4D97-AF65-F5344CB8AC3E}">
        <p14:creationId xmlns:p14="http://schemas.microsoft.com/office/powerpoint/2010/main" val="10192055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32587" y="597359"/>
            <a:ext cx="7999445" cy="646331"/>
          </a:xfrm>
          <a:prstGeom prst="rect">
            <a:avLst/>
          </a:prstGeom>
        </p:spPr>
        <p:txBody>
          <a:bodyPr wrap="square">
            <a:spAutoFit/>
          </a:bodyPr>
          <a:lstStyle/>
          <a:p>
            <a:r>
              <a:rPr lang="ru-RU" b="1" dirty="0">
                <a:solidFill>
                  <a:srgbClr val="22272F"/>
                </a:solidFill>
                <a:latin typeface="PT Serif"/>
              </a:rPr>
              <a:t>2. Прием на работу по совместительству (бессрочный трудовой договор, неполный рабочий день):</a:t>
            </a:r>
            <a:endParaRPr lang="ru-RU" dirty="0"/>
          </a:p>
        </p:txBody>
      </p:sp>
      <p:pic>
        <p:nvPicPr>
          <p:cNvPr id="3" name="Рисунок 2"/>
          <p:cNvPicPr>
            <a:picLocks noChangeAspect="1"/>
          </p:cNvPicPr>
          <p:nvPr/>
        </p:nvPicPr>
        <p:blipFill>
          <a:blip r:embed="rId2"/>
          <a:stretch>
            <a:fillRect/>
          </a:stretch>
        </p:blipFill>
        <p:spPr>
          <a:xfrm>
            <a:off x="483468" y="1861750"/>
            <a:ext cx="11184365" cy="2840880"/>
          </a:xfrm>
          <a:prstGeom prst="rect">
            <a:avLst/>
          </a:prstGeom>
        </p:spPr>
      </p:pic>
    </p:spTree>
    <p:extLst>
      <p:ext uri="{BB962C8B-B14F-4D97-AF65-F5344CB8AC3E}">
        <p14:creationId xmlns:p14="http://schemas.microsoft.com/office/powerpoint/2010/main" val="22154447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59836" y="577554"/>
            <a:ext cx="10543592" cy="2862322"/>
          </a:xfrm>
          <a:prstGeom prst="rect">
            <a:avLst/>
          </a:prstGeom>
        </p:spPr>
        <p:txBody>
          <a:bodyPr wrap="square">
            <a:spAutoFit/>
          </a:bodyPr>
          <a:lstStyle/>
          <a:p>
            <a:r>
              <a:rPr lang="ru-RU" dirty="0"/>
              <a:t>Как заполнить ЕФС-1 при переводе на полный рабочий день</a:t>
            </a:r>
          </a:p>
          <a:p>
            <a:endParaRPr lang="ru-RU" dirty="0"/>
          </a:p>
          <a:p>
            <a:r>
              <a:rPr lang="ru-RU" dirty="0"/>
              <a:t>При переводе работника с неполного рабочего времени на полный рабочий день графы 1-5 и 8-10 таблицы подраздела 1.1 раздела 1 заполните по общим правилам.</a:t>
            </a:r>
          </a:p>
          <a:p>
            <a:endParaRPr lang="ru-RU" dirty="0"/>
          </a:p>
          <a:p>
            <a:r>
              <a:rPr lang="ru-RU" dirty="0"/>
              <a:t>В графе 6 "Код выполняемой функции" необходимо указать только кодовое обозначение занятия в соответствии с ОКЗ без указания дополнительных кодов (НЕПД" или "НЕПН") (см. ответ СФР).</a:t>
            </a:r>
          </a:p>
          <a:p>
            <a:endParaRPr lang="ru-RU" dirty="0"/>
          </a:p>
          <a:p>
            <a:r>
              <a:rPr lang="ru-RU" dirty="0"/>
              <a:t>Пример</a:t>
            </a:r>
          </a:p>
        </p:txBody>
      </p:sp>
      <p:pic>
        <p:nvPicPr>
          <p:cNvPr id="5" name="Рисунок 4"/>
          <p:cNvPicPr>
            <a:picLocks noChangeAspect="1"/>
          </p:cNvPicPr>
          <p:nvPr/>
        </p:nvPicPr>
        <p:blipFill>
          <a:blip r:embed="rId2"/>
          <a:stretch>
            <a:fillRect/>
          </a:stretch>
        </p:blipFill>
        <p:spPr>
          <a:xfrm>
            <a:off x="239097" y="3627954"/>
            <a:ext cx="11952903" cy="2819479"/>
          </a:xfrm>
          <a:prstGeom prst="rect">
            <a:avLst/>
          </a:prstGeom>
        </p:spPr>
      </p:pic>
    </p:spTree>
    <p:extLst>
      <p:ext uri="{BB962C8B-B14F-4D97-AF65-F5344CB8AC3E}">
        <p14:creationId xmlns:p14="http://schemas.microsoft.com/office/powerpoint/2010/main" val="6681274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53142" y="541176"/>
            <a:ext cx="10506270" cy="1754326"/>
          </a:xfrm>
          <a:prstGeom prst="rect">
            <a:avLst/>
          </a:prstGeom>
        </p:spPr>
        <p:txBody>
          <a:bodyPr wrap="square">
            <a:spAutoFit/>
          </a:bodyPr>
          <a:lstStyle/>
          <a:p>
            <a:r>
              <a:rPr lang="ru-RU" dirty="0"/>
              <a:t>С 01.01.2024 сведения о страховом стаже представляются в составе формы ЕФС-1, утв. приказом СФР от 17.11.2023 N 2281. Этим же документом утвержден порядок ее заполнения.</a:t>
            </a:r>
          </a:p>
          <a:p>
            <a:endParaRPr lang="ru-RU" dirty="0"/>
          </a:p>
          <a:p>
            <a:r>
              <a:rPr lang="ru-RU" dirty="0"/>
              <a:t>Отдельным приказом от 23.11.2023 N 2315 СФР утвердил форматы сведений для ЕФС-1.</a:t>
            </a:r>
          </a:p>
        </p:txBody>
      </p:sp>
    </p:spTree>
    <p:extLst>
      <p:ext uri="{BB962C8B-B14F-4D97-AF65-F5344CB8AC3E}">
        <p14:creationId xmlns:p14="http://schemas.microsoft.com/office/powerpoint/2010/main" val="3038100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17240" y="205273"/>
            <a:ext cx="11402008" cy="5940088"/>
          </a:xfrm>
          <a:prstGeom prst="rect">
            <a:avLst/>
          </a:prstGeom>
        </p:spPr>
        <p:txBody>
          <a:bodyPr wrap="square">
            <a:spAutoFit/>
          </a:bodyPr>
          <a:lstStyle/>
          <a:p>
            <a:r>
              <a:rPr lang="ru-RU" sz="2000" b="1" dirty="0">
                <a:solidFill>
                  <a:prstClr val="black"/>
                </a:solidFill>
                <a:latin typeface="Times New Roman" panose="02020603050405020304" pitchFamily="18" charset="0"/>
                <a:cs typeface="Times New Roman" panose="02020603050405020304" pitchFamily="18" charset="0"/>
              </a:rPr>
              <a:t>Новый закон о занятости населения</a:t>
            </a:r>
            <a:endParaRPr lang="ru-RU" sz="2000" dirty="0">
              <a:solidFill>
                <a:prstClr val="black"/>
              </a:solidFill>
              <a:latin typeface="Times New Roman" panose="02020603050405020304" pitchFamily="18" charset="0"/>
              <a:cs typeface="Times New Roman" panose="02020603050405020304" pitchFamily="18" charset="0"/>
            </a:endParaRPr>
          </a:p>
          <a:p>
            <a:endParaRPr lang="ru-RU" sz="2000" b="1" dirty="0">
              <a:solidFill>
                <a:prstClr val="black"/>
              </a:solidFill>
              <a:latin typeface="Times New Roman" panose="02020603050405020304" pitchFamily="18" charset="0"/>
              <a:cs typeface="Times New Roman" panose="02020603050405020304" pitchFamily="18" charset="0"/>
            </a:endParaRPr>
          </a:p>
          <a:p>
            <a:pPr algn="just"/>
            <a:r>
              <a:rPr lang="ru-RU" sz="2000" b="1" dirty="0">
                <a:solidFill>
                  <a:srgbClr val="22272F"/>
                </a:solidFill>
                <a:latin typeface="PT Serif"/>
              </a:rPr>
              <a:t>Статья 53. Обязанность работодателей по информированию государственной службы занятости</a:t>
            </a:r>
          </a:p>
          <a:p>
            <a:pPr algn="just"/>
            <a:r>
              <a:rPr lang="ru-RU" sz="2000" dirty="0" smtClean="0">
                <a:solidFill>
                  <a:srgbClr val="22272F"/>
                </a:solidFill>
                <a:latin typeface="PT Serif"/>
              </a:rPr>
              <a:t>9</a:t>
            </a:r>
            <a:r>
              <a:rPr lang="ru-RU" sz="2000" dirty="0">
                <a:solidFill>
                  <a:srgbClr val="22272F"/>
                </a:solidFill>
                <a:latin typeface="PT Serif"/>
              </a:rPr>
              <a:t>. Информация, предусмотренная </a:t>
            </a:r>
            <a:r>
              <a:rPr lang="ru-RU" sz="2000" dirty="0">
                <a:solidFill>
                  <a:srgbClr val="3272C0"/>
                </a:solidFill>
                <a:latin typeface="PT Serif"/>
                <a:hlinkClick r:id="rId2"/>
              </a:rPr>
              <a:t>частью 1</a:t>
            </a:r>
            <a:r>
              <a:rPr lang="ru-RU" sz="2000" dirty="0">
                <a:solidFill>
                  <a:srgbClr val="22272F"/>
                </a:solidFill>
                <a:latin typeface="PT Serif"/>
              </a:rPr>
              <a:t> настоящей статьи, </a:t>
            </a:r>
            <a:r>
              <a:rPr lang="ru-RU" sz="2000" dirty="0">
                <a:solidFill>
                  <a:srgbClr val="FFFFFF"/>
                </a:solidFill>
                <a:latin typeface="PT Serif"/>
              </a:rPr>
              <a:t>предоставляется</a:t>
            </a:r>
            <a:r>
              <a:rPr lang="ru-RU" sz="2000" dirty="0">
                <a:solidFill>
                  <a:srgbClr val="22272F"/>
                </a:solidFill>
                <a:latin typeface="PT Serif"/>
              </a:rPr>
              <a:t> </a:t>
            </a:r>
            <a:r>
              <a:rPr lang="ru-RU" sz="2000" dirty="0">
                <a:solidFill>
                  <a:srgbClr val="FFFFFF"/>
                </a:solidFill>
                <a:latin typeface="PT Serif"/>
              </a:rPr>
              <a:t>работодателями</a:t>
            </a:r>
            <a:r>
              <a:rPr lang="ru-RU" sz="2000" dirty="0">
                <a:solidFill>
                  <a:srgbClr val="22272F"/>
                </a:solidFill>
                <a:latin typeface="PT Serif"/>
              </a:rPr>
              <a:t> в </a:t>
            </a:r>
            <a:r>
              <a:rPr lang="ru-RU" sz="2000" dirty="0">
                <a:solidFill>
                  <a:srgbClr val="FFFFFF"/>
                </a:solidFill>
                <a:latin typeface="PT Serif"/>
              </a:rPr>
              <a:t>государственную</a:t>
            </a:r>
            <a:r>
              <a:rPr lang="ru-RU" sz="2000" dirty="0">
                <a:solidFill>
                  <a:srgbClr val="22272F"/>
                </a:solidFill>
                <a:latin typeface="PT Serif"/>
              </a:rPr>
              <a:t> </a:t>
            </a:r>
            <a:r>
              <a:rPr lang="ru-RU" sz="2000" dirty="0">
                <a:solidFill>
                  <a:srgbClr val="FFFFFF"/>
                </a:solidFill>
                <a:latin typeface="PT Serif"/>
              </a:rPr>
              <a:t>службу</a:t>
            </a:r>
            <a:r>
              <a:rPr lang="ru-RU" sz="2000" dirty="0">
                <a:solidFill>
                  <a:srgbClr val="22272F"/>
                </a:solidFill>
                <a:latin typeface="PT Serif"/>
              </a:rPr>
              <a:t> </a:t>
            </a:r>
            <a:r>
              <a:rPr lang="ru-RU" sz="2000" dirty="0">
                <a:solidFill>
                  <a:srgbClr val="FFFFFF"/>
                </a:solidFill>
                <a:latin typeface="PT Serif"/>
              </a:rPr>
              <a:t>занятости</a:t>
            </a:r>
            <a:r>
              <a:rPr lang="ru-RU" sz="2000" dirty="0">
                <a:solidFill>
                  <a:srgbClr val="22272F"/>
                </a:solidFill>
                <a:latin typeface="PT Serif"/>
              </a:rPr>
              <a:t> по формам, утвержденным федеральным органом исполнительной власти, осуществляющим функции по выработке и реализации государственной политики и нормативно-правовому регулированию в сфере занятости населения.</a:t>
            </a:r>
          </a:p>
          <a:p>
            <a:pPr algn="just"/>
            <a:r>
              <a:rPr lang="ru-RU" sz="2000" dirty="0">
                <a:solidFill>
                  <a:srgbClr val="22272F"/>
                </a:solidFill>
                <a:latin typeface="PT Serif"/>
              </a:rPr>
              <a:t>10. Работодатели обеспечивают полноту, достоверность и актуальность информации, предусмотренной </a:t>
            </a:r>
            <a:r>
              <a:rPr lang="ru-RU" sz="2000" dirty="0">
                <a:solidFill>
                  <a:srgbClr val="3272C0"/>
                </a:solidFill>
                <a:latin typeface="PT Serif"/>
                <a:hlinkClick r:id="rId2"/>
              </a:rPr>
              <a:t>частью 1</a:t>
            </a:r>
            <a:r>
              <a:rPr lang="ru-RU" sz="2000" dirty="0">
                <a:solidFill>
                  <a:srgbClr val="22272F"/>
                </a:solidFill>
                <a:latin typeface="PT Serif"/>
              </a:rPr>
              <a:t> настоящей статьи.</a:t>
            </a:r>
          </a:p>
          <a:p>
            <a:pPr algn="just"/>
            <a:r>
              <a:rPr lang="ru-RU" sz="2000" dirty="0">
                <a:solidFill>
                  <a:srgbClr val="22272F"/>
                </a:solidFill>
                <a:latin typeface="PT Serif"/>
              </a:rPr>
              <a:t>11. Работодатель в пятидневный срок со дня получения уведомления органа службы занятости о направлении к нему гражданина для проведения переговоров о трудоустройстве размещает на единой цифровой платформе информацию о дне и результатах проведенных с гражданином переговоров, а в случае отказа в приеме на работу гражданина - также информацию о причине отказа. Работодатель, не зарегистрированный на единой цифровой платформе, указывает в направлении органа службы занятости информацию о дне и результатах проведенных с гражданином переговоров, а в случае отказа в приеме на работу гражданина - также информацию о причине отказа и возвращает направление гражданину.</a:t>
            </a:r>
            <a:endParaRPr lang="ru-RU" sz="2000" b="0" i="0" dirty="0">
              <a:solidFill>
                <a:srgbClr val="22272F"/>
              </a:solidFill>
              <a:effectLst/>
              <a:latin typeface="PT Serif"/>
            </a:endParaRPr>
          </a:p>
        </p:txBody>
      </p:sp>
    </p:spTree>
    <p:extLst>
      <p:ext uri="{BB962C8B-B14F-4D97-AF65-F5344CB8AC3E}">
        <p14:creationId xmlns:p14="http://schemas.microsoft.com/office/powerpoint/2010/main" val="238726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5821" y="531847"/>
            <a:ext cx="10860832" cy="5909310"/>
          </a:xfrm>
          <a:prstGeom prst="rect">
            <a:avLst/>
          </a:prstGeom>
        </p:spPr>
        <p:txBody>
          <a:bodyPr wrap="square">
            <a:spAutoFit/>
          </a:bodyPr>
          <a:lstStyle/>
          <a:p>
            <a:pPr algn="ctr"/>
            <a:r>
              <a:rPr lang="ru-RU" b="1" dirty="0">
                <a:solidFill>
                  <a:srgbClr val="22272F"/>
                </a:solidFill>
                <a:latin typeface="PT Serif"/>
              </a:rPr>
              <a:t>На кого представляются сведения о страховом стаже?</a:t>
            </a:r>
          </a:p>
          <a:p>
            <a:pPr algn="just"/>
            <a:r>
              <a:rPr lang="ru-RU" dirty="0">
                <a:solidFill>
                  <a:srgbClr val="22272F"/>
                </a:solidFill>
                <a:latin typeface="PT Serif"/>
              </a:rPr>
              <a:t>Сведения о страховом стаже, предусмотренные </a:t>
            </a:r>
            <a:r>
              <a:rPr lang="ru-RU" dirty="0" err="1">
                <a:solidFill>
                  <a:srgbClr val="3272C0"/>
                </a:solidFill>
                <a:latin typeface="PT Serif"/>
                <a:hlinkClick r:id="rId2"/>
              </a:rPr>
              <a:t>пп</a:t>
            </a:r>
            <a:r>
              <a:rPr lang="ru-RU" dirty="0">
                <a:solidFill>
                  <a:srgbClr val="3272C0"/>
                </a:solidFill>
                <a:latin typeface="PT Serif"/>
                <a:hlinkClick r:id="rId2"/>
              </a:rPr>
              <a:t>. 3 п. 2 ст. 11</a:t>
            </a:r>
            <a:r>
              <a:rPr lang="ru-RU" dirty="0">
                <a:solidFill>
                  <a:srgbClr val="22272F"/>
                </a:solidFill>
                <a:latin typeface="PT Serif"/>
              </a:rPr>
              <a:t> Закона N 27-ФЗ, представляются не по всем работникам, </a:t>
            </a:r>
            <a:r>
              <a:rPr lang="ru-RU" b="1" dirty="0">
                <a:solidFill>
                  <a:srgbClr val="22272F"/>
                </a:solidFill>
                <a:latin typeface="PT Serif"/>
              </a:rPr>
              <a:t>а только в отношении отдельных категорий лиц</a:t>
            </a:r>
            <a:r>
              <a:rPr lang="ru-RU" dirty="0">
                <a:solidFill>
                  <a:srgbClr val="22272F"/>
                </a:solidFill>
                <a:latin typeface="PT Serif"/>
              </a:rPr>
              <a:t>, у которых условия труда отличаются от обычных (</a:t>
            </a:r>
            <a:r>
              <a:rPr lang="ru-RU" dirty="0">
                <a:solidFill>
                  <a:srgbClr val="3272C0"/>
                </a:solidFill>
                <a:latin typeface="PT Serif"/>
                <a:hlinkClick r:id="rId3"/>
              </a:rPr>
              <a:t>п. 3 ст. 11</a:t>
            </a:r>
            <a:r>
              <a:rPr lang="ru-RU" dirty="0">
                <a:solidFill>
                  <a:srgbClr val="22272F"/>
                </a:solidFill>
                <a:latin typeface="PT Serif"/>
              </a:rPr>
              <a:t> Закона N 27-ФЗ).</a:t>
            </a:r>
          </a:p>
          <a:p>
            <a:pPr algn="just"/>
            <a:r>
              <a:rPr lang="ru-RU" dirty="0">
                <a:solidFill>
                  <a:srgbClr val="22272F"/>
                </a:solidFill>
                <a:latin typeface="PT Serif"/>
              </a:rPr>
              <a:t>К ним относятся лица, которые:</a:t>
            </a:r>
          </a:p>
          <a:p>
            <a:pPr algn="just"/>
            <a:r>
              <a:rPr lang="ru-RU" dirty="0">
                <a:solidFill>
                  <a:srgbClr val="22272F"/>
                </a:solidFill>
                <a:latin typeface="PT Serif"/>
              </a:rPr>
              <a:t>1) выполняли работу (осуществляли деятельность), дающую право на досрочное назначение страховой пенсии;</a:t>
            </a:r>
          </a:p>
          <a:p>
            <a:pPr algn="just"/>
            <a:r>
              <a:rPr lang="ru-RU" dirty="0">
                <a:solidFill>
                  <a:srgbClr val="22272F"/>
                </a:solidFill>
                <a:latin typeface="PT Serif"/>
              </a:rPr>
              <a:t>2) работали в сельском хозяйстве и при исчислении стажа их работы применяется список работ, производств, профессий, должностей, специальностей, в соответствии с которым устанавливается повышение размера фиксированной выплаты к страховой пенсии по старости и к страховой пенсии по инвалидности;</a:t>
            </a:r>
          </a:p>
          <a:p>
            <a:pPr algn="just"/>
            <a:r>
              <a:rPr lang="ru-RU" dirty="0">
                <a:solidFill>
                  <a:srgbClr val="22272F"/>
                </a:solidFill>
                <a:latin typeface="PT Serif"/>
              </a:rPr>
              <a:t>3) подверглись воздействию радиации вследствие катастрофы на Чернобыльской АЭС";</a:t>
            </a:r>
          </a:p>
          <a:p>
            <a:pPr algn="just"/>
            <a:r>
              <a:rPr lang="ru-RU" dirty="0">
                <a:solidFill>
                  <a:srgbClr val="22272F"/>
                </a:solidFill>
                <a:latin typeface="PT Serif"/>
              </a:rPr>
              <a:t>4) замещали государственные (муниципальные) должности РФ, субъектов РФ, должности государственной гражданской (муниципальной) службы РФ;</a:t>
            </a:r>
          </a:p>
          <a:p>
            <a:pPr algn="just"/>
            <a:r>
              <a:rPr lang="ru-RU" dirty="0">
                <a:solidFill>
                  <a:srgbClr val="22272F"/>
                </a:solidFill>
                <a:latin typeface="PT Serif"/>
              </a:rPr>
              <a:t>5) работали полный навигационный период на водном транспорте, полный сезон на предприятиях и в организациях сезонных отраслей промышленности, вахтовым методом;</a:t>
            </a:r>
          </a:p>
          <a:p>
            <a:pPr algn="just"/>
            <a:r>
              <a:rPr lang="ru-RU" dirty="0">
                <a:solidFill>
                  <a:srgbClr val="22272F"/>
                </a:solidFill>
                <a:latin typeface="PT Serif"/>
              </a:rPr>
              <a:t>6) работали в период отбывания наказания в виде лишения свободы;</a:t>
            </a:r>
          </a:p>
          <a:p>
            <a:pPr algn="just"/>
            <a:r>
              <a:rPr lang="ru-RU" dirty="0">
                <a:solidFill>
                  <a:srgbClr val="22272F"/>
                </a:solidFill>
                <a:latin typeface="PT Serif"/>
              </a:rPr>
              <a:t>7) имели периоды простоя или отстранения от работы;</a:t>
            </a:r>
          </a:p>
          <a:p>
            <a:pPr algn="just"/>
            <a:r>
              <a:rPr lang="ru-RU" dirty="0">
                <a:solidFill>
                  <a:srgbClr val="22272F"/>
                </a:solidFill>
                <a:latin typeface="PT Serif"/>
              </a:rPr>
              <a:t>8) имели периоды освобождения от работы с сохранением места работы (должности) на время исполнения государственных или общественных обязанностей;</a:t>
            </a:r>
          </a:p>
          <a:p>
            <a:pPr algn="just"/>
            <a:endParaRPr lang="ru-RU" b="0" i="0" dirty="0">
              <a:solidFill>
                <a:srgbClr val="22272F"/>
              </a:solidFill>
              <a:effectLst/>
              <a:latin typeface="PT Serif"/>
            </a:endParaRPr>
          </a:p>
        </p:txBody>
      </p:sp>
    </p:spTree>
    <p:extLst>
      <p:ext uri="{BB962C8B-B14F-4D97-AF65-F5344CB8AC3E}">
        <p14:creationId xmlns:p14="http://schemas.microsoft.com/office/powerpoint/2010/main" val="2149401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5821" y="531847"/>
            <a:ext cx="10860832" cy="4801314"/>
          </a:xfrm>
          <a:prstGeom prst="rect">
            <a:avLst/>
          </a:prstGeom>
        </p:spPr>
        <p:txBody>
          <a:bodyPr wrap="square">
            <a:spAutoFit/>
          </a:bodyPr>
          <a:lstStyle/>
          <a:p>
            <a:pPr algn="ctr"/>
            <a:r>
              <a:rPr lang="ru-RU" b="1" dirty="0">
                <a:solidFill>
                  <a:srgbClr val="22272F"/>
                </a:solidFill>
                <a:latin typeface="PT Serif"/>
              </a:rPr>
              <a:t>На кого представляются сведения о страховом стаже?</a:t>
            </a:r>
          </a:p>
          <a:p>
            <a:pPr algn="just"/>
            <a:r>
              <a:rPr lang="ru-RU" dirty="0">
                <a:solidFill>
                  <a:srgbClr val="22272F"/>
                </a:solidFill>
                <a:latin typeface="PT Serif"/>
              </a:rPr>
              <a:t>Сведения о страховом стаже, предусмотренные </a:t>
            </a:r>
            <a:r>
              <a:rPr lang="ru-RU" dirty="0" err="1">
                <a:solidFill>
                  <a:srgbClr val="3272C0"/>
                </a:solidFill>
                <a:latin typeface="PT Serif"/>
                <a:hlinkClick r:id="rId2"/>
              </a:rPr>
              <a:t>пп</a:t>
            </a:r>
            <a:r>
              <a:rPr lang="ru-RU" dirty="0">
                <a:solidFill>
                  <a:srgbClr val="3272C0"/>
                </a:solidFill>
                <a:latin typeface="PT Serif"/>
                <a:hlinkClick r:id="rId2"/>
              </a:rPr>
              <a:t>. 3 п. 2 ст. 11</a:t>
            </a:r>
            <a:r>
              <a:rPr lang="ru-RU" dirty="0">
                <a:solidFill>
                  <a:srgbClr val="22272F"/>
                </a:solidFill>
                <a:latin typeface="PT Serif"/>
              </a:rPr>
              <a:t> Закона N 27-ФЗ, представляются не по всем работникам, </a:t>
            </a:r>
            <a:r>
              <a:rPr lang="ru-RU" b="1" dirty="0">
                <a:solidFill>
                  <a:srgbClr val="22272F"/>
                </a:solidFill>
                <a:latin typeface="PT Serif"/>
              </a:rPr>
              <a:t>а только в отношении отдельных категорий лиц</a:t>
            </a:r>
            <a:r>
              <a:rPr lang="ru-RU" dirty="0">
                <a:solidFill>
                  <a:srgbClr val="22272F"/>
                </a:solidFill>
                <a:latin typeface="PT Serif"/>
              </a:rPr>
              <a:t>, у которых условия труда отличаются от обычных (</a:t>
            </a:r>
            <a:r>
              <a:rPr lang="ru-RU" dirty="0">
                <a:solidFill>
                  <a:srgbClr val="3272C0"/>
                </a:solidFill>
                <a:latin typeface="PT Serif"/>
                <a:hlinkClick r:id="rId3"/>
              </a:rPr>
              <a:t>п. 3 ст. 11</a:t>
            </a:r>
            <a:r>
              <a:rPr lang="ru-RU" dirty="0">
                <a:solidFill>
                  <a:srgbClr val="22272F"/>
                </a:solidFill>
                <a:latin typeface="PT Serif"/>
              </a:rPr>
              <a:t> Закона N 27-ФЗ).</a:t>
            </a:r>
          </a:p>
          <a:p>
            <a:pPr algn="just"/>
            <a:r>
              <a:rPr lang="ru-RU" dirty="0">
                <a:solidFill>
                  <a:srgbClr val="22272F"/>
                </a:solidFill>
                <a:latin typeface="PT Serif"/>
              </a:rPr>
              <a:t>К ним относятся лица, которые:</a:t>
            </a:r>
          </a:p>
          <a:p>
            <a:pPr algn="just"/>
            <a:endParaRPr lang="ru-RU" dirty="0" smtClean="0">
              <a:solidFill>
                <a:srgbClr val="22272F"/>
              </a:solidFill>
              <a:latin typeface="PT Serif"/>
            </a:endParaRPr>
          </a:p>
          <a:p>
            <a:pPr algn="just"/>
            <a:r>
              <a:rPr lang="ru-RU" dirty="0" smtClean="0">
                <a:solidFill>
                  <a:srgbClr val="22272F"/>
                </a:solidFill>
                <a:latin typeface="PT Serif"/>
              </a:rPr>
              <a:t>9</a:t>
            </a:r>
            <a:r>
              <a:rPr lang="ru-RU" dirty="0">
                <a:solidFill>
                  <a:srgbClr val="22272F"/>
                </a:solidFill>
                <a:latin typeface="PT Serif"/>
              </a:rPr>
              <a:t>) имели период получения пособия по безработице, период участия в оплачиваемых общественных работах, период переезда или переселения по направлению госслужбы занятости населения в другую местность для трудоустройства;</a:t>
            </a:r>
          </a:p>
          <a:p>
            <a:pPr algn="just"/>
            <a:r>
              <a:rPr lang="ru-RU" dirty="0">
                <a:solidFill>
                  <a:srgbClr val="22272F"/>
                </a:solidFill>
                <a:latin typeface="PT Serif"/>
              </a:rPr>
              <a:t>10) находились в отпуске по уходу за ребенком в возрасте от полутора до трех лет, в отпуске без сохранения заработной платы;</a:t>
            </a:r>
          </a:p>
          <a:p>
            <a:pPr algn="just"/>
            <a:r>
              <a:rPr lang="ru-RU" dirty="0">
                <a:solidFill>
                  <a:srgbClr val="22272F"/>
                </a:solidFill>
                <a:latin typeface="PT Serif"/>
              </a:rPr>
              <a:t>11) имели период приостановления действия трудового договора в соответствии со </a:t>
            </a:r>
            <a:r>
              <a:rPr lang="ru-RU" dirty="0">
                <a:solidFill>
                  <a:srgbClr val="551A8B"/>
                </a:solidFill>
                <a:latin typeface="PT Serif"/>
                <a:hlinkClick r:id="rId4"/>
              </a:rPr>
              <a:t>ст. 351.7</a:t>
            </a:r>
            <a:r>
              <a:rPr lang="ru-RU" dirty="0">
                <a:solidFill>
                  <a:srgbClr val="22272F"/>
                </a:solidFill>
                <a:latin typeface="PT Serif"/>
              </a:rPr>
              <a:t> ТК РФ.</a:t>
            </a:r>
          </a:p>
          <a:p>
            <a:pPr algn="just"/>
            <a:r>
              <a:rPr lang="ru-RU" b="1" dirty="0">
                <a:solidFill>
                  <a:srgbClr val="FFFFFF"/>
                </a:solidFill>
                <a:latin typeface="PT Serif"/>
              </a:rPr>
              <a:t>Внимание</a:t>
            </a:r>
          </a:p>
          <a:p>
            <a:pPr algn="just"/>
            <a:r>
              <a:rPr lang="ru-RU" dirty="0">
                <a:solidFill>
                  <a:srgbClr val="22272F"/>
                </a:solidFill>
                <a:latin typeface="PT Serif"/>
              </a:rPr>
              <a:t>В отношении застрахованных лиц, не относящихся к этим категориям, </a:t>
            </a:r>
            <a:r>
              <a:rPr lang="ru-RU" dirty="0">
                <a:solidFill>
                  <a:srgbClr val="551A8B"/>
                </a:solidFill>
                <a:latin typeface="PT Serif"/>
                <a:hlinkClick r:id="rId5"/>
              </a:rPr>
              <a:t>подраздел 1.2 </a:t>
            </a:r>
            <a:r>
              <a:rPr lang="ru-RU" dirty="0">
                <a:solidFill>
                  <a:srgbClr val="22272F"/>
                </a:solidFill>
                <a:latin typeface="PT Serif"/>
              </a:rPr>
              <a:t>подавать не надо (в </a:t>
            </a:r>
            <a:r>
              <a:rPr lang="ru-RU" dirty="0" err="1">
                <a:solidFill>
                  <a:srgbClr val="22272F"/>
                </a:solidFill>
                <a:latin typeface="PT Serif"/>
              </a:rPr>
              <a:t>т.ч</a:t>
            </a:r>
            <a:r>
              <a:rPr lang="ru-RU" dirty="0">
                <a:solidFill>
                  <a:srgbClr val="22272F"/>
                </a:solidFill>
                <a:latin typeface="PT Serif"/>
              </a:rPr>
              <a:t>. и "нулевой").  При этом, по мнению специалистов СФР, страхователи имеют право представить </a:t>
            </a:r>
            <a:r>
              <a:rPr lang="ru-RU" dirty="0">
                <a:solidFill>
                  <a:srgbClr val="551A8B"/>
                </a:solidFill>
                <a:latin typeface="PT Serif"/>
                <a:hlinkClick r:id="rId6"/>
              </a:rPr>
              <a:t>подраздел 1.2</a:t>
            </a:r>
            <a:r>
              <a:rPr lang="ru-RU" dirty="0">
                <a:solidFill>
                  <a:srgbClr val="22272F"/>
                </a:solidFill>
                <a:latin typeface="PT Serif"/>
              </a:rPr>
              <a:t> на всех работников, независимо от наличия особых условий, предусмотренных </a:t>
            </a:r>
            <a:r>
              <a:rPr lang="ru-RU" dirty="0">
                <a:solidFill>
                  <a:srgbClr val="3272C0"/>
                </a:solidFill>
                <a:latin typeface="PT Serif"/>
                <a:hlinkClick r:id="rId3"/>
              </a:rPr>
              <a:t>п. 3 ст. 11</a:t>
            </a:r>
            <a:r>
              <a:rPr lang="ru-RU" dirty="0">
                <a:solidFill>
                  <a:srgbClr val="22272F"/>
                </a:solidFill>
                <a:latin typeface="PT Serif"/>
              </a:rPr>
              <a:t>  Закона N 27-ФЗ (</a:t>
            </a:r>
            <a:r>
              <a:rPr lang="ru-RU" dirty="0">
                <a:solidFill>
                  <a:srgbClr val="3272C0"/>
                </a:solidFill>
                <a:latin typeface="PT Serif"/>
                <a:hlinkClick r:id="rId7"/>
              </a:rPr>
              <a:t>Разъяснения</a:t>
            </a:r>
            <a:r>
              <a:rPr lang="ru-RU" dirty="0">
                <a:solidFill>
                  <a:srgbClr val="22272F"/>
                </a:solidFill>
                <a:latin typeface="PT Serif"/>
              </a:rPr>
              <a:t> СФР от 18.03.2024).</a:t>
            </a:r>
            <a:endParaRPr lang="ru-RU" b="0" i="0" dirty="0">
              <a:solidFill>
                <a:srgbClr val="22272F"/>
              </a:solidFill>
              <a:effectLst/>
              <a:latin typeface="PT Serif"/>
            </a:endParaRPr>
          </a:p>
        </p:txBody>
      </p:sp>
    </p:spTree>
    <p:extLst>
      <p:ext uri="{BB962C8B-B14F-4D97-AF65-F5344CB8AC3E}">
        <p14:creationId xmlns:p14="http://schemas.microsoft.com/office/powerpoint/2010/main" val="25433230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7159" y="486910"/>
            <a:ext cx="10991462" cy="5909310"/>
          </a:xfrm>
          <a:prstGeom prst="rect">
            <a:avLst/>
          </a:prstGeom>
        </p:spPr>
        <p:txBody>
          <a:bodyPr wrap="square">
            <a:spAutoFit/>
          </a:bodyPr>
          <a:lstStyle/>
          <a:p>
            <a:pPr algn="ctr"/>
            <a:r>
              <a:rPr lang="ru-RU" b="1" dirty="0">
                <a:solidFill>
                  <a:srgbClr val="22272F"/>
                </a:solidFill>
                <a:latin typeface="PT Serif"/>
              </a:rPr>
              <a:t>Срок представления </a:t>
            </a:r>
            <a:r>
              <a:rPr lang="ru-RU" b="1" dirty="0" smtClean="0">
                <a:solidFill>
                  <a:srgbClr val="22272F"/>
                </a:solidFill>
                <a:latin typeface="PT Serif"/>
              </a:rPr>
              <a:t>сведений</a:t>
            </a:r>
          </a:p>
          <a:p>
            <a:pPr algn="ctr"/>
            <a:endParaRPr lang="ru-RU" b="1" dirty="0">
              <a:solidFill>
                <a:srgbClr val="22272F"/>
              </a:solidFill>
              <a:latin typeface="PT Serif"/>
            </a:endParaRPr>
          </a:p>
          <a:p>
            <a:pPr algn="just"/>
            <a:r>
              <a:rPr lang="ru-RU" dirty="0">
                <a:solidFill>
                  <a:srgbClr val="22272F"/>
                </a:solidFill>
                <a:latin typeface="PT Serif"/>
              </a:rPr>
              <a:t>По общему правилу указанную форму надлежит сдавать в СФР один раз в год не позднее 25 января года, следующего за отчетным (</a:t>
            </a:r>
            <a:r>
              <a:rPr lang="ru-RU" dirty="0">
                <a:solidFill>
                  <a:srgbClr val="3272C0"/>
                </a:solidFill>
                <a:latin typeface="PT Serif"/>
                <a:hlinkClick r:id="rId2"/>
              </a:rPr>
              <a:t>п. 3 ст. 11</a:t>
            </a:r>
            <a:r>
              <a:rPr lang="ru-RU" dirty="0">
                <a:solidFill>
                  <a:srgbClr val="22272F"/>
                </a:solidFill>
                <a:latin typeface="PT Serif"/>
              </a:rPr>
              <a:t> Закона N 27-ФЗ).</a:t>
            </a:r>
          </a:p>
          <a:p>
            <a:pPr algn="just"/>
            <a:endParaRPr lang="ru-RU" dirty="0" smtClean="0">
              <a:solidFill>
                <a:srgbClr val="22272F"/>
              </a:solidFill>
              <a:latin typeface="PT Serif"/>
            </a:endParaRPr>
          </a:p>
          <a:p>
            <a:pPr algn="just"/>
            <a:r>
              <a:rPr lang="ru-RU" dirty="0" smtClean="0">
                <a:solidFill>
                  <a:srgbClr val="22272F"/>
                </a:solidFill>
                <a:latin typeface="PT Serif"/>
              </a:rPr>
              <a:t>Кроме </a:t>
            </a:r>
            <a:r>
              <a:rPr lang="ru-RU" dirty="0">
                <a:solidFill>
                  <a:srgbClr val="22272F"/>
                </a:solidFill>
                <a:latin typeface="PT Serif"/>
              </a:rPr>
              <a:t>того, Сведения о стаже представляются в СФР при назначении работнику:</a:t>
            </a:r>
          </a:p>
          <a:p>
            <a:pPr algn="just"/>
            <a:r>
              <a:rPr lang="ru-RU" dirty="0">
                <a:solidFill>
                  <a:srgbClr val="22272F"/>
                </a:solidFill>
                <a:latin typeface="PT Serif"/>
              </a:rPr>
              <a:t>1) пенсии;</a:t>
            </a:r>
          </a:p>
          <a:p>
            <a:pPr algn="just"/>
            <a:r>
              <a:rPr lang="ru-RU" dirty="0">
                <a:solidFill>
                  <a:srgbClr val="22272F"/>
                </a:solidFill>
                <a:latin typeface="PT Serif"/>
              </a:rPr>
              <a:t>2) пособий по обязательному социальному страхованию (ОСС</a:t>
            </a:r>
            <a:r>
              <a:rPr lang="ru-RU" dirty="0" smtClean="0">
                <a:solidFill>
                  <a:srgbClr val="22272F"/>
                </a:solidFill>
                <a:latin typeface="PT Serif"/>
              </a:rPr>
              <a:t>).</a:t>
            </a:r>
          </a:p>
          <a:p>
            <a:pPr algn="just"/>
            <a:endParaRPr lang="ru-RU" dirty="0">
              <a:solidFill>
                <a:srgbClr val="22272F"/>
              </a:solidFill>
              <a:latin typeface="PT Serif"/>
            </a:endParaRPr>
          </a:p>
          <a:p>
            <a:pPr algn="just"/>
            <a:r>
              <a:rPr lang="ru-RU" dirty="0">
                <a:solidFill>
                  <a:srgbClr val="22272F"/>
                </a:solidFill>
                <a:latin typeface="PT Serif"/>
              </a:rPr>
              <a:t>В этом случае сведения необходимо сдать в течение 3-х календарных дней со дня поступления к работодателю запроса из Фонда либо обращения застрахованного лица (</a:t>
            </a:r>
            <a:r>
              <a:rPr lang="ru-RU" dirty="0">
                <a:solidFill>
                  <a:srgbClr val="3272C0"/>
                </a:solidFill>
                <a:latin typeface="PT Serif"/>
                <a:hlinkClick r:id="rId3"/>
              </a:rPr>
              <a:t>п. 2</a:t>
            </a:r>
            <a:r>
              <a:rPr lang="ru-RU" dirty="0">
                <a:solidFill>
                  <a:srgbClr val="22272F"/>
                </a:solidFill>
                <a:latin typeface="PT Serif"/>
              </a:rPr>
              <a:t>, </a:t>
            </a:r>
            <a:r>
              <a:rPr lang="ru-RU" dirty="0">
                <a:solidFill>
                  <a:srgbClr val="3272C0"/>
                </a:solidFill>
                <a:latin typeface="PT Serif"/>
                <a:hlinkClick r:id="rId4"/>
              </a:rPr>
              <a:t>п. 4 ст. 11</a:t>
            </a:r>
            <a:r>
              <a:rPr lang="ru-RU" dirty="0">
                <a:solidFill>
                  <a:srgbClr val="22272F"/>
                </a:solidFill>
                <a:latin typeface="PT Serif"/>
              </a:rPr>
              <a:t> Закона N 27-ФЗ</a:t>
            </a:r>
            <a:r>
              <a:rPr lang="ru-RU" dirty="0" smtClean="0">
                <a:solidFill>
                  <a:srgbClr val="22272F"/>
                </a:solidFill>
                <a:latin typeface="PT Serif"/>
              </a:rPr>
              <a:t>).</a:t>
            </a:r>
          </a:p>
          <a:p>
            <a:pPr algn="just"/>
            <a:endParaRPr lang="ru-RU" dirty="0">
              <a:solidFill>
                <a:srgbClr val="22272F"/>
              </a:solidFill>
              <a:latin typeface="PT Serif"/>
            </a:endParaRPr>
          </a:p>
          <a:p>
            <a:pPr algn="just"/>
            <a:r>
              <a:rPr lang="ru-RU" dirty="0">
                <a:solidFill>
                  <a:srgbClr val="22272F"/>
                </a:solidFill>
                <a:latin typeface="PT Serif"/>
              </a:rPr>
              <a:t>Копия сведений должна передаваться и каждому лицу, сведения о котором были представлены в СФР (</a:t>
            </a:r>
            <a:r>
              <a:rPr lang="ru-RU" dirty="0">
                <a:solidFill>
                  <a:srgbClr val="3272C0"/>
                </a:solidFill>
                <a:latin typeface="PT Serif"/>
                <a:hlinkClick r:id="rId5"/>
              </a:rPr>
              <a:t>п. 12 ст. 11</a:t>
            </a:r>
            <a:r>
              <a:rPr lang="ru-RU" dirty="0">
                <a:solidFill>
                  <a:srgbClr val="22272F"/>
                </a:solidFill>
                <a:latin typeface="PT Serif"/>
              </a:rPr>
              <a:t> Закона N 27-ФЗ). Такая копия выдается на руки в следующих случаях:</a:t>
            </a:r>
          </a:p>
          <a:p>
            <a:pPr algn="just"/>
            <a:r>
              <a:rPr lang="ru-RU" dirty="0">
                <a:solidFill>
                  <a:srgbClr val="22272F"/>
                </a:solidFill>
                <a:latin typeface="PT Serif"/>
              </a:rPr>
              <a:t>- если застрахованное лицо обратится к страхователю с просьбой о выдаче указанных сведений. В этом случае копия сведений о стаже должна быть выдана не позднее 3-х календарных дней со дня его обращения;</a:t>
            </a:r>
          </a:p>
          <a:p>
            <a:pPr algn="just"/>
            <a:r>
              <a:rPr lang="ru-RU" dirty="0">
                <a:solidFill>
                  <a:srgbClr val="22272F"/>
                </a:solidFill>
                <a:latin typeface="PT Serif"/>
              </a:rPr>
              <a:t>- при увольнении (прекращении договора гражданско-правового характера). В этом случае документ выдается работнику в день увольнения (в день прекращения договора ГПХ) без его дополнительной просьбы об этом.</a:t>
            </a:r>
            <a:endParaRPr lang="ru-RU" b="0" i="0" dirty="0">
              <a:solidFill>
                <a:srgbClr val="22272F"/>
              </a:solidFill>
              <a:effectLst/>
              <a:latin typeface="PT Serif"/>
            </a:endParaRPr>
          </a:p>
        </p:txBody>
      </p:sp>
    </p:spTree>
    <p:extLst>
      <p:ext uri="{BB962C8B-B14F-4D97-AF65-F5344CB8AC3E}">
        <p14:creationId xmlns:p14="http://schemas.microsoft.com/office/powerpoint/2010/main" val="309645680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5577" y="317260"/>
            <a:ext cx="11155680" cy="5632311"/>
          </a:xfrm>
          <a:prstGeom prst="rect">
            <a:avLst/>
          </a:prstGeom>
        </p:spPr>
        <p:txBody>
          <a:bodyPr wrap="square">
            <a:spAutoFit/>
          </a:bodyPr>
          <a:lstStyle/>
          <a:p>
            <a:r>
              <a:rPr lang="ru-RU" b="1" dirty="0"/>
              <a:t>Выдача сведений персонифицированного учета при увольнении работника или прекращении гражданского-правового договора</a:t>
            </a:r>
          </a:p>
          <a:p>
            <a:endParaRPr lang="ru-RU" dirty="0"/>
          </a:p>
          <a:p>
            <a:r>
              <a:rPr lang="ru-RU" dirty="0"/>
              <a:t>В день увольнения работника или в день прекращения договора гражданско-правового характера, на вознаграждение по которому начисляются страховые взносы, страхователь обязан передать застрахованному лицу сведения персонифицированного учета (абзац 2 п. 12 ст. 11 Закона N 27-ФЗ).</a:t>
            </a:r>
          </a:p>
          <a:p>
            <a:endParaRPr lang="ru-RU" dirty="0"/>
          </a:p>
          <a:p>
            <a:r>
              <a:rPr lang="ru-RU" dirty="0"/>
              <a:t>Как и ранее, специальных форм для передачи таких сведений работнику не предусмотрено.</a:t>
            </a:r>
          </a:p>
          <a:p>
            <a:endParaRPr lang="ru-RU" dirty="0"/>
          </a:p>
          <a:p>
            <a:r>
              <a:rPr lang="ru-RU" dirty="0"/>
              <a:t>По мнению специалистов СФР, работнику должны выдаваться отдельные подразделы из формы ЕФС-1 (копии), в которых содержатся сведения, предусмотренные </a:t>
            </a:r>
            <a:r>
              <a:rPr lang="ru-RU" dirty="0" err="1"/>
              <a:t>п.п</a:t>
            </a:r>
            <a:r>
              <a:rPr lang="ru-RU" dirty="0"/>
              <a:t>. 2 и 8 ст. 11 Закона N 27-ФЗ (см. письмо СФР от 06.03.2023 N 19-20/33754).</a:t>
            </a:r>
          </a:p>
          <a:p>
            <a:endParaRPr lang="ru-RU" dirty="0"/>
          </a:p>
          <a:p>
            <a:r>
              <a:rPr lang="ru-RU" dirty="0"/>
              <a:t>Учитывая, что сведения индивидуального (персонифицированного) учета относятся к категории конфиденциальной информации (п. 8 ст. 6 Закона N 27-ФЗ), в формы, предоставляемые увольняемому работнику, необходимо включить данные, касающиеся только его самого (письмо ГУ - Отделения ПФР по г. Москве и Московской области от 03.04.2018 N В-4510-08/7361).</a:t>
            </a:r>
          </a:p>
        </p:txBody>
      </p:sp>
    </p:spTree>
    <p:extLst>
      <p:ext uri="{BB962C8B-B14F-4D97-AF65-F5344CB8AC3E}">
        <p14:creationId xmlns:p14="http://schemas.microsoft.com/office/powerpoint/2010/main" val="24789918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73161219"/>
              </p:ext>
            </p:extLst>
          </p:nvPr>
        </p:nvGraphicFramePr>
        <p:xfrm>
          <a:off x="561701" y="431073"/>
          <a:ext cx="10802983" cy="5235305"/>
        </p:xfrm>
        <a:graphic>
          <a:graphicData uri="http://schemas.openxmlformats.org/drawingml/2006/table">
            <a:tbl>
              <a:tblPr/>
              <a:tblGrid>
                <a:gridCol w="3322738">
                  <a:extLst>
                    <a:ext uri="{9D8B030D-6E8A-4147-A177-3AD203B41FA5}">
                      <a16:colId xmlns:a16="http://schemas.microsoft.com/office/drawing/2014/main" val="3959601529"/>
                    </a:ext>
                  </a:extLst>
                </a:gridCol>
                <a:gridCol w="2209707">
                  <a:extLst>
                    <a:ext uri="{9D8B030D-6E8A-4147-A177-3AD203B41FA5}">
                      <a16:colId xmlns:a16="http://schemas.microsoft.com/office/drawing/2014/main" val="1557942834"/>
                    </a:ext>
                  </a:extLst>
                </a:gridCol>
                <a:gridCol w="2684374">
                  <a:extLst>
                    <a:ext uri="{9D8B030D-6E8A-4147-A177-3AD203B41FA5}">
                      <a16:colId xmlns:a16="http://schemas.microsoft.com/office/drawing/2014/main" val="2742358488"/>
                    </a:ext>
                  </a:extLst>
                </a:gridCol>
                <a:gridCol w="2586164">
                  <a:extLst>
                    <a:ext uri="{9D8B030D-6E8A-4147-A177-3AD203B41FA5}">
                      <a16:colId xmlns:a16="http://schemas.microsoft.com/office/drawing/2014/main" val="4238432650"/>
                    </a:ext>
                  </a:extLst>
                </a:gridCol>
              </a:tblGrid>
              <a:tr h="863059">
                <a:tc>
                  <a:txBody>
                    <a:bodyPr/>
                    <a:lstStyle/>
                    <a:p>
                      <a:pPr algn="ctr"/>
                      <a:r>
                        <a:rPr lang="ru-RU" sz="1400" dirty="0">
                          <a:effectLst/>
                        </a:rPr>
                        <a:t>Сведения, подлежащие передаче работнику</a:t>
                      </a:r>
                    </a:p>
                  </a:txBody>
                  <a:tcPr marL="11197" marR="11197" marT="5599" marB="559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rPr>
                        <a:t>Какие листы, разделы, подразделы, формы нужно выдать работнику</a:t>
                      </a:r>
                    </a:p>
                  </a:txBody>
                  <a:tcPr marL="11197" marR="11197" marT="5599" marB="559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rPr>
                        <a:t>За какой период предоставляется</a:t>
                      </a:r>
                    </a:p>
                  </a:txBody>
                  <a:tcPr marL="11197" marR="11197" marT="5599" marB="559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rPr>
                        <a:t>Примечание</a:t>
                      </a:r>
                    </a:p>
                  </a:txBody>
                  <a:tcPr marL="11197" marR="11197" marT="5599" marB="559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93094368"/>
                  </a:ext>
                </a:extLst>
              </a:tr>
              <a:tr h="224148">
                <a:tc gridSpan="4">
                  <a:txBody>
                    <a:bodyPr/>
                    <a:lstStyle/>
                    <a:p>
                      <a:pPr algn="ctr"/>
                      <a:r>
                        <a:rPr lang="ru-RU" sz="1400" b="1">
                          <a:effectLst/>
                        </a:rPr>
                        <a:t>Сведения, предусмотренные </a:t>
                      </a:r>
                      <a:r>
                        <a:rPr lang="ru-RU" sz="1400" b="1" u="none" strike="noStrike">
                          <a:solidFill>
                            <a:srgbClr val="3272C0"/>
                          </a:solidFill>
                          <a:effectLst/>
                          <a:hlinkClick r:id="rId2"/>
                        </a:rPr>
                        <a:t>п. 2 ст. 11</a:t>
                      </a:r>
                      <a:r>
                        <a:rPr lang="ru-RU" sz="1400" b="1">
                          <a:effectLst/>
                        </a:rPr>
                        <a:t> Закона N 27-ФЗ</a:t>
                      </a:r>
                    </a:p>
                  </a:txBody>
                  <a:tcPr marL="11197" marR="11197" marT="5599" marB="559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128151452"/>
                  </a:ext>
                </a:extLst>
              </a:tr>
              <a:tr h="437118">
                <a:tc>
                  <a:txBody>
                    <a:bodyPr/>
                    <a:lstStyle/>
                    <a:p>
                      <a:pPr algn="l"/>
                      <a:r>
                        <a:rPr lang="ru-RU" sz="1400">
                          <a:effectLst/>
                        </a:rPr>
                        <a:t>Сведения о трудовой (иной) деятельности</a:t>
                      </a:r>
                    </a:p>
                  </a:txBody>
                  <a:tcPr marL="11197" marR="11197" marT="5599" marB="559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l"/>
                      <a:r>
                        <a:rPr lang="ru-RU" sz="1400" u="none" strike="noStrike">
                          <a:solidFill>
                            <a:srgbClr val="551A8B"/>
                          </a:solidFill>
                          <a:effectLst/>
                          <a:hlinkClick r:id="rId3"/>
                        </a:rPr>
                        <a:t>Подраздел 1.1</a:t>
                      </a:r>
                      <a:endParaRPr lang="ru-RU" sz="1400">
                        <a:effectLst/>
                      </a:endParaRPr>
                    </a:p>
                  </a:txBody>
                  <a:tcPr marL="11197" marR="11197" marT="5599" marB="559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l"/>
                      <a:r>
                        <a:rPr lang="ru-RU" sz="1400">
                          <a:effectLst/>
                        </a:rPr>
                        <a:t>За месяц, в котором увольняется работник</a:t>
                      </a:r>
                    </a:p>
                  </a:txBody>
                  <a:tcPr marL="11197" marR="11197" marT="5599" marB="559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rowSpan="3">
                  <a:txBody>
                    <a:bodyPr/>
                    <a:lstStyle/>
                    <a:p>
                      <a:pPr algn="l"/>
                      <a:r>
                        <a:rPr lang="ru-RU" sz="1400" dirty="0">
                          <a:effectLst/>
                        </a:rPr>
                        <a:t>К указанным сведениям должны прилагаться:</a:t>
                      </a:r>
                    </a:p>
                    <a:p>
                      <a:pPr algn="l"/>
                      <a:r>
                        <a:rPr lang="ru-RU" sz="1400" dirty="0">
                          <a:effectLst/>
                        </a:rPr>
                        <a:t>- </a:t>
                      </a:r>
                      <a:r>
                        <a:rPr lang="ru-RU" sz="1400" u="none" strike="noStrike" dirty="0">
                          <a:solidFill>
                            <a:srgbClr val="551A8B"/>
                          </a:solidFill>
                          <a:effectLst/>
                          <a:hlinkClick r:id="rId4"/>
                        </a:rPr>
                        <a:t>Титульный лист</a:t>
                      </a:r>
                      <a:r>
                        <a:rPr lang="ru-RU" sz="1400" dirty="0">
                          <a:effectLst/>
                        </a:rPr>
                        <a:t>, в котором указаны сведения о страхователе;</a:t>
                      </a:r>
                    </a:p>
                    <a:p>
                      <a:pPr algn="l"/>
                      <a:r>
                        <a:rPr lang="ru-RU" sz="1400" dirty="0">
                          <a:effectLst/>
                        </a:rPr>
                        <a:t>- </a:t>
                      </a:r>
                      <a:r>
                        <a:rPr lang="ru-RU" sz="1400" u="none" strike="noStrike" dirty="0">
                          <a:solidFill>
                            <a:srgbClr val="551A8B"/>
                          </a:solidFill>
                          <a:effectLst/>
                          <a:hlinkClick r:id="rId5"/>
                        </a:rPr>
                        <a:t>Подраздел 1</a:t>
                      </a:r>
                      <a:r>
                        <a:rPr lang="ru-RU" sz="1400" dirty="0">
                          <a:effectLst/>
                        </a:rPr>
                        <a:t>, в котором указаны сведения о застрахованном лице</a:t>
                      </a:r>
                      <a:r>
                        <a:rPr lang="ru-RU" sz="1400" dirty="0" smtClean="0">
                          <a:effectLst/>
                        </a:rPr>
                        <a:t>.</a:t>
                      </a:r>
                      <a:endParaRPr lang="ru-RU" sz="1400" dirty="0">
                        <a:effectLst/>
                      </a:endParaRPr>
                    </a:p>
                  </a:txBody>
                  <a:tcPr marL="11197" marR="11197" marT="5599" marB="559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19050914"/>
                  </a:ext>
                </a:extLst>
              </a:tr>
              <a:tr h="406190">
                <a:tc>
                  <a:txBody>
                    <a:bodyPr/>
                    <a:lstStyle/>
                    <a:p>
                      <a:pPr algn="l"/>
                      <a:r>
                        <a:rPr lang="ru-RU" sz="1400">
                          <a:effectLst/>
                        </a:rPr>
                        <a:t>Сведения о стаже</a:t>
                      </a:r>
                    </a:p>
                  </a:txBody>
                  <a:tcPr marL="11197" marR="11197" marT="5599" marB="559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l"/>
                      <a:r>
                        <a:rPr lang="ru-RU" sz="1400" u="none" strike="noStrike">
                          <a:solidFill>
                            <a:srgbClr val="551A8B"/>
                          </a:solidFill>
                          <a:effectLst/>
                          <a:hlinkClick r:id="rId6"/>
                        </a:rPr>
                        <a:t>Подраздел 1.2</a:t>
                      </a:r>
                      <a:endParaRPr lang="ru-RU" sz="1400">
                        <a:effectLst/>
                      </a:endParaRPr>
                    </a:p>
                  </a:txBody>
                  <a:tcPr marL="11197" marR="11197" marT="5599" marB="559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l"/>
                      <a:r>
                        <a:rPr lang="ru-RU" sz="1400" i="1" dirty="0">
                          <a:effectLst/>
                        </a:rPr>
                        <a:t>За текущий год увольнения </a:t>
                      </a:r>
                    </a:p>
                  </a:txBody>
                  <a:tcPr marL="11197" marR="11197" marT="5599" marB="559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vMerge="1">
                  <a:txBody>
                    <a:bodyPr/>
                    <a:lstStyle/>
                    <a:p>
                      <a:endParaRPr lang="ru-RU"/>
                    </a:p>
                  </a:txBody>
                  <a:tcPr/>
                </a:tc>
                <a:extLst>
                  <a:ext uri="{0D108BD9-81ED-4DB2-BD59-A6C34878D82A}">
                    <a16:rowId xmlns:a16="http://schemas.microsoft.com/office/drawing/2014/main" val="1905403883"/>
                  </a:ext>
                </a:extLst>
              </a:tr>
              <a:tr h="1149532">
                <a:tc>
                  <a:txBody>
                    <a:bodyPr/>
                    <a:lstStyle/>
                    <a:p>
                      <a:pPr algn="l"/>
                      <a:r>
                        <a:rPr lang="ru-RU" sz="1400">
                          <a:effectLst/>
                        </a:rPr>
                        <a:t>Сведения о застрахованных лицах, за которых перечислены дополнительные страховые взносы на накопительную пенсию и уплачены взносы работодателя</a:t>
                      </a:r>
                    </a:p>
                  </a:txBody>
                  <a:tcPr marL="11197" marR="11197" marT="5599" marB="559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l"/>
                      <a:r>
                        <a:rPr lang="ru-RU" sz="1400" u="none" strike="noStrike">
                          <a:solidFill>
                            <a:srgbClr val="551A8B"/>
                          </a:solidFill>
                          <a:effectLst/>
                          <a:hlinkClick r:id="rId7"/>
                        </a:rPr>
                        <a:t>Подраздел 3</a:t>
                      </a:r>
                      <a:endParaRPr lang="ru-RU" sz="1400">
                        <a:effectLst/>
                      </a:endParaRPr>
                    </a:p>
                  </a:txBody>
                  <a:tcPr marL="11197" marR="11197" marT="5599" marB="559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l"/>
                      <a:r>
                        <a:rPr lang="ru-RU" sz="1400" i="1" dirty="0">
                          <a:effectLst/>
                        </a:rPr>
                        <a:t>За квартал, в котором увольняется работник</a:t>
                      </a:r>
                    </a:p>
                  </a:txBody>
                  <a:tcPr marL="11197" marR="11197" marT="5599" marB="559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vMerge="1">
                  <a:txBody>
                    <a:bodyPr/>
                    <a:lstStyle/>
                    <a:p>
                      <a:endParaRPr lang="ru-RU"/>
                    </a:p>
                  </a:txBody>
                  <a:tcPr/>
                </a:tc>
                <a:extLst>
                  <a:ext uri="{0D108BD9-81ED-4DB2-BD59-A6C34878D82A}">
                    <a16:rowId xmlns:a16="http://schemas.microsoft.com/office/drawing/2014/main" val="2853118899"/>
                  </a:ext>
                </a:extLst>
              </a:tr>
              <a:tr h="224148">
                <a:tc gridSpan="4">
                  <a:txBody>
                    <a:bodyPr/>
                    <a:lstStyle/>
                    <a:p>
                      <a:pPr algn="ctr"/>
                      <a:r>
                        <a:rPr lang="ru-RU" sz="1400" b="1" dirty="0">
                          <a:effectLst/>
                        </a:rPr>
                        <a:t>Сведения, предусмотренные </a:t>
                      </a:r>
                      <a:r>
                        <a:rPr lang="ru-RU" sz="1400" b="1" u="none" strike="noStrike" dirty="0">
                          <a:solidFill>
                            <a:srgbClr val="3272C0"/>
                          </a:solidFill>
                          <a:effectLst/>
                          <a:hlinkClick r:id="rId8"/>
                        </a:rPr>
                        <a:t>п. 8 ст. 11</a:t>
                      </a:r>
                      <a:r>
                        <a:rPr lang="ru-RU" sz="1400" b="1" dirty="0">
                          <a:effectLst/>
                        </a:rPr>
                        <a:t> Закона N 27-ФЗ</a:t>
                      </a:r>
                    </a:p>
                  </a:txBody>
                  <a:tcPr marL="11197" marR="11197" marT="5599" marB="559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692714998"/>
                  </a:ext>
                </a:extLst>
              </a:tr>
              <a:tr h="1927911">
                <a:tc>
                  <a:txBody>
                    <a:bodyPr/>
                    <a:lstStyle/>
                    <a:p>
                      <a:pPr algn="l"/>
                      <a:r>
                        <a:rPr lang="ru-RU" sz="1400" u="none" strike="noStrike">
                          <a:solidFill>
                            <a:srgbClr val="3272C0"/>
                          </a:solidFill>
                          <a:effectLst/>
                          <a:hlinkClick r:id="rId9"/>
                        </a:rPr>
                        <a:t>Раздел 3</a:t>
                      </a:r>
                      <a:r>
                        <a:rPr lang="ru-RU" sz="1400">
                          <a:effectLst/>
                        </a:rPr>
                        <a:t> "Персонифицированные сведения о застрахованных лицах" Расчета по страховым взносам, утв. </a:t>
                      </a:r>
                      <a:r>
                        <a:rPr lang="ru-RU" sz="1400" u="none" strike="noStrike">
                          <a:solidFill>
                            <a:srgbClr val="3272C0"/>
                          </a:solidFill>
                          <a:effectLst/>
                          <a:hlinkClick r:id="rId10"/>
                        </a:rPr>
                        <a:t>приказом</a:t>
                      </a:r>
                      <a:r>
                        <a:rPr lang="ru-RU" sz="1400">
                          <a:effectLst/>
                        </a:rPr>
                        <a:t> ФНС России от 29.09.2022 N ЕД-7-11/878@</a:t>
                      </a:r>
                    </a:p>
                  </a:txBody>
                  <a:tcPr marL="11197" marR="11197" marT="5599" marB="559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l"/>
                      <a:r>
                        <a:rPr lang="ru-RU" sz="1400">
                          <a:effectLst/>
                        </a:rPr>
                        <a:t>-</a:t>
                      </a:r>
                    </a:p>
                  </a:txBody>
                  <a:tcPr marL="11197" marR="11197" marT="5599" marB="559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l"/>
                      <a:r>
                        <a:rPr lang="ru-RU" sz="1400" i="1" dirty="0">
                          <a:effectLst/>
                        </a:rPr>
                        <a:t>За отчетный период, в котором работник уволился, т.е. с начала текущего квартала по дату </a:t>
                      </a:r>
                      <a:r>
                        <a:rPr lang="ru-RU" sz="1400" i="1" dirty="0" smtClean="0">
                          <a:effectLst/>
                        </a:rPr>
                        <a:t>увольнения</a:t>
                      </a:r>
                      <a:endParaRPr lang="ru-RU" sz="1400" i="1" dirty="0">
                        <a:effectLst/>
                      </a:endParaRPr>
                    </a:p>
                  </a:txBody>
                  <a:tcPr marL="11197" marR="11197" marT="5599" marB="559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400" dirty="0">
                          <a:effectLst/>
                        </a:rPr>
                        <a:t> </a:t>
                      </a:r>
                    </a:p>
                  </a:txBody>
                  <a:tcPr marL="11197" marR="11197" marT="5599" marB="559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38833611"/>
                  </a:ext>
                </a:extLst>
              </a:tr>
            </a:tbl>
          </a:graphicData>
        </a:graphic>
      </p:graphicFrame>
    </p:spTree>
    <p:extLst>
      <p:ext uri="{BB962C8B-B14F-4D97-AF65-F5344CB8AC3E}">
        <p14:creationId xmlns:p14="http://schemas.microsoft.com/office/powerpoint/2010/main" val="185444588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39056" y="578805"/>
            <a:ext cx="10889555" cy="4801314"/>
          </a:xfrm>
          <a:prstGeom prst="rect">
            <a:avLst/>
          </a:prstGeom>
        </p:spPr>
        <p:txBody>
          <a:bodyPr wrap="square">
            <a:spAutoFit/>
          </a:bodyPr>
          <a:lstStyle/>
          <a:p>
            <a:r>
              <a:rPr lang="ru-RU" dirty="0"/>
              <a:t>Из письма Минтруда России от 10.04.2023 N 14-6/ООГ-2661 следует, что при увольнении работнику, перешедшему на ведение сведений о трудовой деятельности в электронном виде, сведения выдаются в виде выписки </a:t>
            </a:r>
            <a:r>
              <a:rPr lang="ru-RU" b="1" dirty="0"/>
              <a:t>по форме СТД-Р. </a:t>
            </a:r>
            <a:endParaRPr lang="ru-RU" b="1" dirty="0" smtClean="0"/>
          </a:p>
          <a:p>
            <a:endParaRPr lang="ru-RU" dirty="0"/>
          </a:p>
          <a:p>
            <a:r>
              <a:rPr lang="ru-RU" dirty="0" smtClean="0"/>
              <a:t>Работнику</a:t>
            </a:r>
            <a:r>
              <a:rPr lang="ru-RU" dirty="0"/>
              <a:t>, продолжившему ведение трудовой книжки, при увольнении выдается трудовая книжка, а также по его запросу может быть представлена выписка по форме СТД-Р. Выписка из ЕФС-1 при увольнении не требуется. Иными словами, Подраздел </a:t>
            </a:r>
            <a:r>
              <a:rPr lang="ru-RU" dirty="0" smtClean="0"/>
              <a:t>1.1 формы </a:t>
            </a:r>
            <a:r>
              <a:rPr lang="ru-RU" dirty="0"/>
              <a:t>ЕФС-1 работнику при увольнении может не </a:t>
            </a:r>
            <a:r>
              <a:rPr lang="ru-RU" dirty="0" smtClean="0"/>
              <a:t>выдаваться.</a:t>
            </a:r>
          </a:p>
          <a:p>
            <a:endParaRPr lang="ru-RU" dirty="0"/>
          </a:p>
          <a:p>
            <a:endParaRPr lang="ru-RU" dirty="0" smtClean="0"/>
          </a:p>
          <a:p>
            <a:r>
              <a:rPr lang="ru-RU" dirty="0"/>
              <a:t>Указанные формы заверяются подписью с указанием фамилии, имени, отчества и должности того, кто заверил</a:t>
            </a:r>
            <a:r>
              <a:rPr lang="ru-RU" dirty="0" smtClean="0"/>
              <a:t>.</a:t>
            </a:r>
          </a:p>
          <a:p>
            <a:endParaRPr lang="ru-RU" dirty="0"/>
          </a:p>
          <a:p>
            <a:r>
              <a:rPr lang="ru-RU" dirty="0"/>
              <a:t>В свою очередь от работника желательно получить письменное подтверждение передачи ему таких сведений.</a:t>
            </a:r>
          </a:p>
          <a:p>
            <a:endParaRPr lang="ru-RU" dirty="0"/>
          </a:p>
          <a:p>
            <a:endParaRPr lang="ru-RU" dirty="0"/>
          </a:p>
        </p:txBody>
      </p:sp>
    </p:spTree>
    <p:extLst>
      <p:ext uri="{BB962C8B-B14F-4D97-AF65-F5344CB8AC3E}">
        <p14:creationId xmlns:p14="http://schemas.microsoft.com/office/powerpoint/2010/main" val="46077117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0964" y="403429"/>
            <a:ext cx="10560423" cy="646331"/>
          </a:xfrm>
          <a:prstGeom prst="rect">
            <a:avLst/>
          </a:prstGeom>
        </p:spPr>
        <p:txBody>
          <a:bodyPr wrap="square">
            <a:spAutoFit/>
          </a:bodyPr>
          <a:lstStyle/>
          <a:p>
            <a:r>
              <a:rPr lang="ru-RU" b="1" dirty="0"/>
              <a:t>Как предоставить и оплатить работнику дополнительные выходные дни для ухода за ребенком-инвалидом</a:t>
            </a:r>
          </a:p>
        </p:txBody>
      </p:sp>
      <p:sp>
        <p:nvSpPr>
          <p:cNvPr id="3" name="Прямоугольник 2"/>
          <p:cNvSpPr/>
          <p:nvPr/>
        </p:nvSpPr>
        <p:spPr>
          <a:xfrm>
            <a:off x="591670" y="1309771"/>
            <a:ext cx="10488705" cy="646331"/>
          </a:xfrm>
          <a:prstGeom prst="rect">
            <a:avLst/>
          </a:prstGeom>
        </p:spPr>
        <p:txBody>
          <a:bodyPr wrap="square">
            <a:spAutoFit/>
          </a:bodyPr>
          <a:lstStyle/>
          <a:p>
            <a:r>
              <a:rPr lang="ru-RU" dirty="0">
                <a:solidFill>
                  <a:srgbClr val="3272C0"/>
                </a:solidFill>
                <a:latin typeface="PT Serif"/>
                <a:hlinkClick r:id="rId2"/>
              </a:rPr>
              <a:t>Правила</a:t>
            </a:r>
            <a:r>
              <a:rPr lang="ru-RU" dirty="0">
                <a:solidFill>
                  <a:srgbClr val="22272F"/>
                </a:solidFill>
                <a:latin typeface="PT Serif"/>
              </a:rPr>
              <a:t> предоставления дополнительных оплачиваемых выходных дней на период с 01.09.2023 до 01.09.2029 утверждены </a:t>
            </a:r>
            <a:r>
              <a:rPr lang="ru-RU" dirty="0">
                <a:solidFill>
                  <a:srgbClr val="3272C0"/>
                </a:solidFill>
                <a:latin typeface="PT Serif"/>
                <a:hlinkClick r:id="rId3"/>
              </a:rPr>
              <a:t>постановлением</a:t>
            </a:r>
            <a:r>
              <a:rPr lang="ru-RU" dirty="0">
                <a:solidFill>
                  <a:srgbClr val="22272F"/>
                </a:solidFill>
                <a:latin typeface="PT Serif"/>
              </a:rPr>
              <a:t> Правительства РФ от 06.05.2023 N 714</a:t>
            </a:r>
            <a:endParaRPr lang="ru-RU" dirty="0"/>
          </a:p>
        </p:txBody>
      </p:sp>
      <p:sp>
        <p:nvSpPr>
          <p:cNvPr id="4" name="Прямоугольник 3"/>
          <p:cNvSpPr/>
          <p:nvPr/>
        </p:nvSpPr>
        <p:spPr>
          <a:xfrm>
            <a:off x="591670" y="2216113"/>
            <a:ext cx="10721789" cy="2308324"/>
          </a:xfrm>
          <a:prstGeom prst="rect">
            <a:avLst/>
          </a:prstGeom>
        </p:spPr>
        <p:txBody>
          <a:bodyPr wrap="square">
            <a:spAutoFit/>
          </a:bodyPr>
          <a:lstStyle/>
          <a:p>
            <a:r>
              <a:rPr lang="ru-RU" sz="1600" dirty="0"/>
              <a:t>Одному из родителей (опекуну, попечителю) предоставляются:</a:t>
            </a:r>
          </a:p>
          <a:p>
            <a:endParaRPr lang="ru-RU" sz="1600" dirty="0"/>
          </a:p>
          <a:p>
            <a:r>
              <a:rPr lang="ru-RU" sz="1600" dirty="0"/>
              <a:t>- 4 дополнительных оплачиваемых выходных дня в календарном месяце, которые могут быть использованы одним из указанных лиц либо разделены ими между собой по их усмотрению (ст. 262 ТК РФ, п. 2 Правил);</a:t>
            </a:r>
          </a:p>
          <a:p>
            <a:endParaRPr lang="ru-RU" sz="1600" dirty="0"/>
          </a:p>
          <a:p>
            <a:r>
              <a:rPr lang="ru-RU" sz="1600" dirty="0"/>
              <a:t>- до 24 дополнительных оплачиваемых выходных дней подряд в пределах общего количества неиспользованных дней, право на получение которых родитель (опекун, попечитель) имеет в этом календарном году (ст. 262 ТК РФ в редакции Закона N 491-ФЗ, п. 3 Правил).</a:t>
            </a:r>
          </a:p>
        </p:txBody>
      </p:sp>
      <p:sp>
        <p:nvSpPr>
          <p:cNvPr id="5" name="Прямоугольник 4"/>
          <p:cNvSpPr/>
          <p:nvPr/>
        </p:nvSpPr>
        <p:spPr>
          <a:xfrm>
            <a:off x="573742" y="4549676"/>
            <a:ext cx="10919011" cy="2062103"/>
          </a:xfrm>
          <a:prstGeom prst="rect">
            <a:avLst/>
          </a:prstGeom>
        </p:spPr>
        <p:txBody>
          <a:bodyPr wrap="square">
            <a:spAutoFit/>
          </a:bodyPr>
          <a:lstStyle/>
          <a:p>
            <a:r>
              <a:rPr lang="ru-RU" sz="1600" dirty="0"/>
              <a:t>Дополнительные оплачиваемые выходные дни исчисляются в днях, которые являются для родителя (опекуна, попечителя) рабочими и не включают в себя дни, являющиеся для него выходными. Так как положениями статьи 262 ТК РФ предусматривается однократное использование в течение календарного года до 24 дополнительных оплачиваемых выходных дней подряд, то при предоставлении родителю (опекуну, попечителю) указанных выходных дней должен быть соблюден принцип единого отпуска без выхода родителя (опекуна, попечителя) на работу в этот период (см. письма СФР от 09.11.2023 N 19-02/124022л, от 10.11.2023 N 19-02/125694л).</a:t>
            </a:r>
          </a:p>
        </p:txBody>
      </p:sp>
    </p:spTree>
    <p:extLst>
      <p:ext uri="{BB962C8B-B14F-4D97-AF65-F5344CB8AC3E}">
        <p14:creationId xmlns:p14="http://schemas.microsoft.com/office/powerpoint/2010/main" val="38425937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0964" y="403429"/>
            <a:ext cx="10560423" cy="646331"/>
          </a:xfrm>
          <a:prstGeom prst="rect">
            <a:avLst/>
          </a:prstGeom>
        </p:spPr>
        <p:txBody>
          <a:bodyPr wrap="square">
            <a:spAutoFit/>
          </a:bodyPr>
          <a:lstStyle/>
          <a:p>
            <a:r>
              <a:rPr lang="ru-RU" b="1" dirty="0"/>
              <a:t>Как предоставить и оплатить работнику дополнительные выходные дни для ухода за ребенком-инвалидом</a:t>
            </a:r>
          </a:p>
        </p:txBody>
      </p:sp>
      <p:sp>
        <p:nvSpPr>
          <p:cNvPr id="3" name="Прямоугольник 2"/>
          <p:cNvSpPr/>
          <p:nvPr/>
        </p:nvSpPr>
        <p:spPr>
          <a:xfrm>
            <a:off x="591670" y="1309771"/>
            <a:ext cx="10488705" cy="646331"/>
          </a:xfrm>
          <a:prstGeom prst="rect">
            <a:avLst/>
          </a:prstGeom>
        </p:spPr>
        <p:txBody>
          <a:bodyPr wrap="square">
            <a:spAutoFit/>
          </a:bodyPr>
          <a:lstStyle/>
          <a:p>
            <a:r>
              <a:rPr lang="ru-RU" dirty="0">
                <a:solidFill>
                  <a:srgbClr val="3272C0"/>
                </a:solidFill>
                <a:latin typeface="PT Serif"/>
                <a:hlinkClick r:id="rId2"/>
              </a:rPr>
              <a:t>Правила</a:t>
            </a:r>
            <a:r>
              <a:rPr lang="ru-RU" dirty="0">
                <a:solidFill>
                  <a:srgbClr val="22272F"/>
                </a:solidFill>
                <a:latin typeface="PT Serif"/>
              </a:rPr>
              <a:t> предоставления дополнительных оплачиваемых выходных дней на период с 01.09.2023 до 01.09.2029 утверждены </a:t>
            </a:r>
            <a:r>
              <a:rPr lang="ru-RU" dirty="0">
                <a:solidFill>
                  <a:srgbClr val="3272C0"/>
                </a:solidFill>
                <a:latin typeface="PT Serif"/>
                <a:hlinkClick r:id="rId3"/>
              </a:rPr>
              <a:t>постановлением</a:t>
            </a:r>
            <a:r>
              <a:rPr lang="ru-RU" dirty="0">
                <a:solidFill>
                  <a:srgbClr val="22272F"/>
                </a:solidFill>
                <a:latin typeface="PT Serif"/>
              </a:rPr>
              <a:t> Правительства РФ от 06.05.2023 N 714</a:t>
            </a:r>
            <a:endParaRPr lang="ru-RU" dirty="0"/>
          </a:p>
        </p:txBody>
      </p:sp>
      <p:sp>
        <p:nvSpPr>
          <p:cNvPr id="4" name="Прямоугольник 3"/>
          <p:cNvSpPr/>
          <p:nvPr/>
        </p:nvSpPr>
        <p:spPr>
          <a:xfrm>
            <a:off x="591670" y="2216113"/>
            <a:ext cx="10721789" cy="2031325"/>
          </a:xfrm>
          <a:prstGeom prst="rect">
            <a:avLst/>
          </a:prstGeom>
        </p:spPr>
        <p:txBody>
          <a:bodyPr wrap="square">
            <a:spAutoFit/>
          </a:bodyPr>
          <a:lstStyle/>
          <a:p>
            <a:r>
              <a:rPr lang="ru-RU"/>
              <a:t>Не использованные в календарном месяце 4 дополнительных оплачиваемых выходных дня на другой календарный месяц не переносятся, за исключением случая однократного использования до 24 дополнительных оплачиваемых выходных дней подряд, предусмотренного </a:t>
            </a:r>
            <a:r>
              <a:rPr lang="ru-RU">
                <a:hlinkClick r:id="rId4"/>
              </a:rPr>
              <a:t>пунктом 3</a:t>
            </a:r>
            <a:r>
              <a:rPr lang="ru-RU"/>
              <a:t> Правил (</a:t>
            </a:r>
            <a:r>
              <a:rPr lang="ru-RU">
                <a:hlinkClick r:id="rId5"/>
              </a:rPr>
              <a:t>п. 14</a:t>
            </a:r>
            <a:r>
              <a:rPr lang="ru-RU"/>
              <a:t> Правил).</a:t>
            </a:r>
          </a:p>
          <a:p>
            <a:r>
              <a:rPr lang="ru-RU"/>
              <a:t>Не использованные в календарном году дни, предоставляемые в соответствии с </a:t>
            </a:r>
            <a:r>
              <a:rPr lang="ru-RU">
                <a:hlinkClick r:id="rId4"/>
              </a:rPr>
              <a:t>п. 3</a:t>
            </a:r>
            <a:r>
              <a:rPr lang="ru-RU"/>
              <a:t> Правил, на другой календарный год не переносятся (</a:t>
            </a:r>
            <a:r>
              <a:rPr lang="ru-RU">
                <a:hlinkClick r:id="rId6"/>
              </a:rPr>
              <a:t>п. 15</a:t>
            </a:r>
            <a:r>
              <a:rPr lang="ru-RU"/>
              <a:t> Правил, </a:t>
            </a:r>
            <a:r>
              <a:rPr lang="ru-RU">
                <a:hlinkClick r:id="rId7"/>
              </a:rPr>
              <a:t>письмо</a:t>
            </a:r>
            <a:r>
              <a:rPr lang="ru-RU"/>
              <a:t> СФР от 08.12.2023 N 19-02/136300л).</a:t>
            </a:r>
          </a:p>
        </p:txBody>
      </p:sp>
    </p:spTree>
    <p:extLst>
      <p:ext uri="{BB962C8B-B14F-4D97-AF65-F5344CB8AC3E}">
        <p14:creationId xmlns:p14="http://schemas.microsoft.com/office/powerpoint/2010/main" val="22682715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0964" y="403429"/>
            <a:ext cx="10560423" cy="646331"/>
          </a:xfrm>
          <a:prstGeom prst="rect">
            <a:avLst/>
          </a:prstGeom>
        </p:spPr>
        <p:txBody>
          <a:bodyPr wrap="square">
            <a:spAutoFit/>
          </a:bodyPr>
          <a:lstStyle/>
          <a:p>
            <a:r>
              <a:rPr lang="ru-RU" b="1" dirty="0"/>
              <a:t>Как предоставить и оплатить работнику дополнительные выходные дни для ухода за ребенком-инвалидом</a:t>
            </a:r>
          </a:p>
        </p:txBody>
      </p:sp>
      <p:sp>
        <p:nvSpPr>
          <p:cNvPr id="3" name="Прямоугольник 2"/>
          <p:cNvSpPr/>
          <p:nvPr/>
        </p:nvSpPr>
        <p:spPr>
          <a:xfrm>
            <a:off x="591670" y="1309771"/>
            <a:ext cx="10488705" cy="646331"/>
          </a:xfrm>
          <a:prstGeom prst="rect">
            <a:avLst/>
          </a:prstGeom>
        </p:spPr>
        <p:txBody>
          <a:bodyPr wrap="square">
            <a:spAutoFit/>
          </a:bodyPr>
          <a:lstStyle/>
          <a:p>
            <a:r>
              <a:rPr lang="ru-RU" dirty="0">
                <a:solidFill>
                  <a:srgbClr val="3272C0"/>
                </a:solidFill>
                <a:latin typeface="PT Serif"/>
                <a:hlinkClick r:id="rId2"/>
              </a:rPr>
              <a:t>Правила</a:t>
            </a:r>
            <a:r>
              <a:rPr lang="ru-RU" dirty="0">
                <a:solidFill>
                  <a:srgbClr val="22272F"/>
                </a:solidFill>
                <a:latin typeface="PT Serif"/>
              </a:rPr>
              <a:t> предоставления дополнительных оплачиваемых выходных дней на период с 01.09.2023 до 01.09.2029 утверждены </a:t>
            </a:r>
            <a:r>
              <a:rPr lang="ru-RU" dirty="0">
                <a:solidFill>
                  <a:srgbClr val="3272C0"/>
                </a:solidFill>
                <a:latin typeface="PT Serif"/>
                <a:hlinkClick r:id="rId3"/>
              </a:rPr>
              <a:t>постановлением</a:t>
            </a:r>
            <a:r>
              <a:rPr lang="ru-RU" dirty="0">
                <a:solidFill>
                  <a:srgbClr val="22272F"/>
                </a:solidFill>
                <a:latin typeface="PT Serif"/>
              </a:rPr>
              <a:t> Правительства РФ от 06.05.2023 N 714</a:t>
            </a:r>
            <a:endParaRPr lang="ru-RU" dirty="0"/>
          </a:p>
        </p:txBody>
      </p:sp>
      <p:sp>
        <p:nvSpPr>
          <p:cNvPr id="5" name="Прямоугольник 4"/>
          <p:cNvSpPr/>
          <p:nvPr/>
        </p:nvSpPr>
        <p:spPr>
          <a:xfrm>
            <a:off x="770963" y="2413338"/>
            <a:ext cx="10560423" cy="3693319"/>
          </a:xfrm>
          <a:prstGeom prst="rect">
            <a:avLst/>
          </a:prstGeom>
        </p:spPr>
        <p:txBody>
          <a:bodyPr wrap="square">
            <a:spAutoFit/>
          </a:bodyPr>
          <a:lstStyle/>
          <a:p>
            <a:r>
              <a:rPr lang="ru-RU" dirty="0" smtClean="0">
                <a:solidFill>
                  <a:srgbClr val="22272F"/>
                </a:solidFill>
                <a:latin typeface="PT Serif"/>
              </a:rPr>
              <a:t>Родитель </a:t>
            </a:r>
            <a:r>
              <a:rPr lang="ru-RU" dirty="0">
                <a:solidFill>
                  <a:srgbClr val="22272F"/>
                </a:solidFill>
                <a:latin typeface="PT Serif"/>
              </a:rPr>
              <a:t>(опекун, попечитель) подает заявление по </a:t>
            </a:r>
            <a:r>
              <a:rPr lang="ru-RU" dirty="0">
                <a:solidFill>
                  <a:srgbClr val="3272C0"/>
                </a:solidFill>
                <a:latin typeface="PT Serif"/>
                <a:hlinkClick r:id="rId4"/>
              </a:rPr>
              <a:t>форме</a:t>
            </a:r>
            <a:r>
              <a:rPr lang="ru-RU" dirty="0">
                <a:solidFill>
                  <a:srgbClr val="22272F"/>
                </a:solidFill>
                <a:latin typeface="PT Serif"/>
              </a:rPr>
              <a:t>, утвержденной приказом Минтруда России от 19.06.2023 N 516н. При введении работодателем ЭКДО (электронного кадрового документооборота), выполнении родителем (опекуном, попечителем) трудовой функции дистанционно заявление может быть подано в форме электронного </a:t>
            </a:r>
            <a:r>
              <a:rPr lang="ru-RU" dirty="0" smtClean="0">
                <a:solidFill>
                  <a:srgbClr val="22272F"/>
                </a:solidFill>
                <a:latin typeface="PT Serif"/>
              </a:rPr>
              <a:t>документа. Прикладывается к заявлению:</a:t>
            </a:r>
          </a:p>
          <a:p>
            <a:pPr marL="342900" indent="-342900">
              <a:buAutoNum type="arabicPeriod"/>
            </a:pPr>
            <a:endParaRPr lang="ru-RU" dirty="0">
              <a:solidFill>
                <a:srgbClr val="22272F"/>
              </a:solidFill>
              <a:latin typeface="PT Serif"/>
            </a:endParaRPr>
          </a:p>
          <a:p>
            <a:r>
              <a:rPr lang="ru-RU" dirty="0"/>
              <a:t>- </a:t>
            </a:r>
            <a:r>
              <a:rPr lang="ru-RU" b="1" dirty="0"/>
              <a:t>справку</a:t>
            </a:r>
            <a:r>
              <a:rPr lang="ru-RU" dirty="0"/>
              <a:t>, подтверждающую факт </a:t>
            </a:r>
            <a:r>
              <a:rPr lang="ru-RU" b="1" dirty="0"/>
              <a:t>установления инвалидности</a:t>
            </a:r>
            <a:r>
              <a:rPr lang="ru-RU" dirty="0"/>
              <a:t> (оригинал или копия, предоставляется в соответствии со сроками установления инвалидности (один раз, один раз в год, один раз в 2 года, один раз в 5 лет));</a:t>
            </a:r>
          </a:p>
          <a:p>
            <a:r>
              <a:rPr lang="ru-RU" dirty="0"/>
              <a:t>- </a:t>
            </a:r>
            <a:r>
              <a:rPr lang="ru-RU" b="1" dirty="0"/>
              <a:t>документы, подтверждающие место жительства</a:t>
            </a:r>
            <a:r>
              <a:rPr lang="ru-RU" dirty="0"/>
              <a:t> (пребывания или фактического проживания) ребенка-инвалида (оригинал или копия, предоставляется однократно). </a:t>
            </a:r>
          </a:p>
          <a:p>
            <a:pPr marL="342900" indent="-342900">
              <a:buAutoNum type="arabicPeriod"/>
            </a:pPr>
            <a:endParaRPr lang="ru-RU" dirty="0"/>
          </a:p>
        </p:txBody>
      </p:sp>
    </p:spTree>
    <p:extLst>
      <p:ext uri="{BB962C8B-B14F-4D97-AF65-F5344CB8AC3E}">
        <p14:creationId xmlns:p14="http://schemas.microsoft.com/office/powerpoint/2010/main" val="209097514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0964" y="403429"/>
            <a:ext cx="10560423" cy="646331"/>
          </a:xfrm>
          <a:prstGeom prst="rect">
            <a:avLst/>
          </a:prstGeom>
        </p:spPr>
        <p:txBody>
          <a:bodyPr wrap="square">
            <a:spAutoFit/>
          </a:bodyPr>
          <a:lstStyle/>
          <a:p>
            <a:r>
              <a:rPr lang="ru-RU" b="1" dirty="0"/>
              <a:t>Как предоставить и оплатить работнику дополнительные выходные дни для ухода за ребенком-инвалидом</a:t>
            </a:r>
          </a:p>
        </p:txBody>
      </p:sp>
      <p:sp>
        <p:nvSpPr>
          <p:cNvPr id="5" name="Прямоугольник 4"/>
          <p:cNvSpPr/>
          <p:nvPr/>
        </p:nvSpPr>
        <p:spPr>
          <a:xfrm>
            <a:off x="519952" y="1049760"/>
            <a:ext cx="10560423" cy="5909310"/>
          </a:xfrm>
          <a:prstGeom prst="rect">
            <a:avLst/>
          </a:prstGeom>
        </p:spPr>
        <p:txBody>
          <a:bodyPr wrap="square">
            <a:spAutoFit/>
          </a:bodyPr>
          <a:lstStyle/>
          <a:p>
            <a:r>
              <a:rPr lang="ru-RU" dirty="0"/>
              <a:t>- </a:t>
            </a:r>
            <a:r>
              <a:rPr lang="ru-RU" b="1" dirty="0"/>
              <a:t>свидетельство о рождении</a:t>
            </a:r>
            <a:r>
              <a:rPr lang="ru-RU" dirty="0"/>
              <a:t> </a:t>
            </a:r>
            <a:r>
              <a:rPr lang="ru-RU" dirty="0" smtClean="0"/>
              <a:t>(</a:t>
            </a:r>
            <a:r>
              <a:rPr lang="ru-RU" dirty="0"/>
              <a:t>оригинал или копия, представляется однократно);</a:t>
            </a:r>
          </a:p>
          <a:p>
            <a:r>
              <a:rPr lang="ru-RU" dirty="0"/>
              <a:t>- </a:t>
            </a:r>
            <a:r>
              <a:rPr lang="ru-RU" b="1" dirty="0"/>
              <a:t>справка с места работы другого родителя</a:t>
            </a:r>
            <a:r>
              <a:rPr lang="ru-RU" dirty="0"/>
              <a:t> (опекуна, попечителя) о том, что на момент его обращения дополнительные оплачиваемые выходные дни в этом же календарном месяце или календарном году им не использованы или использованы частично, или о том, что от этого родителя (опекуна, попечителя) не поступало заявления о предоставлении ему дополнительных оплачиваемых выходных дней;</a:t>
            </a:r>
          </a:p>
          <a:p>
            <a:r>
              <a:rPr lang="ru-RU" dirty="0"/>
              <a:t>- </a:t>
            </a:r>
            <a:r>
              <a:rPr lang="ru-RU" b="1" dirty="0"/>
              <a:t>справка с предыдущего места работы родителя</a:t>
            </a:r>
            <a:r>
              <a:rPr lang="ru-RU" dirty="0"/>
              <a:t> (опекуна, попечителя), подавшего заявление о предоставлении до 24 выходных дней однократно в календарном году о том, что на дату увольнения дополнительные оплачиваемые выходные дни в этом же календарном году им не использованы или использованы частично (в случае наличия предыдущего места работы по трудовому договору в пределах календарного года, в котором предоставляются дополнительные оплачиваемые выходные дни);</a:t>
            </a:r>
          </a:p>
          <a:p>
            <a:r>
              <a:rPr lang="ru-RU" dirty="0"/>
              <a:t>- </a:t>
            </a:r>
            <a:r>
              <a:rPr lang="ru-RU" b="1" dirty="0"/>
              <a:t>справка с предыдущего места работы другого родителя</a:t>
            </a:r>
            <a:r>
              <a:rPr lang="ru-RU" dirty="0"/>
              <a:t> (опекуна, попечителя) о том, что на дату увольнения дополнительные оплачиваемые выходные дни в этом же календарном году им не использованы или использованы частично (в случае однократного использования до 24 дополнительных оплачиваемых выходных дней и наличия у другого родителя (опекуна, попечителя) предыдущего места работы по трудовому договору в пределах календарного года, в котором предоставляются дополнительные оплачиваемые выходные дни).</a:t>
            </a:r>
          </a:p>
          <a:p>
            <a:pPr marL="342900" indent="-342900">
              <a:buAutoNum type="arabicPeriod"/>
            </a:pPr>
            <a:endParaRPr lang="ru-RU" dirty="0"/>
          </a:p>
        </p:txBody>
      </p:sp>
    </p:spTree>
    <p:extLst>
      <p:ext uri="{BB962C8B-B14F-4D97-AF65-F5344CB8AC3E}">
        <p14:creationId xmlns:p14="http://schemas.microsoft.com/office/powerpoint/2010/main" val="2672804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5192" y="613732"/>
            <a:ext cx="11215396" cy="5940088"/>
          </a:xfrm>
          <a:prstGeom prst="rect">
            <a:avLst/>
          </a:prstGeom>
        </p:spPr>
        <p:txBody>
          <a:bodyPr wrap="square">
            <a:spAutoFit/>
          </a:bodyPr>
          <a:lstStyle/>
          <a:p>
            <a:r>
              <a:rPr lang="ru-RU" sz="2000" dirty="0">
                <a:latin typeface="Times New Roman" panose="02020603050405020304" pitchFamily="18" charset="0"/>
                <a:cs typeface="Times New Roman" panose="02020603050405020304" pitchFamily="18" charset="0"/>
              </a:rPr>
              <a:t>Письмо Министерства труда и социальной защиты Российской Федерации от 8 февраля 2024 г. N 16-3/ООГ-203</a:t>
            </a:r>
          </a:p>
          <a:p>
            <a:endParaRPr lang="ru-RU" sz="2000" dirty="0">
              <a:latin typeface="Times New Roman" panose="02020603050405020304" pitchFamily="18" charset="0"/>
              <a:cs typeface="Times New Roman" panose="02020603050405020304" pitchFamily="18" charset="0"/>
            </a:endParaRPr>
          </a:p>
          <a:p>
            <a:r>
              <a:rPr lang="ru-RU" sz="2000" dirty="0">
                <a:latin typeface="Times New Roman" panose="02020603050405020304" pitchFamily="18" charset="0"/>
                <a:cs typeface="Times New Roman" panose="02020603050405020304" pitchFamily="18" charset="0"/>
              </a:rPr>
              <a:t>Вопрос: Какие формы в 2024 году использовать для оперативного мониторинга занятости населения? Ранее такие сведения подавались в государственную службу занятости населения по формам, принятым в </a:t>
            </a:r>
            <a:r>
              <a:rPr lang="ru-RU" sz="2000" dirty="0" err="1">
                <a:latin typeface="Times New Roman" panose="02020603050405020304" pitchFamily="18" charset="0"/>
                <a:cs typeface="Times New Roman" panose="02020603050405020304" pitchFamily="18" charset="0"/>
              </a:rPr>
              <a:t>сответствии</a:t>
            </a:r>
            <a:r>
              <a:rPr lang="ru-RU" sz="2000" dirty="0">
                <a:latin typeface="Times New Roman" panose="02020603050405020304" pitchFamily="18" charset="0"/>
                <a:cs typeface="Times New Roman" panose="02020603050405020304" pitchFamily="18" charset="0"/>
              </a:rPr>
              <a:t> с утратившим силу Законом о занятости населения приказами Минтруда России от 20.10.2021 N 738н и от 26.01.2022 N 24.</a:t>
            </a:r>
          </a:p>
          <a:p>
            <a:endParaRPr lang="ru-RU" sz="2000" dirty="0">
              <a:latin typeface="Times New Roman" panose="02020603050405020304" pitchFamily="18" charset="0"/>
              <a:cs typeface="Times New Roman" panose="02020603050405020304" pitchFamily="18" charset="0"/>
            </a:endParaRPr>
          </a:p>
          <a:p>
            <a:r>
              <a:rPr lang="ru-RU" sz="2000" dirty="0">
                <a:latin typeface="Times New Roman" panose="02020603050405020304" pitchFamily="18" charset="0"/>
                <a:cs typeface="Times New Roman" panose="02020603050405020304" pitchFamily="18" charset="0"/>
              </a:rPr>
              <a:t>Ответ: Департамент занятости населения и трудовой миграции Министерства труда и социальной защиты Российской Федерации рассмотрел обращение по вопросу предоставления отчетов в государственную службу занятости населения и сообщает, что до принятия нормативного правового акта Минтруда России, утверждающего формы предоставления информации, предусмотренные частью 1 статьи 35 Федерального закона от 12.12.2023 N 565-ФЗ "О занятости населения в Российской Федерации", информация предоставляется </a:t>
            </a:r>
            <a:r>
              <a:rPr lang="ru-RU" sz="2000" b="1" dirty="0">
                <a:latin typeface="Times New Roman" panose="02020603050405020304" pitchFamily="18" charset="0"/>
                <a:cs typeface="Times New Roman" panose="02020603050405020304" pitchFamily="18" charset="0"/>
              </a:rPr>
              <a:t>в соответствии с макетами, размещенными на Единой цифровой платформе "Работа в России".</a:t>
            </a:r>
          </a:p>
          <a:p>
            <a:endParaRPr lang="ru-RU" sz="2000" b="1" dirty="0">
              <a:latin typeface="Times New Roman" panose="02020603050405020304" pitchFamily="18" charset="0"/>
              <a:cs typeface="Times New Roman" panose="02020603050405020304" pitchFamily="18" charset="0"/>
            </a:endParaRPr>
          </a:p>
          <a:p>
            <a:r>
              <a:rPr lang="ru-RU" sz="2000" dirty="0">
                <a:latin typeface="Times New Roman" panose="02020603050405020304" pitchFamily="18" charset="0"/>
                <a:cs typeface="Times New Roman" panose="02020603050405020304" pitchFamily="18" charset="0"/>
              </a:rPr>
              <a:t>Заместитель директора</a:t>
            </a:r>
          </a:p>
          <a:p>
            <a:r>
              <a:rPr lang="ru-RU" sz="2000" dirty="0">
                <a:latin typeface="Times New Roman" panose="02020603050405020304" pitchFamily="18" charset="0"/>
                <a:cs typeface="Times New Roman" panose="02020603050405020304" pitchFamily="18" charset="0"/>
              </a:rPr>
              <a:t>Департамента занятости</a:t>
            </a:r>
          </a:p>
          <a:p>
            <a:r>
              <a:rPr lang="ru-RU" sz="2000" dirty="0">
                <a:latin typeface="Times New Roman" panose="02020603050405020304" pitchFamily="18" charset="0"/>
                <a:cs typeface="Times New Roman" panose="02020603050405020304" pitchFamily="18" charset="0"/>
              </a:rPr>
              <a:t>населения и трудовой миграции</a:t>
            </a:r>
          </a:p>
        </p:txBody>
      </p:sp>
    </p:spTree>
    <p:extLst>
      <p:ext uri="{BB962C8B-B14F-4D97-AF65-F5344CB8AC3E}">
        <p14:creationId xmlns:p14="http://schemas.microsoft.com/office/powerpoint/2010/main" val="41069710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0964" y="403429"/>
            <a:ext cx="10560423" cy="646331"/>
          </a:xfrm>
          <a:prstGeom prst="rect">
            <a:avLst/>
          </a:prstGeom>
        </p:spPr>
        <p:txBody>
          <a:bodyPr wrap="square">
            <a:spAutoFit/>
          </a:bodyPr>
          <a:lstStyle/>
          <a:p>
            <a:r>
              <a:rPr lang="ru-RU" b="1" dirty="0"/>
              <a:t>Как предоставить и оплатить работнику дополнительные выходные дни для ухода за ребенком-инвалидом</a:t>
            </a:r>
          </a:p>
        </p:txBody>
      </p:sp>
      <p:sp>
        <p:nvSpPr>
          <p:cNvPr id="5" name="Прямоугольник 4"/>
          <p:cNvSpPr/>
          <p:nvPr/>
        </p:nvSpPr>
        <p:spPr>
          <a:xfrm>
            <a:off x="519952" y="1049760"/>
            <a:ext cx="10560423" cy="2585323"/>
          </a:xfrm>
          <a:prstGeom prst="rect">
            <a:avLst/>
          </a:prstGeom>
        </p:spPr>
        <p:txBody>
          <a:bodyPr wrap="square">
            <a:spAutoFit/>
          </a:bodyPr>
          <a:lstStyle/>
          <a:p>
            <a:r>
              <a:rPr lang="ru-RU" dirty="0"/>
              <a:t>Предоставление дополнительных оплачиваемых выходных дней оформляется приказом (распоряжением) работодателя (см. </a:t>
            </a:r>
            <a:r>
              <a:rPr lang="ru-RU" dirty="0">
                <a:hlinkClick r:id="rId2"/>
              </a:rPr>
              <a:t>п. 16</a:t>
            </a:r>
            <a:r>
              <a:rPr lang="ru-RU" dirty="0"/>
              <a:t> Правил). Нормативно установленной формы такого приказа нет</a:t>
            </a:r>
            <a:r>
              <a:rPr lang="ru-RU" dirty="0" smtClean="0"/>
              <a:t>.</a:t>
            </a:r>
          </a:p>
          <a:p>
            <a:r>
              <a:rPr lang="ru-RU" dirty="0"/>
              <a:t>С приказом (распоряжением) необходимо ознакомить под подпись работника и ответственных лиц, которым в документе даны поручения</a:t>
            </a:r>
            <a:r>
              <a:rPr lang="ru-RU" dirty="0" smtClean="0"/>
              <a:t>.</a:t>
            </a:r>
          </a:p>
          <a:p>
            <a:endParaRPr lang="ru-RU" dirty="0"/>
          </a:p>
          <a:p>
            <a:r>
              <a:rPr lang="ru-RU" dirty="0"/>
              <a:t>В табеле учета рабочего времени (унифицированные </a:t>
            </a:r>
            <a:r>
              <a:rPr lang="ru-RU" dirty="0">
                <a:hlinkClick r:id="rId3"/>
              </a:rPr>
              <a:t>формы Т-12</a:t>
            </a:r>
            <a:r>
              <a:rPr lang="ru-RU" dirty="0"/>
              <a:t>, </a:t>
            </a:r>
            <a:r>
              <a:rPr lang="ru-RU" dirty="0">
                <a:hlinkClick r:id="rId4"/>
              </a:rPr>
              <a:t>Т-13</a:t>
            </a:r>
            <a:r>
              <a:rPr lang="ru-RU" dirty="0"/>
              <a:t>) период дополнительных оплачиваемых выходных дней отмечают </a:t>
            </a:r>
            <a:r>
              <a:rPr lang="ru-RU" dirty="0">
                <a:hlinkClick r:id="rId5"/>
              </a:rPr>
              <a:t>кодом "ОВ"</a:t>
            </a:r>
            <a:r>
              <a:rPr lang="ru-RU" dirty="0"/>
              <a:t> ("Дополнительные выходные дни (оплачиваемые)") или цифровым кодом "27".</a:t>
            </a:r>
          </a:p>
        </p:txBody>
      </p:sp>
      <p:sp>
        <p:nvSpPr>
          <p:cNvPr id="3" name="Прямоугольник 2"/>
          <p:cNvSpPr/>
          <p:nvPr/>
        </p:nvSpPr>
        <p:spPr>
          <a:xfrm>
            <a:off x="519952" y="4026985"/>
            <a:ext cx="10560423" cy="1200329"/>
          </a:xfrm>
          <a:prstGeom prst="rect">
            <a:avLst/>
          </a:prstGeom>
        </p:spPr>
        <p:txBody>
          <a:bodyPr wrap="square">
            <a:spAutoFit/>
          </a:bodyPr>
          <a:lstStyle/>
          <a:p>
            <a:pPr algn="just"/>
            <a:r>
              <a:rPr lang="ru-RU" dirty="0" smtClean="0">
                <a:solidFill>
                  <a:srgbClr val="22272F"/>
                </a:solidFill>
                <a:latin typeface="PT Serif"/>
              </a:rPr>
              <a:t>Пример оплаты выходных дней при суммированном учете </a:t>
            </a:r>
            <a:r>
              <a:rPr lang="ru-RU" smtClean="0">
                <a:solidFill>
                  <a:srgbClr val="22272F"/>
                </a:solidFill>
                <a:latin typeface="PT Serif"/>
              </a:rPr>
              <a:t>рабочего времени:</a:t>
            </a:r>
            <a:endParaRPr lang="ru-RU" dirty="0">
              <a:solidFill>
                <a:srgbClr val="22272F"/>
              </a:solidFill>
              <a:latin typeface="PT Serif"/>
            </a:endParaRPr>
          </a:p>
          <a:p>
            <a:pPr algn="just"/>
            <a:r>
              <a:rPr lang="ru-RU" dirty="0">
                <a:solidFill>
                  <a:srgbClr val="22272F"/>
                </a:solidFill>
                <a:latin typeface="PT Serif"/>
              </a:rPr>
              <a:t>- при предоставлении 4 дополнительных оплачиваемых выходных дней будет оплачено 32 часа по среднему часовому заработку (4 х 8);</a:t>
            </a:r>
          </a:p>
          <a:p>
            <a:pPr algn="just"/>
            <a:r>
              <a:rPr lang="ru-RU" dirty="0">
                <a:solidFill>
                  <a:srgbClr val="22272F"/>
                </a:solidFill>
                <a:latin typeface="PT Serif"/>
              </a:rPr>
              <a:t>- при предоставлении 3-х дополнительных выходных дней - 24 часа (3 х 8).</a:t>
            </a:r>
            <a:endParaRPr lang="ru-RU" b="0" i="0" dirty="0">
              <a:solidFill>
                <a:srgbClr val="22272F"/>
              </a:solidFill>
              <a:effectLst/>
              <a:latin typeface="PT Serif"/>
            </a:endParaRPr>
          </a:p>
        </p:txBody>
      </p:sp>
    </p:spTree>
    <p:extLst>
      <p:ext uri="{BB962C8B-B14F-4D97-AF65-F5344CB8AC3E}">
        <p14:creationId xmlns:p14="http://schemas.microsoft.com/office/powerpoint/2010/main" val="289978688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0964" y="403429"/>
            <a:ext cx="10560423" cy="646331"/>
          </a:xfrm>
          <a:prstGeom prst="rect">
            <a:avLst/>
          </a:prstGeom>
        </p:spPr>
        <p:txBody>
          <a:bodyPr wrap="square">
            <a:spAutoFit/>
          </a:bodyPr>
          <a:lstStyle/>
          <a:p>
            <a:r>
              <a:rPr lang="ru-RU" b="1" dirty="0"/>
              <a:t>Как предоставить и оплатить работнику дополнительные выходные дни для ухода за ребенком-инвалидом</a:t>
            </a:r>
          </a:p>
        </p:txBody>
      </p:sp>
      <p:sp>
        <p:nvSpPr>
          <p:cNvPr id="3" name="Прямоугольник 2"/>
          <p:cNvSpPr/>
          <p:nvPr/>
        </p:nvSpPr>
        <p:spPr>
          <a:xfrm>
            <a:off x="770963" y="1217508"/>
            <a:ext cx="10721789" cy="3693319"/>
          </a:xfrm>
          <a:prstGeom prst="rect">
            <a:avLst/>
          </a:prstGeom>
        </p:spPr>
        <p:txBody>
          <a:bodyPr wrap="square">
            <a:spAutoFit/>
          </a:bodyPr>
          <a:lstStyle/>
          <a:p>
            <a:pPr algn="just"/>
            <a:r>
              <a:rPr lang="ru-RU" dirty="0">
                <a:solidFill>
                  <a:srgbClr val="22272F"/>
                </a:solidFill>
                <a:latin typeface="PT Serif"/>
              </a:rPr>
              <a:t>С 01.01.2022 действуют </a:t>
            </a:r>
            <a:r>
              <a:rPr lang="ru-RU" dirty="0">
                <a:solidFill>
                  <a:srgbClr val="3272C0"/>
                </a:solidFill>
                <a:latin typeface="PT Serif"/>
                <a:hlinkClick r:id="rId2"/>
              </a:rPr>
              <a:t>Правила</a:t>
            </a:r>
            <a:r>
              <a:rPr lang="ru-RU" dirty="0">
                <a:solidFill>
                  <a:srgbClr val="22272F"/>
                </a:solidFill>
                <a:latin typeface="PT Serif"/>
              </a:rPr>
              <a:t> возмещения страхователю расходов на оплату дополнительных выходных дней, предоставляемых для ухода за детьми-инвалидами, утв. </a:t>
            </a:r>
            <a:r>
              <a:rPr lang="ru-RU" dirty="0">
                <a:solidFill>
                  <a:srgbClr val="3272C0"/>
                </a:solidFill>
                <a:latin typeface="PT Serif"/>
                <a:hlinkClick r:id="rId3"/>
              </a:rPr>
              <a:t>постановлением</a:t>
            </a:r>
            <a:r>
              <a:rPr lang="ru-RU" dirty="0">
                <a:solidFill>
                  <a:srgbClr val="22272F"/>
                </a:solidFill>
                <a:latin typeface="PT Serif"/>
              </a:rPr>
              <a:t> Правительства РФ от 09.08.2021 N 1320 (далее - Правила N 1320</a:t>
            </a:r>
            <a:r>
              <a:rPr lang="ru-RU" dirty="0" smtClean="0">
                <a:solidFill>
                  <a:srgbClr val="22272F"/>
                </a:solidFill>
                <a:latin typeface="PT Serif"/>
              </a:rPr>
              <a:t>).</a:t>
            </a:r>
          </a:p>
          <a:p>
            <a:pPr algn="just"/>
            <a:endParaRPr lang="ru-RU" dirty="0">
              <a:solidFill>
                <a:srgbClr val="22272F"/>
              </a:solidFill>
              <a:latin typeface="PT Serif"/>
            </a:endParaRPr>
          </a:p>
          <a:p>
            <a:pPr algn="just"/>
            <a:r>
              <a:rPr lang="ru-RU" dirty="0">
                <a:solidFill>
                  <a:srgbClr val="22272F"/>
                </a:solidFill>
                <a:latin typeface="PT Serif"/>
              </a:rPr>
              <a:t>Согласно </a:t>
            </a:r>
            <a:r>
              <a:rPr lang="ru-RU" dirty="0">
                <a:solidFill>
                  <a:srgbClr val="3272C0"/>
                </a:solidFill>
                <a:latin typeface="PT Serif"/>
                <a:hlinkClick r:id="rId4"/>
              </a:rPr>
              <a:t>п. 2</a:t>
            </a:r>
            <a:r>
              <a:rPr lang="ru-RU" dirty="0">
                <a:solidFill>
                  <a:srgbClr val="22272F"/>
                </a:solidFill>
                <a:latin typeface="PT Serif"/>
              </a:rPr>
              <a:t> Правил N 1320 первоначально оплату дополнительных выходных дней по уходу за детьми-инвалидами осуществляет работодатель за счет собственных средств, а затем обращается в Фонд. Для возмещения расходов страхователь представляет в территориальный орган Фонда (</a:t>
            </a:r>
            <a:r>
              <a:rPr lang="ru-RU" dirty="0">
                <a:solidFill>
                  <a:srgbClr val="3272C0"/>
                </a:solidFill>
                <a:latin typeface="PT Serif"/>
                <a:hlinkClick r:id="rId5"/>
              </a:rPr>
              <a:t>п. 3</a:t>
            </a:r>
            <a:r>
              <a:rPr lang="ru-RU" dirty="0">
                <a:solidFill>
                  <a:srgbClr val="22272F"/>
                </a:solidFill>
                <a:latin typeface="PT Serif"/>
              </a:rPr>
              <a:t> Правил N 1320</a:t>
            </a:r>
            <a:r>
              <a:rPr lang="ru-RU" dirty="0" smtClean="0">
                <a:solidFill>
                  <a:srgbClr val="22272F"/>
                </a:solidFill>
                <a:latin typeface="PT Serif"/>
              </a:rPr>
              <a:t>):</a:t>
            </a:r>
          </a:p>
          <a:p>
            <a:pPr algn="just"/>
            <a:endParaRPr lang="ru-RU" dirty="0">
              <a:solidFill>
                <a:srgbClr val="22272F"/>
              </a:solidFill>
              <a:latin typeface="PT Serif"/>
            </a:endParaRPr>
          </a:p>
          <a:p>
            <a:pPr algn="just"/>
            <a:r>
              <a:rPr lang="ru-RU" dirty="0">
                <a:solidFill>
                  <a:srgbClr val="22272F"/>
                </a:solidFill>
                <a:latin typeface="PT Serif"/>
              </a:rPr>
              <a:t>- </a:t>
            </a:r>
            <a:r>
              <a:rPr lang="ru-RU" dirty="0">
                <a:solidFill>
                  <a:srgbClr val="3272C0"/>
                </a:solidFill>
                <a:latin typeface="PT Serif"/>
                <a:hlinkClick r:id="rId6"/>
              </a:rPr>
              <a:t>заявление</a:t>
            </a:r>
            <a:r>
              <a:rPr lang="ru-RU" dirty="0">
                <a:solidFill>
                  <a:srgbClr val="22272F"/>
                </a:solidFill>
                <a:latin typeface="PT Serif"/>
              </a:rPr>
              <a:t> о возмещении расходов на оплату дополнительных выходных дней для ухода за детьми-инвалидами (форма утверждена </a:t>
            </a:r>
            <a:r>
              <a:rPr lang="ru-RU" dirty="0">
                <a:solidFill>
                  <a:srgbClr val="3272C0"/>
                </a:solidFill>
                <a:latin typeface="PT Serif"/>
                <a:hlinkClick r:id="rId7"/>
              </a:rPr>
              <a:t>приказом</a:t>
            </a:r>
            <a:r>
              <a:rPr lang="ru-RU" dirty="0">
                <a:solidFill>
                  <a:srgbClr val="22272F"/>
                </a:solidFill>
                <a:latin typeface="PT Serif"/>
              </a:rPr>
              <a:t> ФСС России от </a:t>
            </a:r>
            <a:r>
              <a:rPr lang="ru-RU" dirty="0" err="1">
                <a:solidFill>
                  <a:srgbClr val="22272F"/>
                </a:solidFill>
                <a:latin typeface="PT Serif"/>
              </a:rPr>
              <a:t>от</a:t>
            </a:r>
            <a:r>
              <a:rPr lang="ru-RU" dirty="0">
                <a:solidFill>
                  <a:srgbClr val="22272F"/>
                </a:solidFill>
                <a:latin typeface="PT Serif"/>
              </a:rPr>
              <a:t> 13.05.2022 N 185);</a:t>
            </a:r>
          </a:p>
          <a:p>
            <a:pPr algn="just"/>
            <a:r>
              <a:rPr lang="ru-RU" dirty="0">
                <a:solidFill>
                  <a:srgbClr val="22272F"/>
                </a:solidFill>
                <a:latin typeface="PT Serif"/>
              </a:rPr>
              <a:t>- удостоверенную страхователем копию приказа о предоставлении дополнительных выходных дней для ухода за детьми-инвалидами.</a:t>
            </a:r>
            <a:endParaRPr lang="ru-RU" b="0" i="0" dirty="0">
              <a:solidFill>
                <a:srgbClr val="22272F"/>
              </a:solidFill>
              <a:effectLst/>
              <a:latin typeface="PT Serif"/>
            </a:endParaRPr>
          </a:p>
        </p:txBody>
      </p:sp>
    </p:spTree>
    <p:extLst>
      <p:ext uri="{BB962C8B-B14F-4D97-AF65-F5344CB8AC3E}">
        <p14:creationId xmlns:p14="http://schemas.microsoft.com/office/powerpoint/2010/main" val="99543022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6AF05B-0E2D-45B8-AE43-5FBF6DD83E49}"/>
              </a:ext>
            </a:extLst>
          </p:cNvPr>
          <p:cNvSpPr txBox="1"/>
          <p:nvPr/>
        </p:nvSpPr>
        <p:spPr>
          <a:xfrm>
            <a:off x="223520" y="244280"/>
            <a:ext cx="11805920" cy="6247864"/>
          </a:xfrm>
          <a:prstGeom prst="rect">
            <a:avLst/>
          </a:prstGeom>
          <a:noFill/>
        </p:spPr>
        <p:txBody>
          <a:bodyPr wrap="square">
            <a:spAutoFit/>
          </a:bodyPr>
          <a:lstStyle/>
          <a:p>
            <a:pPr algn="ctr"/>
            <a:r>
              <a:rPr lang="ru-RU" sz="2000" b="1" dirty="0"/>
              <a:t>Приказ Минтруда России от 09.09.2020 N 585н "Об утверждении Правил подсчета и подтверждения страхового стажа для определения размеров пособий по временной нетрудоспособности, по беременности и родам" </a:t>
            </a:r>
          </a:p>
          <a:p>
            <a:pPr algn="ctr"/>
            <a:endParaRPr lang="ru-RU" sz="2000" b="1" dirty="0"/>
          </a:p>
          <a:p>
            <a:pPr algn="just"/>
            <a:r>
              <a:rPr lang="ru-RU" sz="2000" dirty="0"/>
              <a:t>2. Признать утратившими силу: приказ Министерства здравоохранения и социального развития Российской Федерации от 6 февраля 2007 г. N 91 "Об утверждении Правил подсчета и подтверждения страхового стажа для определения размеров пособий по временной нетрудоспособности, по беременности и родам";</a:t>
            </a:r>
          </a:p>
          <a:p>
            <a:pPr algn="just"/>
            <a:r>
              <a:rPr lang="ru-RU" sz="2000" dirty="0"/>
              <a:t>9. </a:t>
            </a:r>
            <a:r>
              <a:rPr lang="ru-RU" sz="2000" b="1" dirty="0"/>
              <a:t>Периоды работы по трудовому договору, периоды государственной гражданской или муниципальной службы</a:t>
            </a:r>
            <a:r>
              <a:rPr lang="ru-RU" sz="2000" dirty="0"/>
              <a:t>, периоды исполнения полномочий членом (депутатом) Совета Федерации Федерального Собрания Российской Федерации, депутатом Государственной Думы Федерального Собрания Российской Федерации, периоды замещения других государственных должностей Российской Федерации, государственных должностей субъектов Российской Федерации, а также муниципальных должностей, </a:t>
            </a:r>
            <a:r>
              <a:rPr lang="ru-RU" sz="2000" b="1" dirty="0"/>
              <a:t>замещаемых на постоянной основе, подтверждаются трудовой книжкой установленного образца (далее - трудовая книжка) и (или) сведениями о трудовой деятельности, сформированными работодателем в соответствии со статьей 66.1 Трудового кодекса Российской Федерации &lt;4&gt; (далее - сведения о трудовой деятельности).</a:t>
            </a:r>
          </a:p>
        </p:txBody>
      </p:sp>
    </p:spTree>
    <p:extLst>
      <p:ext uri="{BB962C8B-B14F-4D97-AF65-F5344CB8AC3E}">
        <p14:creationId xmlns:p14="http://schemas.microsoft.com/office/powerpoint/2010/main" val="372464964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76684D-3756-456A-B80C-09F014AA7CBD}"/>
              </a:ext>
            </a:extLst>
          </p:cNvPr>
          <p:cNvSpPr txBox="1"/>
          <p:nvPr/>
        </p:nvSpPr>
        <p:spPr>
          <a:xfrm>
            <a:off x="284480" y="200759"/>
            <a:ext cx="11907520" cy="6647974"/>
          </a:xfrm>
          <a:prstGeom prst="rect">
            <a:avLst/>
          </a:prstGeom>
          <a:noFill/>
        </p:spPr>
        <p:txBody>
          <a:bodyPr wrap="square">
            <a:spAutoFit/>
          </a:bodyPr>
          <a:lstStyle/>
          <a:p>
            <a:r>
              <a:rPr lang="ru-RU" sz="2000" b="1" dirty="0"/>
              <a:t>При отсутствии трудовой книжки и (или) сведений о трудовой деятельности</a:t>
            </a:r>
            <a:r>
              <a:rPr lang="ru-RU" sz="2000" dirty="0"/>
              <a:t>, а также в случае, когда в трудовой книжке и (или) сведениях о трудовой деятельности </a:t>
            </a:r>
            <a:r>
              <a:rPr lang="ru-RU" sz="2000" b="1" dirty="0"/>
              <a:t>содержатся неправильные и неточные сведения либо отсутствуют записи об отдельных периодах работы, в подтверждение периодов работы принимаются письменные трудовые договоры, </a:t>
            </a:r>
            <a:r>
              <a:rPr lang="ru-RU" sz="2000" dirty="0"/>
              <a:t>оформленные в соответствии с трудовым законодательством, действующим на день возникновения соответствующих правоотношений, </a:t>
            </a:r>
            <a:r>
              <a:rPr lang="ru-RU" sz="2000" b="1" dirty="0"/>
              <a:t>справки, выдаваемые работодателями </a:t>
            </a:r>
            <a:r>
              <a:rPr lang="ru-RU" sz="2000" dirty="0"/>
              <a:t>или соответствующими государственными (муниципальными) органами, </a:t>
            </a:r>
            <a:r>
              <a:rPr lang="ru-RU" sz="2000" b="1" dirty="0"/>
              <a:t>выписки из приказов, лицевые счета и ведомости на выдачу заработной платы.</a:t>
            </a:r>
          </a:p>
          <a:p>
            <a:r>
              <a:rPr lang="ru-RU" sz="2000" dirty="0"/>
              <a:t>10. В случае, когда трудовая книжка не ведется, периоды работы по трудовому договору подтверждаются:</a:t>
            </a:r>
          </a:p>
          <a:p>
            <a:r>
              <a:rPr lang="ru-RU" sz="2000" b="1" dirty="0"/>
              <a:t>за период до 31 декабря 2019 года - письменным трудовым договором</a:t>
            </a:r>
            <a:r>
              <a:rPr lang="ru-RU" sz="2000" dirty="0"/>
              <a:t>, оформленным в соответствии с трудовым законодательством, действовавшим на день возникновения соответствующих правоотношений;</a:t>
            </a:r>
          </a:p>
          <a:p>
            <a:r>
              <a:rPr lang="ru-RU" sz="2000" b="1" dirty="0"/>
              <a:t>за период с 1 января 2020 года - сведениями о трудовой деятельности</a:t>
            </a:r>
            <a:r>
              <a:rPr lang="ru-RU" sz="2000" dirty="0"/>
              <a:t>. </a:t>
            </a:r>
            <a:r>
              <a:rPr lang="ru-RU" dirty="0"/>
              <a:t>При отсутствии сведений о трудовой деятельности, а также в случае, когда в них содержатся неправильные и неточные сведения либо отсутствуют записи об отдельных периодах работы, в подтверждение периодов работы принимаются письменные трудовые договоры, оформленные в соответствии с трудовым законодательством, действующим на день возникновения соответствующих правоотношений, справки, выдаваемые работодателями или соответствующими государственными (муниципальными) органами, выписки из приказов, лицевые счета и ведомости на выдачу заработной платы.</a:t>
            </a:r>
          </a:p>
        </p:txBody>
      </p:sp>
    </p:spTree>
    <p:extLst>
      <p:ext uri="{BB962C8B-B14F-4D97-AF65-F5344CB8AC3E}">
        <p14:creationId xmlns:p14="http://schemas.microsoft.com/office/powerpoint/2010/main" val="228980820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45690" y="452131"/>
            <a:ext cx="11253020" cy="5078313"/>
          </a:xfrm>
          <a:prstGeom prst="rect">
            <a:avLst/>
          </a:prstGeom>
        </p:spPr>
        <p:txBody>
          <a:bodyPr wrap="square">
            <a:spAutoFit/>
          </a:bodyPr>
          <a:lstStyle/>
          <a:p>
            <a:pPr algn="just"/>
            <a:r>
              <a:rPr lang="ru-RU" b="1" dirty="0">
                <a:solidFill>
                  <a:srgbClr val="464C55"/>
                </a:solidFill>
                <a:latin typeface="PT Serif"/>
              </a:rPr>
              <a:t>Утверждены новые формы для назначения и выплаты страхового обеспечения по ОСС</a:t>
            </a:r>
            <a:endParaRPr lang="ru-RU" dirty="0">
              <a:solidFill>
                <a:srgbClr val="464C55"/>
              </a:solidFill>
              <a:latin typeface="PT Serif"/>
            </a:endParaRPr>
          </a:p>
          <a:p>
            <a:pPr algn="just"/>
            <a:r>
              <a:rPr lang="ru-RU" dirty="0">
                <a:solidFill>
                  <a:srgbClr val="3272C0"/>
                </a:solidFill>
                <a:latin typeface="PT Serif"/>
                <a:hlinkClick r:id="rId2"/>
              </a:rPr>
              <a:t>Приказ СФР от 22 апреля 2024 г. N 643 (</a:t>
            </a:r>
            <a:r>
              <a:rPr lang="ru-RU" dirty="0" err="1">
                <a:solidFill>
                  <a:srgbClr val="3272C0"/>
                </a:solidFill>
                <a:latin typeface="PT Serif"/>
                <a:hlinkClick r:id="rId2"/>
              </a:rPr>
              <a:t>зарег</a:t>
            </a:r>
            <a:r>
              <a:rPr lang="ru-RU" dirty="0">
                <a:solidFill>
                  <a:srgbClr val="3272C0"/>
                </a:solidFill>
                <a:latin typeface="PT Serif"/>
                <a:hlinkClick r:id="rId2"/>
              </a:rPr>
              <a:t>. в Минюсте 26.06.2024)</a:t>
            </a:r>
            <a:endParaRPr lang="ru-RU" dirty="0">
              <a:solidFill>
                <a:srgbClr val="22272F"/>
              </a:solidFill>
              <a:latin typeface="PT Serif"/>
            </a:endParaRPr>
          </a:p>
          <a:p>
            <a:pPr algn="just"/>
            <a:r>
              <a:rPr lang="ru-RU" dirty="0">
                <a:solidFill>
                  <a:srgbClr val="22272F"/>
                </a:solidFill>
                <a:latin typeface="PT Serif"/>
              </a:rPr>
              <a:t>СФР утвердил новые формы </a:t>
            </a:r>
            <a:r>
              <a:rPr lang="ru-RU" dirty="0" smtClean="0">
                <a:solidFill>
                  <a:srgbClr val="22272F"/>
                </a:solidFill>
                <a:latin typeface="PT Serif"/>
              </a:rPr>
              <a:t>документов:</a:t>
            </a:r>
            <a:endParaRPr lang="ru-RU" dirty="0">
              <a:solidFill>
                <a:srgbClr val="22272F"/>
              </a:solidFill>
              <a:latin typeface="PT Serif"/>
            </a:endParaRPr>
          </a:p>
          <a:p>
            <a:pPr algn="just"/>
            <a:r>
              <a:rPr lang="ru-RU" dirty="0">
                <a:solidFill>
                  <a:srgbClr val="22272F"/>
                </a:solidFill>
                <a:latin typeface="PT Serif"/>
              </a:rPr>
              <a:t>- форма сведений о застрахованном лице (сведения необходимы для выплаты страхового обеспечения, их целесообразно получить от работника при приеме на работу и передать в СФР в срок не позднее 3 рабочих дней со дня их </a:t>
            </a:r>
            <a:r>
              <a:rPr lang="ru-RU" dirty="0" smtClean="0">
                <a:solidFill>
                  <a:srgbClr val="22272F"/>
                </a:solidFill>
                <a:latin typeface="PT Serif"/>
              </a:rPr>
              <a:t>получения);</a:t>
            </a:r>
            <a:endParaRPr lang="ru-RU" dirty="0">
              <a:solidFill>
                <a:srgbClr val="22272F"/>
              </a:solidFill>
              <a:latin typeface="PT Serif"/>
            </a:endParaRPr>
          </a:p>
          <a:p>
            <a:pPr algn="just"/>
            <a:r>
              <a:rPr lang="ru-RU" dirty="0">
                <a:solidFill>
                  <a:srgbClr val="22272F"/>
                </a:solidFill>
                <a:latin typeface="PT Serif"/>
              </a:rPr>
              <a:t>- форма заявления о назначении ежемесячного пособия по уходу за ребенком (заявление застрахованного лица о назначении такого пособия подается страхователю одновременно с заявлением о предоставлении отпуска по уходу за ребенком до достижения им возраста 3 </a:t>
            </a:r>
            <a:r>
              <a:rPr lang="ru-RU" dirty="0" smtClean="0">
                <a:solidFill>
                  <a:srgbClr val="22272F"/>
                </a:solidFill>
                <a:latin typeface="PT Serif"/>
              </a:rPr>
              <a:t>лет);</a:t>
            </a:r>
            <a:endParaRPr lang="ru-RU" dirty="0">
              <a:solidFill>
                <a:srgbClr val="22272F"/>
              </a:solidFill>
              <a:latin typeface="PT Serif"/>
            </a:endParaRPr>
          </a:p>
          <a:p>
            <a:pPr algn="just"/>
            <a:r>
              <a:rPr lang="ru-RU" dirty="0">
                <a:solidFill>
                  <a:srgbClr val="22272F"/>
                </a:solidFill>
                <a:latin typeface="PT Serif"/>
              </a:rPr>
              <a:t>- форма заявления о замене календарных лет (календарного года) в расчетном периоде;</a:t>
            </a:r>
          </a:p>
          <a:p>
            <a:pPr algn="just"/>
            <a:r>
              <a:rPr lang="ru-RU" dirty="0">
                <a:solidFill>
                  <a:srgbClr val="22272F"/>
                </a:solidFill>
                <a:latin typeface="PT Serif"/>
              </a:rPr>
              <a:t>- форма уведомления о прекращении права застрахованного лица на получение ежемесячного пособия по уходу за ребенком (направляется страхователем в ТО СФР в срок не позднее 3 рабочих дней со дня, когда ему стало известно о возникновении таких обстоятельств, </a:t>
            </a:r>
            <a:r>
              <a:rPr lang="ru-RU" dirty="0" smtClean="0">
                <a:solidFill>
                  <a:srgbClr val="3272C0"/>
                </a:solidFill>
                <a:latin typeface="PT Serif"/>
                <a:hlinkClick r:id="rId3"/>
              </a:rPr>
              <a:t>ч</a:t>
            </a:r>
            <a:r>
              <a:rPr lang="ru-RU" dirty="0" smtClean="0">
                <a:solidFill>
                  <a:srgbClr val="22272F"/>
                </a:solidFill>
                <a:latin typeface="PT Serif"/>
              </a:rPr>
              <a:t>);</a:t>
            </a:r>
            <a:endParaRPr lang="ru-RU" dirty="0">
              <a:solidFill>
                <a:srgbClr val="22272F"/>
              </a:solidFill>
              <a:latin typeface="PT Serif"/>
            </a:endParaRPr>
          </a:p>
          <a:p>
            <a:pPr algn="just"/>
            <a:r>
              <a:rPr lang="ru-RU" dirty="0">
                <a:solidFill>
                  <a:srgbClr val="22272F"/>
                </a:solidFill>
                <a:latin typeface="PT Serif"/>
              </a:rPr>
              <a:t>- форма сведений для оплаты отпуска застрахованного лица (сверх ежегодного оплачиваемого отпуска, установленного законодательством РФ) на весь период его санаторно-курортного лечения и проезда к месту санаторно-курортного лечения и </a:t>
            </a:r>
            <a:r>
              <a:rPr lang="ru-RU" dirty="0" smtClean="0">
                <a:solidFill>
                  <a:srgbClr val="22272F"/>
                </a:solidFill>
                <a:latin typeface="PT Serif"/>
              </a:rPr>
              <a:t>обратно.</a:t>
            </a:r>
            <a:endParaRPr lang="ru-RU" dirty="0">
              <a:solidFill>
                <a:srgbClr val="22272F"/>
              </a:solidFill>
              <a:latin typeface="PT Serif"/>
            </a:endParaRPr>
          </a:p>
          <a:p>
            <a:pPr algn="just"/>
            <a:r>
              <a:rPr lang="ru-RU" dirty="0">
                <a:solidFill>
                  <a:srgbClr val="22272F"/>
                </a:solidFill>
                <a:latin typeface="PT Serif"/>
              </a:rPr>
              <a:t>Формы, ранее </a:t>
            </a:r>
            <a:r>
              <a:rPr lang="ru-RU" dirty="0">
                <a:solidFill>
                  <a:srgbClr val="3272C0"/>
                </a:solidFill>
                <a:latin typeface="PT Serif"/>
                <a:hlinkClick r:id="rId4"/>
              </a:rPr>
              <a:t>утвержденные</a:t>
            </a:r>
            <a:r>
              <a:rPr lang="ru-RU" dirty="0">
                <a:solidFill>
                  <a:srgbClr val="22272F"/>
                </a:solidFill>
                <a:latin typeface="PT Serif"/>
              </a:rPr>
              <a:t> ФСС, утратят силу.</a:t>
            </a:r>
          </a:p>
          <a:p>
            <a:pPr algn="just"/>
            <a:r>
              <a:rPr lang="ru-RU" dirty="0">
                <a:solidFill>
                  <a:srgbClr val="22272F"/>
                </a:solidFill>
                <a:latin typeface="PT Serif"/>
              </a:rPr>
              <a:t>Документ вступает в силу 07.07.2024.</a:t>
            </a:r>
            <a:endParaRPr lang="ru-RU" b="0" i="0" dirty="0">
              <a:solidFill>
                <a:srgbClr val="22272F"/>
              </a:solidFill>
              <a:effectLst/>
              <a:latin typeface="PT Serif"/>
            </a:endParaRPr>
          </a:p>
        </p:txBody>
      </p:sp>
    </p:spTree>
    <p:extLst>
      <p:ext uri="{BB962C8B-B14F-4D97-AF65-F5344CB8AC3E}">
        <p14:creationId xmlns:p14="http://schemas.microsoft.com/office/powerpoint/2010/main" val="412267642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89936" y="466714"/>
            <a:ext cx="10987548" cy="4247317"/>
          </a:xfrm>
          <a:prstGeom prst="rect">
            <a:avLst/>
          </a:prstGeom>
        </p:spPr>
        <p:txBody>
          <a:bodyPr wrap="square">
            <a:spAutoFit/>
          </a:bodyPr>
          <a:lstStyle/>
          <a:p>
            <a:r>
              <a:rPr lang="ru-RU" b="1" dirty="0">
                <a:cs typeface="Arial" panose="020B0604020202020204" pitchFamily="34" charset="0"/>
              </a:rPr>
              <a:t>Внесены изменения в ТК РФ относительно регулирования труда лиц с семейными обязанностями</a:t>
            </a:r>
          </a:p>
          <a:p>
            <a:r>
              <a:rPr lang="ru-RU" dirty="0">
                <a:cs typeface="Arial" panose="020B0604020202020204" pitchFamily="34" charset="0"/>
              </a:rPr>
              <a:t>(Федеральный закон от 14.02.2024 № 12-ФЗ вступил в силу 25.02.2024</a:t>
            </a:r>
            <a:r>
              <a:rPr lang="ru-RU" dirty="0" smtClean="0">
                <a:cs typeface="Arial" panose="020B0604020202020204" pitchFamily="34" charset="0"/>
              </a:rPr>
              <a:t>)</a:t>
            </a:r>
            <a:endParaRPr lang="en-US" dirty="0" smtClean="0">
              <a:cs typeface="Arial" panose="020B0604020202020204" pitchFamily="34" charset="0"/>
            </a:endParaRPr>
          </a:p>
          <a:p>
            <a:endParaRPr lang="en-US" dirty="0">
              <a:cs typeface="Arial" panose="020B0604020202020204" pitchFamily="34" charset="0"/>
            </a:endParaRPr>
          </a:p>
          <a:p>
            <a:endParaRPr lang="ru-RU" dirty="0">
              <a:cs typeface="Arial" panose="020B0604020202020204" pitchFamily="34" charset="0"/>
            </a:endParaRPr>
          </a:p>
          <a:p>
            <a:r>
              <a:rPr lang="ru-RU" dirty="0" smtClean="0">
                <a:cs typeface="Arial" panose="020B0604020202020204" pitchFamily="34" charset="0"/>
              </a:rPr>
              <a:t>Увольнение </a:t>
            </a:r>
            <a:r>
              <a:rPr lang="ru-RU" dirty="0">
                <a:cs typeface="Arial" panose="020B0604020202020204" pitchFamily="34" charset="0"/>
              </a:rPr>
              <a:t>по инициативе работодателя запрещено (кроме п. 1, п. 5 - 8, п. 10 - 11 ч. 1 ст. 81 или п. 2 ст. 336):</a:t>
            </a:r>
          </a:p>
          <a:p>
            <a:pPr marL="719138" indent="-285750">
              <a:buFont typeface="Arial" panose="020B0604020202020204" pitchFamily="34" charset="0"/>
              <a:buChar char="•"/>
            </a:pPr>
            <a:r>
              <a:rPr lang="ru-RU" dirty="0">
                <a:cs typeface="Arial" panose="020B0604020202020204" pitchFamily="34" charset="0"/>
              </a:rPr>
              <a:t>одинокой матери, воспитывающей (лицом, воспитывающим без матери) ребенка-инвалида в возрасте до 18 лет или ребенка в возрасте до 16 лет (ранее – до 14 лет) – ч. 4 ст. 261 ТК РФ</a:t>
            </a:r>
          </a:p>
          <a:p>
            <a:pPr marL="719138" indent="-285750">
              <a:buFont typeface="Arial" panose="020B0604020202020204" pitchFamily="34" charset="0"/>
              <a:buChar char="•"/>
            </a:pPr>
            <a:r>
              <a:rPr lang="ru-RU" dirty="0">
                <a:cs typeface="Arial" panose="020B0604020202020204" pitchFamily="34" charset="0"/>
              </a:rPr>
              <a:t>с родителем (законным представителем), являющимся единственным кормильцем ребенка-инвалида в возрасте до 18 лет либо ребенка в возрасте до 3 лет в семье, воспитывающей и более детей в возрасте до 14 лет (ранее – «малолетних детей»), если другой родитель (законный представитель) не состоит в трудовых отношениях – ч. 4 ст. 261 ТК РФ</a:t>
            </a:r>
          </a:p>
        </p:txBody>
      </p:sp>
    </p:spTree>
    <p:extLst>
      <p:ext uri="{BB962C8B-B14F-4D97-AF65-F5344CB8AC3E}">
        <p14:creationId xmlns:p14="http://schemas.microsoft.com/office/powerpoint/2010/main" val="5376826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2168" y="722524"/>
            <a:ext cx="10810568" cy="5355312"/>
          </a:xfrm>
          <a:prstGeom prst="rect">
            <a:avLst/>
          </a:prstGeom>
        </p:spPr>
        <p:txBody>
          <a:bodyPr wrap="square">
            <a:spAutoFit/>
          </a:bodyPr>
          <a:lstStyle/>
          <a:p>
            <a:pPr>
              <a:defRPr/>
            </a:pPr>
            <a:r>
              <a:rPr lang="ru-RU" b="1" dirty="0"/>
              <a:t>Порядок сопровождения работы инвалидов с 5 ноября 2023 года </a:t>
            </a:r>
            <a:r>
              <a:rPr lang="ru-RU" dirty="0"/>
              <a:t>(Приказ Минтруда России от 09.08.2023 N 652н). </a:t>
            </a:r>
            <a:endParaRPr lang="en-US" dirty="0" smtClean="0"/>
          </a:p>
          <a:p>
            <a:pPr>
              <a:defRPr/>
            </a:pPr>
            <a:endParaRPr lang="ru-RU" dirty="0"/>
          </a:p>
          <a:p>
            <a:pPr marL="285750" indent="-285750">
              <a:buFont typeface="Arial" panose="020B0604020202020204" pitchFamily="34" charset="0"/>
              <a:buChar char="•"/>
              <a:defRPr/>
            </a:pPr>
            <a:r>
              <a:rPr lang="ru-RU" dirty="0"/>
              <a:t>Минтруд утвердил правила организации сопровождаемой работы инвалидов I и II групп трудоспособного возраста.</a:t>
            </a:r>
          </a:p>
          <a:p>
            <a:pPr marL="285750" indent="-285750">
              <a:buFont typeface="Arial" panose="020B0604020202020204" pitchFamily="34" charset="0"/>
              <a:buChar char="•"/>
              <a:defRPr/>
            </a:pPr>
            <a:r>
              <a:rPr lang="ru-RU" dirty="0"/>
              <a:t>В частности, уточнили функции наставников, которых работодатели могут определять из числа работников или привлекать из общественных объединений инвалидов. Среди прочего эти лица помогают:</a:t>
            </a:r>
          </a:p>
          <a:p>
            <a:pPr marL="630238" indent="-285750">
              <a:buFont typeface="Arial" panose="020B0604020202020204" pitchFamily="34" charset="0"/>
              <a:buChar char="•"/>
              <a:defRPr/>
            </a:pPr>
            <a:r>
              <a:rPr lang="ru-RU" dirty="0"/>
              <a:t>осваивать трудовые навыки, адаптироваться на рабочем месте и выполнять обязанности;</a:t>
            </a:r>
          </a:p>
          <a:p>
            <a:pPr marL="630238" indent="-285750">
              <a:buFont typeface="Arial" panose="020B0604020202020204" pitchFamily="34" charset="0"/>
              <a:buChar char="•"/>
              <a:defRPr/>
            </a:pPr>
            <a:r>
              <a:rPr lang="ru-RU" dirty="0"/>
              <a:t>проходить инструктажи по охране труда, пожарной безопасности и др.;</a:t>
            </a:r>
          </a:p>
          <a:p>
            <a:pPr marL="630238" indent="-285750">
              <a:buFont typeface="Arial" panose="020B0604020202020204" pitchFamily="34" charset="0"/>
              <a:buChar char="•"/>
              <a:defRPr/>
            </a:pPr>
            <a:r>
              <a:rPr lang="ru-RU" dirty="0"/>
              <a:t>знакомиться с ПВТР и иными документами;</a:t>
            </a:r>
          </a:p>
          <a:p>
            <a:pPr marL="630238" indent="-285750">
              <a:buFont typeface="Arial" panose="020B0604020202020204" pitchFamily="34" charset="0"/>
              <a:buChar char="•"/>
              <a:defRPr/>
            </a:pPr>
            <a:r>
              <a:rPr lang="ru-RU" dirty="0"/>
              <a:t>передвигаться, получать информацию, ориентироваться и </a:t>
            </a:r>
            <a:r>
              <a:rPr lang="ru-RU" dirty="0" err="1"/>
              <a:t>коммуницировать</a:t>
            </a:r>
            <a:r>
              <a:rPr lang="ru-RU" dirty="0"/>
              <a:t>.</a:t>
            </a:r>
          </a:p>
          <a:p>
            <a:pPr marL="285750" indent="-285750">
              <a:buFont typeface="Arial" panose="020B0604020202020204" pitchFamily="34" charset="0"/>
              <a:buChar char="•"/>
              <a:defRPr/>
            </a:pPr>
            <a:r>
              <a:rPr lang="ru-RU" dirty="0"/>
              <a:t>Сопровождение труда возможно, если по программе реабилитации или </a:t>
            </a:r>
            <a:r>
              <a:rPr lang="ru-RU" dirty="0" err="1"/>
              <a:t>абилитации</a:t>
            </a:r>
            <a:r>
              <a:rPr lang="ru-RU" dirty="0"/>
              <a:t> работа для инвалида допустима с помощью в </a:t>
            </a:r>
            <a:r>
              <a:rPr lang="ru-RU" dirty="0" err="1"/>
              <a:t>т.ч</a:t>
            </a:r>
            <a:r>
              <a:rPr lang="ru-RU" dirty="0"/>
              <a:t>. других лиц. </a:t>
            </a:r>
          </a:p>
          <a:p>
            <a:pPr marL="285750" indent="-285750">
              <a:buFont typeface="Arial" panose="020B0604020202020204" pitchFamily="34" charset="0"/>
              <a:buChar char="•"/>
              <a:defRPr/>
            </a:pPr>
            <a:r>
              <a:rPr lang="ru-RU" dirty="0"/>
              <a:t>Мероприятия организуют с его согласия на весь период трудоустройства. В их число входит не только предоставление наставника, но и, к примеру, адаптация рабочего места, обеспечение доступности производственных и непроизводственных помещений.</a:t>
            </a:r>
          </a:p>
        </p:txBody>
      </p:sp>
    </p:spTree>
    <p:extLst>
      <p:ext uri="{BB962C8B-B14F-4D97-AF65-F5344CB8AC3E}">
        <p14:creationId xmlns:p14="http://schemas.microsoft.com/office/powerpoint/2010/main" val="368755699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4684" y="811692"/>
            <a:ext cx="10840065" cy="5632311"/>
          </a:xfrm>
          <a:prstGeom prst="rect">
            <a:avLst/>
          </a:prstGeom>
        </p:spPr>
        <p:txBody>
          <a:bodyPr wrap="square">
            <a:spAutoFit/>
          </a:bodyPr>
          <a:lstStyle/>
          <a:p>
            <a:pPr>
              <a:defRPr/>
            </a:pPr>
            <a:r>
              <a:rPr lang="ru-RU" b="1" dirty="0"/>
              <a:t>Работодателям разъяснили, как исполнять требования по квотированию рабочих мест для инвалидов </a:t>
            </a:r>
            <a:r>
              <a:rPr lang="ru-RU" dirty="0"/>
              <a:t>(Письмо Минтруда России от 12.09.2023 N 16-5/10/П-7129). </a:t>
            </a:r>
          </a:p>
          <a:p>
            <a:pPr marL="285750" indent="-285750">
              <a:buFont typeface="Arial" panose="020B0604020202020204" pitchFamily="34" charset="0"/>
              <a:buChar char="•"/>
              <a:defRPr/>
            </a:pPr>
            <a:r>
              <a:rPr lang="ru-RU" dirty="0"/>
              <a:t>Среди прочего напомнили, что в счет квоты включают </a:t>
            </a:r>
            <a:r>
              <a:rPr lang="ru-RU" dirty="0" err="1"/>
              <a:t>дистанционщиков</a:t>
            </a:r>
            <a:r>
              <a:rPr lang="ru-RU" dirty="0"/>
              <a:t> и внешних совместителей с инвалидностью. </a:t>
            </a:r>
          </a:p>
          <a:p>
            <a:pPr marL="285750" indent="-285750">
              <a:buFont typeface="Arial" panose="020B0604020202020204" pitchFamily="34" charset="0"/>
              <a:buChar char="•"/>
              <a:defRPr/>
            </a:pPr>
            <a:r>
              <a:rPr lang="ru-RU" dirty="0"/>
              <a:t>Чтобы нанять нужное количество инвалидов, работодатели вправе просить содействия у службы занятости. </a:t>
            </a:r>
          </a:p>
          <a:p>
            <a:pPr marL="285750" indent="-285750">
              <a:buFont typeface="Arial" panose="020B0604020202020204" pitchFamily="34" charset="0"/>
              <a:buChar char="•"/>
              <a:defRPr/>
            </a:pPr>
            <a:r>
              <a:rPr lang="ru-RU" dirty="0"/>
              <a:t>Можно информировать население о том, что в организации есть квотируемые места, через СМИ, </a:t>
            </a:r>
            <a:r>
              <a:rPr lang="ru-RU" dirty="0" err="1"/>
              <a:t>соцсети</a:t>
            </a:r>
            <a:r>
              <a:rPr lang="ru-RU" dirty="0"/>
              <a:t>, официальные сайты и другие каналы.</a:t>
            </a:r>
          </a:p>
          <a:p>
            <a:pPr marL="285750" indent="-285750">
              <a:buFont typeface="Arial" panose="020B0604020202020204" pitchFamily="34" charset="0"/>
              <a:buChar char="•"/>
              <a:defRPr/>
            </a:pPr>
            <a:r>
              <a:rPr lang="ru-RU" dirty="0"/>
              <a:t>Также разъяснили, какие сведения о квотировании должны содержать локальные нормативные акты. В них нужно отразить:</a:t>
            </a:r>
          </a:p>
          <a:p>
            <a:pPr marL="719138" indent="-285750">
              <a:buFont typeface="Arial" panose="020B0604020202020204" pitchFamily="34" charset="0"/>
              <a:buChar char="•"/>
              <a:defRPr/>
            </a:pPr>
            <a:r>
              <a:rPr lang="ru-RU" dirty="0"/>
              <a:t>период действия квоты;</a:t>
            </a:r>
          </a:p>
          <a:p>
            <a:pPr marL="719138" indent="-285750">
              <a:buFont typeface="Arial" panose="020B0604020202020204" pitchFamily="34" charset="0"/>
              <a:buChar char="•"/>
              <a:defRPr/>
            </a:pPr>
            <a:r>
              <a:rPr lang="ru-RU" dirty="0"/>
              <a:t>среднесписочную численность сотрудников за IV квартал предыдущего года;</a:t>
            </a:r>
          </a:p>
          <a:p>
            <a:pPr marL="719138" indent="-285750">
              <a:buFont typeface="Arial" panose="020B0604020202020204" pitchFamily="34" charset="0"/>
              <a:buChar char="•"/>
              <a:defRPr/>
            </a:pPr>
            <a:r>
              <a:rPr lang="ru-RU" dirty="0"/>
              <a:t>количество работников с вредными и опасными условиями труда;</a:t>
            </a:r>
          </a:p>
          <a:p>
            <a:pPr marL="719138" indent="-285750">
              <a:buFont typeface="Arial" panose="020B0604020202020204" pitchFamily="34" charset="0"/>
              <a:buChar char="•"/>
              <a:defRPr/>
            </a:pPr>
            <a:r>
              <a:rPr lang="ru-RU" dirty="0"/>
              <a:t>число созданных или выделенных мест с указанием должности либо профессии;</a:t>
            </a:r>
          </a:p>
          <a:p>
            <a:pPr marL="719138" indent="-285750">
              <a:buFont typeface="Arial" panose="020B0604020202020204" pitchFamily="34" charset="0"/>
              <a:buChar char="•"/>
              <a:defRPr/>
            </a:pPr>
            <a:r>
              <a:rPr lang="ru-RU" dirty="0"/>
              <a:t>лицо, ответственное за квотирование и подачу сведений в центр занятости.</a:t>
            </a:r>
          </a:p>
          <a:p>
            <a:pPr>
              <a:defRPr/>
            </a:pPr>
            <a:endParaRPr lang="ru-RU" dirty="0"/>
          </a:p>
          <a:p>
            <a:pPr>
              <a:defRPr/>
            </a:pPr>
            <a:r>
              <a:rPr lang="ru-RU" dirty="0"/>
              <a:t>Ответственность за невыполнение квоты несет работодатель, даже если сторонняя организация не наняла нужное количество людей вопреки соглашению о трудоустройстве инвалидов.</a:t>
            </a:r>
          </a:p>
        </p:txBody>
      </p:sp>
    </p:spTree>
    <p:extLst>
      <p:ext uri="{BB962C8B-B14F-4D97-AF65-F5344CB8AC3E}">
        <p14:creationId xmlns:p14="http://schemas.microsoft.com/office/powerpoint/2010/main" val="51002574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8645" y="1720840"/>
            <a:ext cx="10648336" cy="2585323"/>
          </a:xfrm>
          <a:prstGeom prst="rect">
            <a:avLst/>
          </a:prstGeom>
        </p:spPr>
        <p:txBody>
          <a:bodyPr wrap="square">
            <a:spAutoFit/>
          </a:bodyPr>
          <a:lstStyle/>
          <a:p>
            <a:r>
              <a:rPr lang="ru-RU" b="1" dirty="0"/>
              <a:t>С 2024 года пособие по уходу за ребенком до 1,5 лет нужно платить и при досрочном выходе на работу</a:t>
            </a:r>
          </a:p>
          <a:p>
            <a:r>
              <a:rPr lang="ru-RU" dirty="0"/>
              <a:t>(Федеральный закон от 19.12.2023 N 614-ФЗ, Федеральный закон от 19.12.2023 N 620-ФЗ</a:t>
            </a:r>
            <a:r>
              <a:rPr lang="ru-RU" dirty="0" smtClean="0"/>
              <a:t>)</a:t>
            </a:r>
            <a:endParaRPr lang="en-US" dirty="0" smtClean="0"/>
          </a:p>
          <a:p>
            <a:endParaRPr lang="ru-RU" dirty="0"/>
          </a:p>
          <a:p>
            <a:r>
              <a:rPr lang="ru-RU" dirty="0"/>
              <a:t>Право на пособие сохранят и в случае, если мать или иной родственник:</a:t>
            </a:r>
          </a:p>
          <a:p>
            <a:pPr marL="285750" indent="-285750">
              <a:buFont typeface="Arial" panose="020B0604020202020204" pitchFamily="34" charset="0"/>
              <a:buChar char="•"/>
            </a:pPr>
            <a:r>
              <a:rPr lang="ru-RU" dirty="0"/>
              <a:t>вышли из отпуска по уходу за ребенком до 1,5 лет досрочно (в </a:t>
            </a:r>
            <a:r>
              <a:rPr lang="ru-RU" dirty="0" err="1"/>
              <a:t>т.ч</a:t>
            </a:r>
            <a:r>
              <a:rPr lang="ru-RU" dirty="0"/>
              <a:t>. на неполный день, надомную или дистанционную работу);</a:t>
            </a:r>
          </a:p>
          <a:p>
            <a:pPr marL="285750" indent="-285750">
              <a:buFont typeface="Arial" panose="020B0604020202020204" pitchFamily="34" charset="0"/>
              <a:buChar char="•"/>
            </a:pPr>
            <a:r>
              <a:rPr lang="ru-RU" dirty="0"/>
              <a:t>в период такого отпуска трудятся у другого работодателя.</a:t>
            </a:r>
          </a:p>
        </p:txBody>
      </p:sp>
    </p:spTree>
    <p:extLst>
      <p:ext uri="{BB962C8B-B14F-4D97-AF65-F5344CB8AC3E}">
        <p14:creationId xmlns:p14="http://schemas.microsoft.com/office/powerpoint/2010/main" val="215373091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8930" y="705233"/>
            <a:ext cx="10736826" cy="4801314"/>
          </a:xfrm>
          <a:prstGeom prst="rect">
            <a:avLst/>
          </a:prstGeom>
        </p:spPr>
        <p:txBody>
          <a:bodyPr wrap="square">
            <a:spAutoFit/>
          </a:bodyPr>
          <a:lstStyle/>
          <a:p>
            <a:pPr>
              <a:defRPr/>
            </a:pPr>
            <a:r>
              <a:rPr lang="ru-RU" b="1" dirty="0"/>
              <a:t>Аптечка первой помощи для работников: Минтруд подготовил проект с требованиями</a:t>
            </a:r>
          </a:p>
          <a:p>
            <a:pPr>
              <a:defRPr/>
            </a:pPr>
            <a:r>
              <a:rPr lang="ru-RU" dirty="0"/>
              <a:t>(Проект приказа Минтруда: </a:t>
            </a:r>
            <a:r>
              <a:rPr lang="ru-RU" dirty="0">
                <a:hlinkClick r:id="rId2"/>
              </a:rPr>
              <a:t>http://regulation.gov.ru/p/143709</a:t>
            </a:r>
            <a:r>
              <a:rPr lang="ru-RU" dirty="0" smtClean="0"/>
              <a:t>)</a:t>
            </a:r>
            <a:endParaRPr lang="en-US" smtClean="0"/>
          </a:p>
          <a:p>
            <a:pPr>
              <a:defRPr/>
            </a:pPr>
            <a:endParaRPr lang="ru-RU" dirty="0"/>
          </a:p>
          <a:p>
            <a:pPr marL="285750" indent="-285750">
              <a:buFont typeface="Arial" panose="020B0604020202020204" pitchFamily="34" charset="0"/>
              <a:buChar char="•"/>
              <a:defRPr/>
            </a:pPr>
            <a:r>
              <a:rPr lang="ru-RU" dirty="0"/>
              <a:t>Среди прочего предлагают закрепить, что работодатель должен подготовить локальный акт с порядком размещения, хранения и использования у него аптечки, учесть мнение профсоюза.</a:t>
            </a:r>
          </a:p>
          <a:p>
            <a:pPr marL="285750" indent="-285750">
              <a:buFont typeface="Arial" panose="020B0604020202020204" pitchFamily="34" charset="0"/>
              <a:buChar char="•"/>
              <a:defRPr/>
            </a:pPr>
            <a:r>
              <a:rPr lang="ru-RU" dirty="0"/>
              <a:t>Количество аптечек планируют определять исходя из штатной численности. Предусмотрят их минимум на организацию - одна на 100 работников без учета </a:t>
            </a:r>
            <a:r>
              <a:rPr lang="ru-RU" dirty="0" err="1"/>
              <a:t>дистанционщиков</a:t>
            </a:r>
            <a:r>
              <a:rPr lang="ru-RU" dirty="0"/>
              <a:t>.</a:t>
            </a:r>
          </a:p>
          <a:p>
            <a:pPr marL="285750" indent="-285750">
              <a:buFont typeface="Arial" panose="020B0604020202020204" pitchFamily="34" charset="0"/>
              <a:buChar char="•"/>
              <a:defRPr/>
            </a:pPr>
            <a:r>
              <a:rPr lang="ru-RU" dirty="0"/>
              <a:t>Предлагают обозначать сигнальными цветами места хранения аптечек. На стенах и дверях потребуют размещать знаки "Аптечка первой медицинской помощи". Такие места понадобится указывать на плане эвакуации. С расположением аптечек нужно будет ознакомить всех работников.</a:t>
            </a:r>
          </a:p>
          <a:p>
            <a:pPr marL="285750" indent="-285750">
              <a:buFont typeface="Arial" panose="020B0604020202020204" pitchFamily="34" charset="0"/>
              <a:buChar char="•"/>
              <a:defRPr/>
            </a:pPr>
            <a:r>
              <a:rPr lang="ru-RU" dirty="0"/>
              <a:t>Чтобы учитывать расход </a:t>
            </a:r>
            <a:r>
              <a:rPr lang="ru-RU" dirty="0" err="1"/>
              <a:t>медизделий</a:t>
            </a:r>
            <a:r>
              <a:rPr lang="ru-RU" dirty="0"/>
              <a:t> и прочих средств из аптечки, работодателей хотят обязать регистрировать ее использование. Форму и порядок для этого они утвердят сами.</a:t>
            </a:r>
          </a:p>
        </p:txBody>
      </p:sp>
    </p:spTree>
    <p:extLst>
      <p:ext uri="{BB962C8B-B14F-4D97-AF65-F5344CB8AC3E}">
        <p14:creationId xmlns:p14="http://schemas.microsoft.com/office/powerpoint/2010/main" val="3580717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14400" y="608737"/>
            <a:ext cx="10877550" cy="1200329"/>
          </a:xfrm>
          <a:prstGeom prst="rect">
            <a:avLst/>
          </a:prstGeom>
        </p:spPr>
        <p:txBody>
          <a:bodyPr wrap="square">
            <a:spAutoFit/>
          </a:bodyPr>
          <a:lstStyle/>
          <a:p>
            <a:r>
              <a:rPr lang="ru-RU" dirty="0"/>
              <a:t>Новые формы предоставления работодателями обязательной информации, предусмотренной ч. 1 ст. 53 Федерального закона "О занятости населения в Российской Федерации", в государственную службу занятости утверждены приказом Минтруда России от 16.04.2024 N 195н, который вступает в силу с 1 сентября 2024 года.</a:t>
            </a:r>
          </a:p>
        </p:txBody>
      </p:sp>
      <p:graphicFrame>
        <p:nvGraphicFramePr>
          <p:cNvPr id="5" name="Таблица 4"/>
          <p:cNvGraphicFramePr>
            <a:graphicFrameLocks noGrp="1"/>
          </p:cNvGraphicFramePr>
          <p:nvPr>
            <p:extLst>
              <p:ext uri="{D42A27DB-BD31-4B8C-83A1-F6EECF244321}">
                <p14:modId xmlns:p14="http://schemas.microsoft.com/office/powerpoint/2010/main" val="2368355936"/>
              </p:ext>
            </p:extLst>
          </p:nvPr>
        </p:nvGraphicFramePr>
        <p:xfrm>
          <a:off x="438150" y="1809066"/>
          <a:ext cx="11353800" cy="8757184"/>
        </p:xfrm>
        <a:graphic>
          <a:graphicData uri="http://schemas.openxmlformats.org/drawingml/2006/table">
            <a:tbl>
              <a:tblPr firstRow="1" firstCol="1" bandRow="1"/>
              <a:tblGrid>
                <a:gridCol w="6248067">
                  <a:extLst>
                    <a:ext uri="{9D8B030D-6E8A-4147-A177-3AD203B41FA5}">
                      <a16:colId xmlns:a16="http://schemas.microsoft.com/office/drawing/2014/main" val="1035378880"/>
                    </a:ext>
                  </a:extLst>
                </a:gridCol>
                <a:gridCol w="5105733">
                  <a:extLst>
                    <a:ext uri="{9D8B030D-6E8A-4147-A177-3AD203B41FA5}">
                      <a16:colId xmlns:a16="http://schemas.microsoft.com/office/drawing/2014/main" val="3918871824"/>
                    </a:ext>
                  </a:extLst>
                </a:gridCol>
              </a:tblGrid>
              <a:tr h="110586">
                <a:tc>
                  <a:txBody>
                    <a:bodyPr/>
                    <a:lstStyle/>
                    <a:p>
                      <a:pPr marL="457200" indent="450215" algn="just">
                        <a:lnSpc>
                          <a:spcPct val="115000"/>
                        </a:lnSpc>
                        <a:spcAft>
                          <a:spcPts val="0"/>
                        </a:spcAft>
                      </a:pPr>
                      <a:r>
                        <a:rPr lang="ru-RU" sz="1600">
                          <a:effectLst/>
                          <a:latin typeface="+mn-lt"/>
                          <a:ea typeface="Times New Roman" panose="02020603050405020304" pitchFamily="18" charset="0"/>
                          <a:cs typeface="Times New Roman" panose="02020603050405020304" pitchFamily="18" charset="0"/>
                        </a:rPr>
                        <a:t>Срок/событие</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450215" algn="just">
                        <a:lnSpc>
                          <a:spcPct val="115000"/>
                        </a:lnSpc>
                        <a:spcAft>
                          <a:spcPts val="0"/>
                        </a:spcAft>
                      </a:pPr>
                      <a:r>
                        <a:rPr lang="ru-RU" sz="1600">
                          <a:effectLst/>
                          <a:latin typeface="+mn-lt"/>
                          <a:ea typeface="Times New Roman" panose="02020603050405020304" pitchFamily="18" charset="0"/>
                          <a:cs typeface="Times New Roman" panose="02020603050405020304" pitchFamily="18" charset="0"/>
                        </a:rPr>
                        <a:t>Отчетность</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1958130"/>
                  </a:ext>
                </a:extLst>
              </a:tr>
              <a:tr h="1530208">
                <a:tc>
                  <a:txBody>
                    <a:bodyPr/>
                    <a:lstStyle/>
                    <a:p>
                      <a:pPr marL="457200" indent="450215" algn="just">
                        <a:lnSpc>
                          <a:spcPct val="115000"/>
                        </a:lnSpc>
                        <a:spcAft>
                          <a:spcPts val="0"/>
                        </a:spcAft>
                      </a:pPr>
                      <a:r>
                        <a:rPr lang="ru-RU" sz="1600">
                          <a:effectLst/>
                          <a:latin typeface="+mn-lt"/>
                          <a:ea typeface="Times New Roman" panose="02020603050405020304" pitchFamily="18" charset="0"/>
                          <a:cs typeface="Times New Roman" panose="02020603050405020304" pitchFamily="18" charset="0"/>
                        </a:rPr>
                        <a:t>Не позднее чем </a:t>
                      </a:r>
                      <a:r>
                        <a:rPr lang="ru-RU" sz="1600" u="none" strike="noStrike">
                          <a:solidFill>
                            <a:srgbClr val="0563C1"/>
                          </a:solidFill>
                          <a:effectLst/>
                          <a:latin typeface="+mn-lt"/>
                          <a:ea typeface="Times New Roman" panose="02020603050405020304" pitchFamily="18" charset="0"/>
                          <a:cs typeface="Times New Roman" panose="02020603050405020304" pitchFamily="18" charset="0"/>
                          <a:hlinkClick r:id="rId2"/>
                        </a:rPr>
                        <a:t>за 2 месяца</a:t>
                      </a:r>
                      <a:r>
                        <a:rPr lang="ru-RU" sz="1600">
                          <a:effectLst/>
                          <a:latin typeface="+mn-lt"/>
                          <a:ea typeface="Times New Roman" panose="02020603050405020304" pitchFamily="18" charset="0"/>
                          <a:cs typeface="Times New Roman" panose="02020603050405020304" pitchFamily="18" charset="0"/>
                        </a:rPr>
                        <a:t> до начала сокращения численности или штата работников организации и возможном расторжении трудовых договоров</a:t>
                      </a:r>
                    </a:p>
                    <a:p>
                      <a:pPr marL="457200" indent="450215" algn="just">
                        <a:lnSpc>
                          <a:spcPct val="115000"/>
                        </a:lnSpc>
                        <a:spcAft>
                          <a:spcPts val="0"/>
                        </a:spcAft>
                      </a:pPr>
                      <a:r>
                        <a:rPr lang="ru-RU" sz="1600">
                          <a:effectLst/>
                          <a:latin typeface="+mn-lt"/>
                          <a:ea typeface="Times New Roman" panose="02020603050405020304" pitchFamily="18" charset="0"/>
                          <a:cs typeface="Times New Roman" panose="02020603050405020304" pitchFamily="18" charset="0"/>
                        </a:rPr>
                        <a:t>(Представляют: работодатель-юридическое лицо)</a:t>
                      </a:r>
                    </a:p>
                    <a:p>
                      <a:pPr marL="457200" indent="450215" algn="just">
                        <a:lnSpc>
                          <a:spcPct val="115000"/>
                        </a:lnSpc>
                        <a:spcAft>
                          <a:spcPts val="0"/>
                        </a:spcAft>
                      </a:pPr>
                      <a:r>
                        <a:rPr lang="ru-RU" sz="1600">
                          <a:effectLst/>
                          <a:latin typeface="+mn-lt"/>
                          <a:ea typeface="Times New Roman" panose="02020603050405020304" pitchFamily="18" charset="0"/>
                          <a:cs typeface="Times New Roman" panose="02020603050405020304" pitchFamily="18" charset="0"/>
                        </a:rPr>
                        <a:t> </a:t>
                      </a:r>
                    </a:p>
                    <a:p>
                      <a:pPr marL="457200" indent="450215" algn="just">
                        <a:lnSpc>
                          <a:spcPct val="115000"/>
                        </a:lnSpc>
                        <a:spcAft>
                          <a:spcPts val="0"/>
                        </a:spcAft>
                      </a:pPr>
                      <a:r>
                        <a:rPr lang="ru-RU" sz="1600">
                          <a:effectLst/>
                          <a:latin typeface="+mn-lt"/>
                          <a:ea typeface="Times New Roman" panose="02020603050405020304" pitchFamily="18" charset="0"/>
                          <a:cs typeface="Times New Roman" panose="02020603050405020304" pitchFamily="18" charset="0"/>
                        </a:rPr>
                        <a:t>Не позднее чем </a:t>
                      </a:r>
                      <a:r>
                        <a:rPr lang="ru-RU" sz="1600" u="none" strike="noStrike">
                          <a:solidFill>
                            <a:srgbClr val="0563C1"/>
                          </a:solidFill>
                          <a:effectLst/>
                          <a:latin typeface="+mn-lt"/>
                          <a:ea typeface="Times New Roman" panose="02020603050405020304" pitchFamily="18" charset="0"/>
                          <a:cs typeface="Times New Roman" panose="02020603050405020304" pitchFamily="18" charset="0"/>
                          <a:hlinkClick r:id="rId2"/>
                        </a:rPr>
                        <a:t>за 2 недели</a:t>
                      </a:r>
                      <a:endParaRPr lang="ru-RU" sz="1600">
                        <a:effectLst/>
                        <a:latin typeface="+mn-lt"/>
                        <a:ea typeface="Times New Roman" panose="02020603050405020304" pitchFamily="18" charset="0"/>
                        <a:cs typeface="Times New Roman" panose="02020603050405020304" pitchFamily="18" charset="0"/>
                      </a:endParaRPr>
                    </a:p>
                    <a:p>
                      <a:pPr marL="457200" indent="450215" algn="just">
                        <a:lnSpc>
                          <a:spcPct val="115000"/>
                        </a:lnSpc>
                        <a:spcAft>
                          <a:spcPts val="0"/>
                        </a:spcAft>
                      </a:pPr>
                      <a:r>
                        <a:rPr lang="ru-RU" sz="1600">
                          <a:effectLst/>
                          <a:latin typeface="+mn-lt"/>
                          <a:ea typeface="Times New Roman" panose="02020603050405020304" pitchFamily="18" charset="0"/>
                          <a:cs typeface="Times New Roman" panose="02020603050405020304" pitchFamily="18" charset="0"/>
                        </a:rPr>
                        <a:t>(Представляют: работодатель-ИП)</a:t>
                      </a:r>
                    </a:p>
                    <a:p>
                      <a:pPr marL="457200" indent="450215" algn="just">
                        <a:lnSpc>
                          <a:spcPct val="115000"/>
                        </a:lnSpc>
                        <a:spcAft>
                          <a:spcPts val="0"/>
                        </a:spcAft>
                      </a:pPr>
                      <a:r>
                        <a:rPr lang="ru-RU" sz="1600">
                          <a:effectLst/>
                          <a:latin typeface="+mn-lt"/>
                          <a:ea typeface="Times New Roman" panose="02020603050405020304" pitchFamily="18" charset="0"/>
                          <a:cs typeface="Times New Roman" panose="02020603050405020304" pitchFamily="18" charset="0"/>
                        </a:rPr>
                        <a:t> </a:t>
                      </a:r>
                    </a:p>
                    <a:p>
                      <a:pPr marL="457200" indent="450215" algn="just">
                        <a:lnSpc>
                          <a:spcPct val="115000"/>
                        </a:lnSpc>
                        <a:spcAft>
                          <a:spcPts val="0"/>
                        </a:spcAft>
                      </a:pPr>
                      <a:r>
                        <a:rPr lang="ru-RU" sz="1600">
                          <a:effectLst/>
                          <a:latin typeface="+mn-lt"/>
                          <a:ea typeface="Times New Roman" panose="02020603050405020304" pitchFamily="18" charset="0"/>
                          <a:cs typeface="Times New Roman" panose="02020603050405020304" pitchFamily="18" charset="0"/>
                        </a:rPr>
                        <a:t>Не позднее чем </a:t>
                      </a:r>
                      <a:r>
                        <a:rPr lang="ru-RU" sz="1600" u="none" strike="noStrike">
                          <a:solidFill>
                            <a:srgbClr val="0563C1"/>
                          </a:solidFill>
                          <a:effectLst/>
                          <a:latin typeface="+mn-lt"/>
                          <a:ea typeface="Times New Roman" panose="02020603050405020304" pitchFamily="18" charset="0"/>
                          <a:cs typeface="Times New Roman" panose="02020603050405020304" pitchFamily="18" charset="0"/>
                          <a:hlinkClick r:id="rId2"/>
                        </a:rPr>
                        <a:t>за 3 месяца</a:t>
                      </a:r>
                      <a:r>
                        <a:rPr lang="ru-RU" sz="1600">
                          <a:effectLst/>
                          <a:latin typeface="+mn-lt"/>
                          <a:ea typeface="Times New Roman" panose="02020603050405020304" pitchFamily="18" charset="0"/>
                          <a:cs typeface="Times New Roman" panose="02020603050405020304" pitchFamily="18" charset="0"/>
                        </a:rPr>
                        <a:t>, если решение о сокращении численности или штата работников организации может привести к массовому увольнению работников</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450215" algn="just">
                        <a:lnSpc>
                          <a:spcPct val="115000"/>
                        </a:lnSpc>
                        <a:spcAft>
                          <a:spcPts val="0"/>
                        </a:spcAft>
                      </a:pPr>
                      <a:r>
                        <a:rPr lang="ru-RU" sz="1600" u="none" strike="noStrike" dirty="0">
                          <a:solidFill>
                            <a:srgbClr val="0563C1"/>
                          </a:solidFill>
                          <a:effectLst/>
                          <a:latin typeface="+mn-lt"/>
                          <a:ea typeface="Times New Roman" panose="02020603050405020304" pitchFamily="18" charset="0"/>
                          <a:cs typeface="Times New Roman" panose="02020603050405020304" pitchFamily="18" charset="0"/>
                          <a:hlinkClick r:id="rId3"/>
                        </a:rPr>
                        <a:t>Информация</a:t>
                      </a:r>
                      <a:r>
                        <a:rPr lang="ru-RU" sz="1600" dirty="0">
                          <a:effectLst/>
                          <a:latin typeface="+mn-lt"/>
                          <a:ea typeface="Times New Roman" panose="02020603050405020304" pitchFamily="18" charset="0"/>
                          <a:cs typeface="Times New Roman" panose="02020603050405020304" pitchFamily="18" charset="0"/>
                        </a:rPr>
                        <a:t> о принятии решения о ликвидации организации, прекращении деятельности индивидуальным предпринимателем, сокращении численности или штата работников организации, индивидуального предпринимателя и возможном расторжении трудовых договоров</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3641008"/>
                  </a:ext>
                </a:extLst>
              </a:tr>
              <a:tr h="414791">
                <a:tc>
                  <a:txBody>
                    <a:bodyPr/>
                    <a:lstStyle/>
                    <a:p>
                      <a:pPr marL="457200" indent="450215" algn="just">
                        <a:lnSpc>
                          <a:spcPct val="115000"/>
                        </a:lnSpc>
                        <a:spcAft>
                          <a:spcPts val="0"/>
                        </a:spcAft>
                      </a:pPr>
                      <a:r>
                        <a:rPr lang="ru-RU" sz="1600">
                          <a:effectLst/>
                          <a:latin typeface="+mn-lt"/>
                          <a:ea typeface="Times New Roman" panose="02020603050405020304" pitchFamily="18" charset="0"/>
                          <a:cs typeface="Times New Roman" panose="02020603050405020304" pitchFamily="18" charset="0"/>
                        </a:rPr>
                        <a:t>В течение </a:t>
                      </a:r>
                      <a:r>
                        <a:rPr lang="ru-RU" sz="1600" u="none" strike="noStrike">
                          <a:solidFill>
                            <a:srgbClr val="0563C1"/>
                          </a:solidFill>
                          <a:effectLst/>
                          <a:latin typeface="+mn-lt"/>
                          <a:ea typeface="Times New Roman" panose="02020603050405020304" pitchFamily="18" charset="0"/>
                          <a:cs typeface="Times New Roman" panose="02020603050405020304" pitchFamily="18" charset="0"/>
                          <a:hlinkClick r:id="rId4"/>
                        </a:rPr>
                        <a:t>3 рабочих дней</a:t>
                      </a:r>
                      <a:r>
                        <a:rPr lang="ru-RU" sz="1600">
                          <a:effectLst/>
                          <a:latin typeface="+mn-lt"/>
                          <a:ea typeface="Times New Roman" panose="02020603050405020304" pitchFamily="18" charset="0"/>
                          <a:cs typeface="Times New Roman" panose="02020603050405020304" pitchFamily="18" charset="0"/>
                        </a:rPr>
                        <a:t> после принятия решения о применении в отношении работодателя процедур несостоятельности (банкротства)</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450215" algn="just">
                        <a:lnSpc>
                          <a:spcPct val="115000"/>
                        </a:lnSpc>
                        <a:spcAft>
                          <a:spcPts val="0"/>
                        </a:spcAft>
                      </a:pPr>
                      <a:r>
                        <a:rPr lang="ru-RU" sz="1600" u="none" strike="noStrike">
                          <a:solidFill>
                            <a:srgbClr val="0563C1"/>
                          </a:solidFill>
                          <a:effectLst/>
                          <a:latin typeface="+mn-lt"/>
                          <a:ea typeface="Times New Roman" panose="02020603050405020304" pitchFamily="18" charset="0"/>
                          <a:cs typeface="Times New Roman" panose="02020603050405020304" pitchFamily="18" charset="0"/>
                          <a:hlinkClick r:id="rId5"/>
                        </a:rPr>
                        <a:t>Информация</a:t>
                      </a:r>
                      <a:r>
                        <a:rPr lang="ru-RU" sz="1600">
                          <a:effectLst/>
                          <a:latin typeface="+mn-lt"/>
                          <a:ea typeface="Times New Roman" panose="02020603050405020304" pitchFamily="18" charset="0"/>
                          <a:cs typeface="Times New Roman" panose="02020603050405020304" pitchFamily="18" charset="0"/>
                        </a:rPr>
                        <a:t> о процедуре, примененной в отношении работодателя в деле о несостоятельности (банкротстве)</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4739845"/>
                  </a:ext>
                </a:extLst>
              </a:tr>
              <a:tr h="617594">
                <a:tc>
                  <a:txBody>
                    <a:bodyPr/>
                    <a:lstStyle/>
                    <a:p>
                      <a:pPr marL="457200" indent="450215" algn="just">
                        <a:lnSpc>
                          <a:spcPct val="115000"/>
                        </a:lnSpc>
                        <a:spcAft>
                          <a:spcPts val="0"/>
                        </a:spcAft>
                      </a:pPr>
                      <a:r>
                        <a:rPr lang="ru-RU" sz="1600" dirty="0">
                          <a:effectLst/>
                          <a:latin typeface="+mn-lt"/>
                          <a:ea typeface="Times New Roman" panose="02020603050405020304" pitchFamily="18" charset="0"/>
                          <a:cs typeface="Times New Roman" panose="02020603050405020304" pitchFamily="18" charset="0"/>
                        </a:rPr>
                        <a:t>В течение </a:t>
                      </a:r>
                      <a:r>
                        <a:rPr lang="ru-RU" sz="1600" u="none" strike="noStrike" dirty="0">
                          <a:solidFill>
                            <a:srgbClr val="0563C1"/>
                          </a:solidFill>
                          <a:effectLst/>
                          <a:latin typeface="+mn-lt"/>
                          <a:ea typeface="Times New Roman" panose="02020603050405020304" pitchFamily="18" charset="0"/>
                          <a:cs typeface="Times New Roman" panose="02020603050405020304" pitchFamily="18" charset="0"/>
                          <a:hlinkClick r:id="rId4"/>
                        </a:rPr>
                        <a:t>3 рабочих дней</a:t>
                      </a:r>
                      <a:r>
                        <a:rPr lang="ru-RU" sz="1600" dirty="0">
                          <a:effectLst/>
                          <a:latin typeface="+mn-lt"/>
                          <a:ea typeface="Times New Roman" panose="02020603050405020304" pitchFamily="18" charset="0"/>
                          <a:cs typeface="Times New Roman" panose="02020603050405020304" pitchFamily="18" charset="0"/>
                        </a:rPr>
                        <a:t> после принятия решения о введении (об изменении, отмене) режима неполного рабочего дня (смены) и (или) неполной рабочей недели, о простое</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450215" algn="just">
                        <a:lnSpc>
                          <a:spcPct val="115000"/>
                        </a:lnSpc>
                        <a:spcAft>
                          <a:spcPts val="0"/>
                        </a:spcAft>
                      </a:pPr>
                      <a:r>
                        <a:rPr lang="ru-RU" sz="1600" u="none" strike="noStrike">
                          <a:solidFill>
                            <a:srgbClr val="0563C1"/>
                          </a:solidFill>
                          <a:effectLst/>
                          <a:latin typeface="+mn-lt"/>
                          <a:ea typeface="Times New Roman" panose="02020603050405020304" pitchFamily="18" charset="0"/>
                          <a:cs typeface="Times New Roman" panose="02020603050405020304" pitchFamily="18" charset="0"/>
                          <a:hlinkClick r:id="rId6"/>
                        </a:rPr>
                        <a:t>Информация</a:t>
                      </a:r>
                      <a:r>
                        <a:rPr lang="ru-RU" sz="1600">
                          <a:effectLst/>
                          <a:latin typeface="+mn-lt"/>
                          <a:ea typeface="Times New Roman" panose="02020603050405020304" pitchFamily="18" charset="0"/>
                          <a:cs typeface="Times New Roman" panose="02020603050405020304" pitchFamily="18" charset="0"/>
                        </a:rPr>
                        <a:t> о введении (об изменении, отмене) работодателем режима неполного рабочего дня (смены) и (или) неполной рабочей недели</a:t>
                      </a:r>
                    </a:p>
                    <a:p>
                      <a:pPr marL="457200" indent="450215" algn="just">
                        <a:lnSpc>
                          <a:spcPct val="115000"/>
                        </a:lnSpc>
                        <a:spcAft>
                          <a:spcPts val="0"/>
                        </a:spcAft>
                      </a:pPr>
                      <a:r>
                        <a:rPr lang="ru-RU" sz="1600" u="none" strike="noStrike">
                          <a:solidFill>
                            <a:srgbClr val="0563C1"/>
                          </a:solidFill>
                          <a:effectLst/>
                          <a:latin typeface="+mn-lt"/>
                          <a:ea typeface="Times New Roman" panose="02020603050405020304" pitchFamily="18" charset="0"/>
                          <a:cs typeface="Times New Roman" panose="02020603050405020304" pitchFamily="18" charset="0"/>
                          <a:hlinkClick r:id="rId7"/>
                        </a:rPr>
                        <a:t>Информация</a:t>
                      </a:r>
                      <a:r>
                        <a:rPr lang="ru-RU" sz="1600">
                          <a:effectLst/>
                          <a:latin typeface="+mn-lt"/>
                          <a:ea typeface="Times New Roman" panose="02020603050405020304" pitchFamily="18" charset="0"/>
                          <a:cs typeface="Times New Roman" panose="02020603050405020304" pitchFamily="18" charset="0"/>
                        </a:rPr>
                        <a:t> о простое</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980871"/>
                  </a:ext>
                </a:extLst>
              </a:tr>
              <a:tr h="921799">
                <a:tc>
                  <a:txBody>
                    <a:bodyPr/>
                    <a:lstStyle/>
                    <a:p>
                      <a:pPr marL="457200" indent="450215" algn="just">
                        <a:lnSpc>
                          <a:spcPct val="115000"/>
                        </a:lnSpc>
                        <a:spcAft>
                          <a:spcPts val="0"/>
                        </a:spcAft>
                      </a:pPr>
                      <a:r>
                        <a:rPr lang="ru-RU" sz="1600">
                          <a:effectLst/>
                          <a:latin typeface="+mn-lt"/>
                          <a:ea typeface="Times New Roman" panose="02020603050405020304" pitchFamily="18" charset="0"/>
                          <a:cs typeface="Times New Roman" panose="02020603050405020304" pitchFamily="18" charset="0"/>
                        </a:rPr>
                        <a:t>В течение </a:t>
                      </a:r>
                      <a:r>
                        <a:rPr lang="ru-RU" sz="1600" u="none" strike="noStrike">
                          <a:solidFill>
                            <a:srgbClr val="0563C1"/>
                          </a:solidFill>
                          <a:effectLst/>
                          <a:latin typeface="+mn-lt"/>
                          <a:ea typeface="Times New Roman" panose="02020603050405020304" pitchFamily="18" charset="0"/>
                          <a:cs typeface="Times New Roman" panose="02020603050405020304" pitchFamily="18" charset="0"/>
                          <a:hlinkClick r:id="rId4"/>
                        </a:rPr>
                        <a:t>3 рабочих дней</a:t>
                      </a:r>
                      <a:r>
                        <a:rPr lang="ru-RU" sz="1600">
                          <a:effectLst/>
                          <a:latin typeface="+mn-lt"/>
                          <a:ea typeface="Times New Roman" panose="02020603050405020304" pitchFamily="18" charset="0"/>
                          <a:cs typeface="Times New Roman" panose="02020603050405020304" pitchFamily="18" charset="0"/>
                        </a:rPr>
                        <a:t> после принятия решения о переводе о временном переводе (об изменении, отмене решения о временном переводе) работников на дистанционную (удаленную) работу по инициативе работодателя в исключительных случаях, предусмотренных трудовым законодательством</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450215" algn="just">
                        <a:lnSpc>
                          <a:spcPct val="115000"/>
                        </a:lnSpc>
                        <a:spcAft>
                          <a:spcPts val="0"/>
                        </a:spcAft>
                      </a:pPr>
                      <a:r>
                        <a:rPr lang="ru-RU" sz="1600" u="none" strike="noStrike">
                          <a:solidFill>
                            <a:srgbClr val="0563C1"/>
                          </a:solidFill>
                          <a:effectLst/>
                          <a:latin typeface="+mn-lt"/>
                          <a:ea typeface="Times New Roman" panose="02020603050405020304" pitchFamily="18" charset="0"/>
                          <a:cs typeface="Times New Roman" panose="02020603050405020304" pitchFamily="18" charset="0"/>
                          <a:hlinkClick r:id="rId8"/>
                        </a:rPr>
                        <a:t>Информация</a:t>
                      </a:r>
                      <a:r>
                        <a:rPr lang="ru-RU" sz="1600">
                          <a:effectLst/>
                          <a:latin typeface="+mn-lt"/>
                          <a:ea typeface="Times New Roman" panose="02020603050405020304" pitchFamily="18" charset="0"/>
                          <a:cs typeface="Times New Roman" panose="02020603050405020304" pitchFamily="18" charset="0"/>
                        </a:rPr>
                        <a:t> о временном переводе (об изменении, отмене решения о временном переводе) работников на дистанционную (удаленную) работу по инициативе работодателя в исключительных случаях, предусмотренных трудовым законодательством</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8391525"/>
                  </a:ext>
                </a:extLst>
              </a:tr>
              <a:tr h="617594">
                <a:tc>
                  <a:txBody>
                    <a:bodyPr/>
                    <a:lstStyle/>
                    <a:p>
                      <a:pPr marL="457200" indent="450215" algn="just">
                        <a:lnSpc>
                          <a:spcPct val="115000"/>
                        </a:lnSpc>
                        <a:spcAft>
                          <a:spcPts val="0"/>
                        </a:spcAft>
                      </a:pPr>
                      <a:r>
                        <a:rPr lang="ru-RU" sz="1600">
                          <a:effectLst/>
                          <a:latin typeface="+mn-lt"/>
                          <a:ea typeface="Times New Roman" panose="02020603050405020304" pitchFamily="18" charset="0"/>
                          <a:cs typeface="Times New Roman" panose="02020603050405020304" pitchFamily="18" charset="0"/>
                        </a:rPr>
                        <a:t>В течение </a:t>
                      </a:r>
                      <a:r>
                        <a:rPr lang="ru-RU" sz="1600" u="none" strike="noStrike">
                          <a:solidFill>
                            <a:srgbClr val="0563C1"/>
                          </a:solidFill>
                          <a:effectLst/>
                          <a:latin typeface="+mn-lt"/>
                          <a:ea typeface="Times New Roman" panose="02020603050405020304" pitchFamily="18" charset="0"/>
                          <a:cs typeface="Times New Roman" panose="02020603050405020304" pitchFamily="18" charset="0"/>
                          <a:hlinkClick r:id="rId9"/>
                        </a:rPr>
                        <a:t>5 рабочих дней</a:t>
                      </a:r>
                      <a:r>
                        <a:rPr lang="ru-RU" sz="1600">
                          <a:effectLst/>
                          <a:latin typeface="+mn-lt"/>
                          <a:ea typeface="Times New Roman" panose="02020603050405020304" pitchFamily="18" charset="0"/>
                          <a:cs typeface="Times New Roman" panose="02020603050405020304" pitchFamily="18" charset="0"/>
                        </a:rPr>
                        <a:t> со дня появления свободных рабочих мест и вакантных должностей,</a:t>
                      </a:r>
                    </a:p>
                    <a:p>
                      <a:pPr marL="457200" indent="450215" algn="just">
                        <a:lnSpc>
                          <a:spcPct val="115000"/>
                        </a:lnSpc>
                        <a:spcAft>
                          <a:spcPts val="0"/>
                        </a:spcAft>
                      </a:pPr>
                      <a:r>
                        <a:rPr lang="ru-RU" sz="1600">
                          <a:effectLst/>
                          <a:latin typeface="+mn-lt"/>
                          <a:ea typeface="Times New Roman" panose="02020603050405020304" pitchFamily="18" charset="0"/>
                          <a:cs typeface="Times New Roman" panose="02020603050405020304" pitchFamily="18" charset="0"/>
                        </a:rPr>
                        <a:t>а об изменении указанной информации - в течение 5 рабочих дней со дня возникновения изменений</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450215" algn="just">
                        <a:lnSpc>
                          <a:spcPct val="115000"/>
                        </a:lnSpc>
                        <a:spcAft>
                          <a:spcPts val="0"/>
                        </a:spcAft>
                      </a:pPr>
                      <a:r>
                        <a:rPr lang="ru-RU" sz="1600" u="none" strike="noStrike">
                          <a:solidFill>
                            <a:srgbClr val="0563C1"/>
                          </a:solidFill>
                          <a:effectLst/>
                          <a:latin typeface="+mn-lt"/>
                          <a:ea typeface="Times New Roman" panose="02020603050405020304" pitchFamily="18" charset="0"/>
                          <a:cs typeface="Times New Roman" panose="02020603050405020304" pitchFamily="18" charset="0"/>
                          <a:hlinkClick r:id="rId10"/>
                        </a:rPr>
                        <a:t>Информация</a:t>
                      </a:r>
                      <a:r>
                        <a:rPr lang="ru-RU" sz="1600">
                          <a:effectLst/>
                          <a:latin typeface="+mn-lt"/>
                          <a:ea typeface="Times New Roman" panose="02020603050405020304" pitchFamily="18" charset="0"/>
                          <a:cs typeface="Times New Roman" panose="02020603050405020304" pitchFamily="18" charset="0"/>
                        </a:rPr>
                        <a:t> о свободных рабочих местах и вакантных должностях, в том числе о потребности в их замещении</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9999394"/>
                  </a:ext>
                </a:extLst>
              </a:tr>
              <a:tr h="313390">
                <a:tc>
                  <a:txBody>
                    <a:bodyPr/>
                    <a:lstStyle/>
                    <a:p>
                      <a:pPr marL="457200" indent="450215" algn="just">
                        <a:lnSpc>
                          <a:spcPct val="115000"/>
                        </a:lnSpc>
                        <a:spcAft>
                          <a:spcPts val="0"/>
                        </a:spcAft>
                      </a:pPr>
                      <a:r>
                        <a:rPr lang="ru-RU" sz="1600">
                          <a:effectLst/>
                          <a:latin typeface="+mn-lt"/>
                          <a:ea typeface="Times New Roman" panose="02020603050405020304" pitchFamily="18" charset="0"/>
                          <a:cs typeface="Times New Roman" panose="02020603050405020304" pitchFamily="18" charset="0"/>
                        </a:rPr>
                        <a:t>Ежемесячно</a:t>
                      </a:r>
                    </a:p>
                    <a:p>
                      <a:pPr marL="457200" indent="450215" algn="just">
                        <a:lnSpc>
                          <a:spcPct val="115000"/>
                        </a:lnSpc>
                        <a:spcAft>
                          <a:spcPts val="0"/>
                        </a:spcAft>
                      </a:pPr>
                      <a:r>
                        <a:rPr lang="ru-RU" sz="1600">
                          <a:effectLst/>
                          <a:latin typeface="+mn-lt"/>
                          <a:ea typeface="Times New Roman" panose="02020603050405020304" pitchFamily="18" charset="0"/>
                          <a:cs typeface="Times New Roman" panose="02020603050405020304" pitchFamily="18" charset="0"/>
                        </a:rPr>
                        <a:t>Не позднее </a:t>
                      </a:r>
                      <a:r>
                        <a:rPr lang="ru-RU" sz="1600" u="none" strike="noStrike">
                          <a:solidFill>
                            <a:srgbClr val="0563C1"/>
                          </a:solidFill>
                          <a:effectLst/>
                          <a:latin typeface="+mn-lt"/>
                          <a:ea typeface="Times New Roman" panose="02020603050405020304" pitchFamily="18" charset="0"/>
                          <a:cs typeface="Times New Roman" panose="02020603050405020304" pitchFamily="18" charset="0"/>
                          <a:hlinkClick r:id="rId11"/>
                        </a:rPr>
                        <a:t>10-го числа</a:t>
                      </a:r>
                      <a:r>
                        <a:rPr lang="ru-RU" sz="1600">
                          <a:effectLst/>
                          <a:latin typeface="+mn-lt"/>
                          <a:ea typeface="Times New Roman" panose="02020603050405020304" pitchFamily="18" charset="0"/>
                          <a:cs typeface="Times New Roman" panose="02020603050405020304" pitchFamily="18" charset="0"/>
                        </a:rPr>
                        <a:t> месяца, следующего за отчетным</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450215" algn="just">
                        <a:lnSpc>
                          <a:spcPct val="115000"/>
                        </a:lnSpc>
                        <a:spcAft>
                          <a:spcPts val="0"/>
                        </a:spcAft>
                      </a:pPr>
                      <a:r>
                        <a:rPr lang="ru-RU" sz="1600" u="none" strike="noStrike" dirty="0">
                          <a:solidFill>
                            <a:srgbClr val="0563C1"/>
                          </a:solidFill>
                          <a:effectLst/>
                          <a:latin typeface="+mn-lt"/>
                          <a:ea typeface="Times New Roman" panose="02020603050405020304" pitchFamily="18" charset="0"/>
                          <a:cs typeface="Times New Roman" panose="02020603050405020304" pitchFamily="18" charset="0"/>
                          <a:hlinkClick r:id="rId12"/>
                        </a:rPr>
                        <a:t>Информация</a:t>
                      </a:r>
                      <a:r>
                        <a:rPr lang="ru-RU" sz="1600" dirty="0">
                          <a:effectLst/>
                          <a:latin typeface="+mn-lt"/>
                          <a:ea typeface="Times New Roman" panose="02020603050405020304" pitchFamily="18" charset="0"/>
                          <a:cs typeface="Times New Roman" panose="02020603050405020304" pitchFamily="18" charset="0"/>
                        </a:rPr>
                        <a:t> о выполнении квоты для приема на работу инвалидов</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2322008"/>
                  </a:ext>
                </a:extLst>
              </a:tr>
            </a:tbl>
          </a:graphicData>
        </a:graphic>
      </p:graphicFrame>
    </p:spTree>
    <p:extLst>
      <p:ext uri="{BB962C8B-B14F-4D97-AF65-F5344CB8AC3E}">
        <p14:creationId xmlns:p14="http://schemas.microsoft.com/office/powerpoint/2010/main" val="81551803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E67B9B-8741-D5CE-56A5-9F86E1025ED6}"/>
              </a:ext>
            </a:extLst>
          </p:cNvPr>
          <p:cNvSpPr txBox="1"/>
          <p:nvPr/>
        </p:nvSpPr>
        <p:spPr>
          <a:xfrm>
            <a:off x="800099" y="889844"/>
            <a:ext cx="10329863" cy="3416320"/>
          </a:xfrm>
          <a:prstGeom prst="rect">
            <a:avLst/>
          </a:prstGeom>
          <a:noFill/>
        </p:spPr>
        <p:txBody>
          <a:bodyPr wrap="square">
            <a:spAutoFit/>
          </a:bodyPr>
          <a:lstStyle/>
          <a:p>
            <a:r>
              <a:rPr lang="ru-RU" dirty="0"/>
              <a:t>С 1 сентября 2022 года начнут действовать новые правила обучения по охране труда и проверки знания требований охраны труда</a:t>
            </a:r>
          </a:p>
          <a:p>
            <a:r>
              <a:rPr lang="ru-RU" dirty="0"/>
              <a:t> </a:t>
            </a:r>
          </a:p>
          <a:p>
            <a:r>
              <a:rPr lang="ru-RU" dirty="0"/>
              <a:t>Постановление Правительства РФ от 24.12.2021 N 2464</a:t>
            </a:r>
          </a:p>
          <a:p>
            <a:r>
              <a:rPr lang="ru-RU" dirty="0"/>
              <a:t> </a:t>
            </a:r>
          </a:p>
          <a:p>
            <a:r>
              <a:rPr lang="ru-RU" dirty="0"/>
              <a:t>Правила регулируют, в частности, проведение инструктажей по охране труда, стажировок на рабочем месте, обучение оказанию первой медицинской помощи, обучение применению средств индивидуальной защиты.</a:t>
            </a:r>
          </a:p>
          <a:p>
            <a:r>
              <a:rPr lang="ru-RU" dirty="0"/>
              <a:t>Закреплены особенности обучения по охране труда на микропредприятиях.</a:t>
            </a:r>
          </a:p>
          <a:p>
            <a:r>
              <a:rPr lang="ru-RU" b="1" dirty="0"/>
              <a:t>Документы, подтверждающие проверку у работников знания требований охраны труда, и выданные до 1 сентября 2022 года, действительны до окончания своего срока.</a:t>
            </a:r>
          </a:p>
        </p:txBody>
      </p:sp>
    </p:spTree>
    <p:extLst>
      <p:ext uri="{BB962C8B-B14F-4D97-AF65-F5344CB8AC3E}">
        <p14:creationId xmlns:p14="http://schemas.microsoft.com/office/powerpoint/2010/main" val="333514196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405C55-37DE-E2A8-125C-FA972522223D}"/>
              </a:ext>
            </a:extLst>
          </p:cNvPr>
          <p:cNvSpPr txBox="1"/>
          <p:nvPr/>
        </p:nvSpPr>
        <p:spPr>
          <a:xfrm>
            <a:off x="659606" y="781081"/>
            <a:ext cx="10872787" cy="4893647"/>
          </a:xfrm>
          <a:prstGeom prst="rect">
            <a:avLst/>
          </a:prstGeom>
          <a:noFill/>
        </p:spPr>
        <p:txBody>
          <a:bodyPr wrap="square">
            <a:spAutoFit/>
          </a:bodyPr>
          <a:lstStyle/>
          <a:p>
            <a:r>
              <a:rPr lang="ru-RU" sz="2400" dirty="0"/>
              <a:t>С 1 сентября 2022 года действуют обновленные правила прохождения психиатрического освидетельствования отдельными категориями работников</a:t>
            </a:r>
          </a:p>
          <a:p>
            <a:r>
              <a:rPr lang="ru-RU" sz="2400" dirty="0"/>
              <a:t> </a:t>
            </a:r>
            <a:endParaRPr lang="ru-RU" sz="2400" b="1" dirty="0"/>
          </a:p>
          <a:p>
            <a:r>
              <a:rPr lang="ru-RU" sz="2400" b="1" dirty="0"/>
              <a:t>Приказ Минтруда России от 20.05.2022 N 342н</a:t>
            </a:r>
          </a:p>
          <a:p>
            <a:r>
              <a:rPr lang="ru-RU" sz="2400" dirty="0"/>
              <a:t> </a:t>
            </a:r>
          </a:p>
          <a:p>
            <a:r>
              <a:rPr lang="ru-RU" sz="2400" dirty="0"/>
              <a:t>Документ предусматривает новые требования </a:t>
            </a:r>
            <a:r>
              <a:rPr lang="ru-RU" sz="2400" dirty="0" err="1"/>
              <a:t>требования</a:t>
            </a:r>
            <a:r>
              <a:rPr lang="ru-RU" sz="2400" dirty="0"/>
              <a:t> к направлению на освидетельствование, которое выдает работодатель. По сравнению с предыдущими правилами, содержание направления существенно расширили.</a:t>
            </a:r>
          </a:p>
          <a:p>
            <a:endParaRPr lang="ru-RU" sz="2400" dirty="0"/>
          </a:p>
          <a:p>
            <a:r>
              <a:rPr lang="ru-RU" sz="2400" dirty="0"/>
              <a:t>Виды работ, при выполнении которых необходимо пройти освидетельствование, также обновили.</a:t>
            </a:r>
          </a:p>
        </p:txBody>
      </p:sp>
    </p:spTree>
    <p:extLst>
      <p:ext uri="{BB962C8B-B14F-4D97-AF65-F5344CB8AC3E}">
        <p14:creationId xmlns:p14="http://schemas.microsoft.com/office/powerpoint/2010/main" val="2681004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999658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34180" y="676925"/>
            <a:ext cx="10854813" cy="2862322"/>
          </a:xfrm>
          <a:prstGeom prst="rect">
            <a:avLst/>
          </a:prstGeom>
        </p:spPr>
        <p:txBody>
          <a:bodyPr wrap="square">
            <a:spAutoFit/>
          </a:bodyPr>
          <a:lstStyle/>
          <a:p>
            <a:pPr eaLnBrk="0" fontAlgn="base" hangingPunct="0">
              <a:spcBef>
                <a:spcPct val="0"/>
              </a:spcBef>
              <a:spcAft>
                <a:spcPct val="0"/>
              </a:spcAft>
            </a:pPr>
            <a:r>
              <a:rPr lang="ru-RU" b="1" dirty="0">
                <a:cs typeface="Arial" panose="020B0604020202020204" pitchFamily="34" charset="0"/>
              </a:rPr>
              <a:t>Минздрав пояснил, что медикам не нужно оформлять медкнижки и проходить гигиеническую подготовку  </a:t>
            </a:r>
          </a:p>
          <a:p>
            <a:pPr eaLnBrk="0" fontAlgn="base" hangingPunct="0">
              <a:spcBef>
                <a:spcPct val="0"/>
              </a:spcBef>
              <a:spcAft>
                <a:spcPct val="0"/>
              </a:spcAft>
            </a:pPr>
            <a:r>
              <a:rPr lang="ru-RU" dirty="0">
                <a:cs typeface="Arial" panose="020B0604020202020204" pitchFamily="34" charset="0"/>
              </a:rPr>
              <a:t>(Письмо Минздрава России от 01.02.2024 N 30-4/3008732-1194</a:t>
            </a:r>
            <a:r>
              <a:rPr lang="ru-RU" dirty="0" smtClean="0">
                <a:cs typeface="Arial" panose="020B0604020202020204" pitchFamily="34" charset="0"/>
              </a:rPr>
              <a:t>)</a:t>
            </a:r>
            <a:endParaRPr lang="en-US" dirty="0" smtClean="0">
              <a:cs typeface="Arial" panose="020B0604020202020204" pitchFamily="34" charset="0"/>
            </a:endParaRPr>
          </a:p>
          <a:p>
            <a:pPr eaLnBrk="0" fontAlgn="base" hangingPunct="0">
              <a:spcBef>
                <a:spcPct val="0"/>
              </a:spcBef>
              <a:spcAft>
                <a:spcPct val="0"/>
              </a:spcAft>
            </a:pPr>
            <a:endParaRPr lang="en-US" dirty="0">
              <a:cs typeface="Arial" panose="020B0604020202020204" pitchFamily="34" charset="0"/>
            </a:endParaRPr>
          </a:p>
          <a:p>
            <a:pPr eaLnBrk="0" fontAlgn="base" hangingPunct="0">
              <a:spcBef>
                <a:spcPct val="0"/>
              </a:spcBef>
              <a:spcAft>
                <a:spcPct val="0"/>
              </a:spcAft>
            </a:pPr>
            <a:endParaRPr lang="ru-RU" dirty="0">
              <a:cs typeface="Arial" panose="020B0604020202020204" pitchFamily="34" charset="0"/>
            </a:endParaRPr>
          </a:p>
          <a:p>
            <a:pPr eaLnBrk="0" fontAlgn="base" hangingPunct="0">
              <a:spcBef>
                <a:spcPct val="0"/>
              </a:spcBef>
              <a:spcAft>
                <a:spcPct val="0"/>
              </a:spcAft>
            </a:pPr>
            <a:r>
              <a:rPr lang="ru-RU" dirty="0">
                <a:cs typeface="Arial" panose="020B0604020202020204" pitchFamily="34" charset="0"/>
              </a:rPr>
              <a:t>Медкнижки нужны работникам, которые выполняют определенные виды работ, в </a:t>
            </a:r>
            <a:r>
              <a:rPr lang="ru-RU" dirty="0" err="1">
                <a:cs typeface="Arial" panose="020B0604020202020204" pitchFamily="34" charset="0"/>
              </a:rPr>
              <a:t>т.ч</a:t>
            </a:r>
            <a:r>
              <a:rPr lang="ru-RU" dirty="0">
                <a:cs typeface="Arial" panose="020B0604020202020204" pitchFamily="34" charset="0"/>
              </a:rPr>
              <a:t>. по воспитанию и обучению детей, коммунальному и бытовому обслуживанию. Медработники в этот перечень не входят, поэтому им не оформляют медкнижки по итогам предварительных и периодических медосмотров. Проходить гигиеническую </a:t>
            </a:r>
            <a:r>
              <a:rPr lang="ru-RU" dirty="0" err="1">
                <a:cs typeface="Arial" panose="020B0604020202020204" pitchFamily="34" charset="0"/>
              </a:rPr>
              <a:t>профподготовку</a:t>
            </a:r>
            <a:r>
              <a:rPr lang="ru-RU" dirty="0">
                <a:cs typeface="Arial" panose="020B0604020202020204" pitchFamily="34" charset="0"/>
              </a:rPr>
              <a:t> и аттестацию медикам тоже не надо.</a:t>
            </a:r>
          </a:p>
        </p:txBody>
      </p:sp>
    </p:spTree>
    <p:extLst>
      <p:ext uri="{BB962C8B-B14F-4D97-AF65-F5344CB8AC3E}">
        <p14:creationId xmlns:p14="http://schemas.microsoft.com/office/powerpoint/2010/main" val="179113137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04452" y="640310"/>
            <a:ext cx="9827342" cy="923330"/>
          </a:xfrm>
          <a:prstGeom prst="rect">
            <a:avLst/>
          </a:prstGeom>
        </p:spPr>
        <p:txBody>
          <a:bodyPr wrap="square">
            <a:spAutoFit/>
          </a:bodyPr>
          <a:lstStyle/>
          <a:p>
            <a:r>
              <a:rPr lang="ru-RU" b="1" dirty="0">
                <a:solidFill>
                  <a:srgbClr val="22272F"/>
                </a:solidFill>
                <a:latin typeface="PT Serif"/>
              </a:rPr>
              <a:t>Приказ Министерства здравоохранения РФ от 18 февраля 2022 г. N 90н "Об утверждении формы, порядка ведения отчетности, учета и выдачи работникам личных медицинских книжек, в том числе в форме электронного документа"</a:t>
            </a:r>
            <a:endParaRPr lang="ru-RU" b="1" i="0" dirty="0">
              <a:solidFill>
                <a:srgbClr val="22272F"/>
              </a:solidFill>
              <a:effectLst/>
              <a:latin typeface="PT Serif"/>
            </a:endParaRPr>
          </a:p>
        </p:txBody>
      </p:sp>
      <p:sp>
        <p:nvSpPr>
          <p:cNvPr id="3" name="Прямоугольник 2"/>
          <p:cNvSpPr/>
          <p:nvPr/>
        </p:nvSpPr>
        <p:spPr>
          <a:xfrm>
            <a:off x="884903" y="1859340"/>
            <a:ext cx="10604091" cy="2031325"/>
          </a:xfrm>
          <a:prstGeom prst="rect">
            <a:avLst/>
          </a:prstGeom>
        </p:spPr>
        <p:txBody>
          <a:bodyPr wrap="square">
            <a:spAutoFit/>
          </a:bodyPr>
          <a:lstStyle/>
          <a:p>
            <a:pPr>
              <a:defRPr/>
            </a:pPr>
            <a:r>
              <a:rPr lang="ru-RU" dirty="0"/>
              <a:t>При подготовке сведений для электронных медкнижек надо использовать рекомендации Минздрава. </a:t>
            </a:r>
            <a:r>
              <a:rPr lang="ru-RU" b="1" dirty="0"/>
              <a:t>Результаты предварительного или периодического медосмотра нужно вносить в </a:t>
            </a:r>
            <a:r>
              <a:rPr lang="ru-RU" b="1" dirty="0" err="1"/>
              <a:t>информсистему</a:t>
            </a:r>
            <a:r>
              <a:rPr lang="ru-RU" b="1" dirty="0"/>
              <a:t> санитарно-эпидемиологических сведений с учетом деятельности работодателя</a:t>
            </a:r>
            <a:r>
              <a:rPr lang="ru-RU" dirty="0"/>
              <a:t>. Например, для работ по воспитанию и обучению детей надо внести сведения о прививках против кори, паротита, дифтерии и гриппа, а для работ по коммунальному и бытовому обслуживанию — против кори, дифтерии, гриппа и гепатита В.</a:t>
            </a:r>
          </a:p>
        </p:txBody>
      </p:sp>
    </p:spTree>
    <p:extLst>
      <p:ext uri="{BB962C8B-B14F-4D97-AF65-F5344CB8AC3E}">
        <p14:creationId xmlns:p14="http://schemas.microsoft.com/office/powerpoint/2010/main" val="19757826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7838" y="400685"/>
            <a:ext cx="11046940" cy="5355312"/>
          </a:xfrm>
          <a:prstGeom prst="rect">
            <a:avLst/>
          </a:prstGeom>
        </p:spPr>
        <p:txBody>
          <a:bodyPr wrap="square">
            <a:spAutoFit/>
          </a:bodyPr>
          <a:lstStyle/>
          <a:p>
            <a:pPr algn="just"/>
            <a:r>
              <a:rPr lang="ru-RU" b="1" dirty="0">
                <a:solidFill>
                  <a:srgbClr val="464C55"/>
                </a:solidFill>
                <a:latin typeface="PT Serif"/>
              </a:rPr>
              <a:t>Каких совместителей нельзя уволить в связи с приемом на работу основного работника</a:t>
            </a:r>
            <a:r>
              <a:rPr lang="ru-RU" b="1" dirty="0" smtClean="0">
                <a:solidFill>
                  <a:srgbClr val="464C55"/>
                </a:solidFill>
                <a:latin typeface="PT Serif"/>
              </a:rPr>
              <a:t>?</a:t>
            </a:r>
          </a:p>
          <a:p>
            <a:pPr algn="just"/>
            <a:endParaRPr lang="ru-RU" dirty="0">
              <a:solidFill>
                <a:srgbClr val="464C55"/>
              </a:solidFill>
              <a:latin typeface="PT Serif"/>
            </a:endParaRPr>
          </a:p>
          <a:p>
            <a:pPr algn="just"/>
            <a:r>
              <a:rPr lang="ru-RU" dirty="0">
                <a:solidFill>
                  <a:srgbClr val="3272C0"/>
                </a:solidFill>
                <a:latin typeface="PT Serif"/>
                <a:hlinkClick r:id="rId2"/>
              </a:rPr>
              <a:t>Определение Пятого КСОЮ от 30.08.2022 N </a:t>
            </a:r>
            <a:r>
              <a:rPr lang="ru-RU" dirty="0" smtClean="0">
                <a:solidFill>
                  <a:srgbClr val="3272C0"/>
                </a:solidFill>
                <a:latin typeface="PT Serif"/>
                <a:hlinkClick r:id="rId2"/>
              </a:rPr>
              <a:t>8Г-6674/2022</a:t>
            </a:r>
            <a:endParaRPr lang="ru-RU" dirty="0" smtClean="0">
              <a:solidFill>
                <a:srgbClr val="3272C0"/>
              </a:solidFill>
              <a:latin typeface="PT Serif"/>
            </a:endParaRPr>
          </a:p>
          <a:p>
            <a:pPr algn="just"/>
            <a:endParaRPr lang="ru-RU" dirty="0">
              <a:solidFill>
                <a:srgbClr val="22272F"/>
              </a:solidFill>
              <a:latin typeface="PT Serif"/>
            </a:endParaRPr>
          </a:p>
          <a:p>
            <a:pPr algn="just"/>
            <a:r>
              <a:rPr lang="ru-RU" dirty="0" smtClean="0">
                <a:solidFill>
                  <a:srgbClr val="22272F"/>
                </a:solidFill>
                <a:latin typeface="PT Serif"/>
              </a:rPr>
              <a:t>Работник-совместитель </a:t>
            </a:r>
            <a:r>
              <a:rPr lang="ru-RU" dirty="0">
                <a:solidFill>
                  <a:srgbClr val="22272F"/>
                </a:solidFill>
                <a:latin typeface="PT Serif"/>
              </a:rPr>
              <a:t>просил признать увольнение в связи с приемом работника, для которого данная работа будет основной, незаконным и восстановить его на работе. В суде выяснилось, что у него есть супруга, которая не работает, и четверо детей, одному из которых установлена инвалидность.</a:t>
            </a:r>
          </a:p>
          <a:p>
            <a:pPr algn="just"/>
            <a:r>
              <a:rPr lang="ru-RU" dirty="0">
                <a:solidFill>
                  <a:srgbClr val="22272F"/>
                </a:solidFill>
                <a:latin typeface="PT Serif"/>
              </a:rPr>
              <a:t>Пятый КСОЮ пояснил, что прием на работу работника, для которого выполняемая совместителем работа является основной, осуществляется по инициативе работодателя, именно это обстоятельство является основанием для прекращения трудовых отношений с работником, работающим по совместительству на основании трудового договора, заключенного на неопределенный срок. Следовательно, расторжение трудового договора с работником-совместителем на основании </a:t>
            </a:r>
            <a:r>
              <a:rPr lang="ru-RU" dirty="0">
                <a:solidFill>
                  <a:srgbClr val="3272C0"/>
                </a:solidFill>
                <a:latin typeface="PT Serif"/>
                <a:hlinkClick r:id="rId3"/>
              </a:rPr>
              <a:t>ст. 288</a:t>
            </a:r>
            <a:r>
              <a:rPr lang="ru-RU" dirty="0">
                <a:solidFill>
                  <a:srgbClr val="22272F"/>
                </a:solidFill>
                <a:latin typeface="PT Serif"/>
              </a:rPr>
              <a:t> ТК РФ является расторжением трудового договора по инициативе работодателя, и к этим отношениям подлежат применению нормы ТК РФ о гарантиях работникам при увольнении по инициативе работодателя. К таким гарантиям, в частности, относятся гарантии родителю, являющемуся единственным кормильцем ребенка-инвалида в возрасте до 18 лет. Уволить такого работника по инициативе работодателя нельзя (кроме отдельных случаев) (см. </a:t>
            </a:r>
            <a:r>
              <a:rPr lang="ru-RU" dirty="0">
                <a:solidFill>
                  <a:srgbClr val="3272C0"/>
                </a:solidFill>
                <a:latin typeface="PT Serif"/>
                <a:hlinkClick r:id="rId4"/>
              </a:rPr>
              <a:t>часть четвертую ст. 261</a:t>
            </a:r>
            <a:r>
              <a:rPr lang="ru-RU" dirty="0">
                <a:solidFill>
                  <a:srgbClr val="22272F"/>
                </a:solidFill>
                <a:latin typeface="PT Serif"/>
              </a:rPr>
              <a:t> ТК РФ).</a:t>
            </a:r>
            <a:endParaRPr lang="ru-RU" b="0" i="0" dirty="0">
              <a:solidFill>
                <a:srgbClr val="22272F"/>
              </a:solidFill>
              <a:effectLst/>
              <a:latin typeface="PT Serif"/>
            </a:endParaRPr>
          </a:p>
        </p:txBody>
      </p:sp>
    </p:spTree>
    <p:extLst>
      <p:ext uri="{BB962C8B-B14F-4D97-AF65-F5344CB8AC3E}">
        <p14:creationId xmlns:p14="http://schemas.microsoft.com/office/powerpoint/2010/main" val="11461007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a:solidFill>
                  <a:schemeClr val="tx1"/>
                </a:solidFill>
                <a:latin typeface="Franklin Gothic Book" panose="020B0503020102020204" pitchFamily="34" charset="0"/>
              </a:rPr>
              <a:t>ВАШИ ВОПРОСЫ?</a:t>
            </a:r>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202106260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549830"/>
            <a:ext cx="8596668" cy="380569"/>
          </a:xfrm>
        </p:spPr>
        <p:txBody>
          <a:bodyPr>
            <a:normAutofit fontScale="90000"/>
          </a:bodyPr>
          <a:lstStyle/>
          <a:p>
            <a:pPr algn="ctr"/>
            <a:r>
              <a:rPr lang="ru-RU" sz="4800" b="1" dirty="0">
                <a:solidFill>
                  <a:schemeClr val="tx1"/>
                </a:solidFill>
                <a:latin typeface="Franklin Gothic Book" panose="020B0503020102020204" pitchFamily="34" charset="0"/>
              </a:rPr>
              <a:t>СПАСИБО ЗА ВНИМАНИЕ!</a:t>
            </a:r>
          </a:p>
        </p:txBody>
      </p:sp>
      <p:sp>
        <p:nvSpPr>
          <p:cNvPr id="3" name="Объект 2"/>
          <p:cNvSpPr>
            <a:spLocks noGrp="1"/>
          </p:cNvSpPr>
          <p:nvPr>
            <p:ph idx="1"/>
          </p:nvPr>
        </p:nvSpPr>
        <p:spPr>
          <a:xfrm>
            <a:off x="677334" y="3177152"/>
            <a:ext cx="8596668" cy="2864209"/>
          </a:xfrm>
        </p:spPr>
        <p:txBody>
          <a:bodyPr>
            <a:normAutofit/>
          </a:bodyPr>
          <a:lstStyle/>
          <a:p>
            <a:pPr marL="0" indent="0" algn="ctr">
              <a:buNone/>
            </a:pPr>
            <a:r>
              <a:rPr lang="ru-RU" sz="3200" dirty="0">
                <a:latin typeface="Franklin Gothic Book" panose="020B0503020102020204" pitchFamily="34" charset="0"/>
              </a:rPr>
              <a:t>КРАСОТЫ И ГАРМОНИИ В ВАШИХ ДОКУМЕНТАХ!</a:t>
            </a:r>
          </a:p>
        </p:txBody>
      </p:sp>
    </p:spTree>
    <p:extLst>
      <p:ext uri="{BB962C8B-B14F-4D97-AF65-F5344CB8AC3E}">
        <p14:creationId xmlns:p14="http://schemas.microsoft.com/office/powerpoint/2010/main" val="2503999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14400" y="608737"/>
            <a:ext cx="10877550" cy="369332"/>
          </a:xfrm>
          <a:prstGeom prst="rect">
            <a:avLst/>
          </a:prstGeom>
        </p:spPr>
        <p:txBody>
          <a:bodyPr wrap="square">
            <a:spAutoFit/>
          </a:bodyPr>
          <a:lstStyle/>
          <a:p>
            <a:r>
              <a:rPr lang="ru-RU" dirty="0" smtClean="0"/>
              <a:t>.</a:t>
            </a:r>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2454127194"/>
              </p:ext>
            </p:extLst>
          </p:nvPr>
        </p:nvGraphicFramePr>
        <p:xfrm>
          <a:off x="438150" y="978069"/>
          <a:ext cx="11353800" cy="4812992"/>
        </p:xfrm>
        <a:graphic>
          <a:graphicData uri="http://schemas.openxmlformats.org/drawingml/2006/table">
            <a:tbl>
              <a:tblPr firstRow="1" firstCol="1" bandRow="1"/>
              <a:tblGrid>
                <a:gridCol w="6248067">
                  <a:extLst>
                    <a:ext uri="{9D8B030D-6E8A-4147-A177-3AD203B41FA5}">
                      <a16:colId xmlns:a16="http://schemas.microsoft.com/office/drawing/2014/main" val="1035378880"/>
                    </a:ext>
                  </a:extLst>
                </a:gridCol>
                <a:gridCol w="5105733">
                  <a:extLst>
                    <a:ext uri="{9D8B030D-6E8A-4147-A177-3AD203B41FA5}">
                      <a16:colId xmlns:a16="http://schemas.microsoft.com/office/drawing/2014/main" val="3918871824"/>
                    </a:ext>
                  </a:extLst>
                </a:gridCol>
              </a:tblGrid>
              <a:tr h="0">
                <a:tc>
                  <a:txBody>
                    <a:bodyPr/>
                    <a:lstStyle/>
                    <a:p>
                      <a:pPr marL="457200" indent="450215" algn="just">
                        <a:lnSpc>
                          <a:spcPct val="115000"/>
                        </a:lnSpc>
                        <a:spcAft>
                          <a:spcPts val="0"/>
                        </a:spcAft>
                      </a:pPr>
                      <a:r>
                        <a:rPr lang="ru-RU" sz="1600" dirty="0">
                          <a:effectLst/>
                          <a:latin typeface="+mn-lt"/>
                          <a:ea typeface="Times New Roman" panose="02020603050405020304" pitchFamily="18" charset="0"/>
                          <a:cs typeface="Times New Roman" panose="02020603050405020304" pitchFamily="18" charset="0"/>
                        </a:rPr>
                        <a:t>Срок/событие</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450215" algn="just">
                        <a:lnSpc>
                          <a:spcPct val="115000"/>
                        </a:lnSpc>
                        <a:spcAft>
                          <a:spcPts val="0"/>
                        </a:spcAft>
                      </a:pPr>
                      <a:r>
                        <a:rPr lang="ru-RU" sz="1600">
                          <a:effectLst/>
                          <a:latin typeface="+mn-lt"/>
                          <a:ea typeface="Times New Roman" panose="02020603050405020304" pitchFamily="18" charset="0"/>
                          <a:cs typeface="Times New Roman" panose="02020603050405020304" pitchFamily="18" charset="0"/>
                        </a:rPr>
                        <a:t>Отчетность</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1958130"/>
                  </a:ext>
                </a:extLst>
              </a:tr>
              <a:tr h="617594">
                <a:tc>
                  <a:txBody>
                    <a:bodyPr/>
                    <a:lstStyle/>
                    <a:p>
                      <a:pPr marL="457200" indent="450215" algn="just">
                        <a:lnSpc>
                          <a:spcPct val="115000"/>
                        </a:lnSpc>
                        <a:spcAft>
                          <a:spcPts val="0"/>
                        </a:spcAft>
                      </a:pPr>
                      <a:r>
                        <a:rPr lang="ru-RU" sz="1600" dirty="0">
                          <a:effectLst/>
                          <a:latin typeface="+mn-lt"/>
                          <a:ea typeface="Times New Roman" panose="02020603050405020304" pitchFamily="18" charset="0"/>
                          <a:cs typeface="Times New Roman" panose="02020603050405020304" pitchFamily="18" charset="0"/>
                        </a:rPr>
                        <a:t>В течение </a:t>
                      </a:r>
                      <a:r>
                        <a:rPr lang="ru-RU" sz="1600" u="none" strike="noStrike" dirty="0">
                          <a:solidFill>
                            <a:srgbClr val="0563C1"/>
                          </a:solidFill>
                          <a:effectLst/>
                          <a:latin typeface="+mn-lt"/>
                          <a:ea typeface="Times New Roman" panose="02020603050405020304" pitchFamily="18" charset="0"/>
                          <a:cs typeface="Times New Roman" panose="02020603050405020304" pitchFamily="18" charset="0"/>
                          <a:hlinkClick r:id="rId2"/>
                        </a:rPr>
                        <a:t>3 рабочих дней</a:t>
                      </a:r>
                      <a:r>
                        <a:rPr lang="ru-RU" sz="1600" dirty="0">
                          <a:effectLst/>
                          <a:latin typeface="+mn-lt"/>
                          <a:ea typeface="Times New Roman" panose="02020603050405020304" pitchFamily="18" charset="0"/>
                          <a:cs typeface="Times New Roman" panose="02020603050405020304" pitchFamily="18" charset="0"/>
                        </a:rPr>
                        <a:t> после принятия решения о введении (об изменении, отмене) режима неполного рабочего дня (смены) и (или) неполной рабочей недели, о простое</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450215" algn="just">
                        <a:lnSpc>
                          <a:spcPct val="115000"/>
                        </a:lnSpc>
                        <a:spcAft>
                          <a:spcPts val="0"/>
                        </a:spcAft>
                      </a:pPr>
                      <a:r>
                        <a:rPr lang="ru-RU" sz="1600" u="none" strike="noStrike" dirty="0">
                          <a:solidFill>
                            <a:srgbClr val="0563C1"/>
                          </a:solidFill>
                          <a:effectLst/>
                          <a:latin typeface="+mn-lt"/>
                          <a:ea typeface="Times New Roman" panose="02020603050405020304" pitchFamily="18" charset="0"/>
                          <a:cs typeface="Times New Roman" panose="02020603050405020304" pitchFamily="18" charset="0"/>
                          <a:hlinkClick r:id="rId3"/>
                        </a:rPr>
                        <a:t>Информация</a:t>
                      </a:r>
                      <a:r>
                        <a:rPr lang="ru-RU" sz="1600" dirty="0">
                          <a:effectLst/>
                          <a:latin typeface="+mn-lt"/>
                          <a:ea typeface="Times New Roman" panose="02020603050405020304" pitchFamily="18" charset="0"/>
                          <a:cs typeface="Times New Roman" panose="02020603050405020304" pitchFamily="18" charset="0"/>
                        </a:rPr>
                        <a:t> о введении (об изменении, отмене) работодателем режима неполного рабочего дня (смены) и (или) неполной рабочей недели</a:t>
                      </a:r>
                    </a:p>
                    <a:p>
                      <a:pPr marL="457200" indent="450215" algn="just">
                        <a:lnSpc>
                          <a:spcPct val="115000"/>
                        </a:lnSpc>
                        <a:spcAft>
                          <a:spcPts val="0"/>
                        </a:spcAft>
                      </a:pPr>
                      <a:r>
                        <a:rPr lang="ru-RU" sz="1600" u="none" strike="noStrike" dirty="0">
                          <a:solidFill>
                            <a:srgbClr val="0563C1"/>
                          </a:solidFill>
                          <a:effectLst/>
                          <a:latin typeface="+mn-lt"/>
                          <a:ea typeface="Times New Roman" panose="02020603050405020304" pitchFamily="18" charset="0"/>
                          <a:cs typeface="Times New Roman" panose="02020603050405020304" pitchFamily="18" charset="0"/>
                          <a:hlinkClick r:id="rId4"/>
                        </a:rPr>
                        <a:t>Информация</a:t>
                      </a:r>
                      <a:r>
                        <a:rPr lang="ru-RU" sz="1600" dirty="0">
                          <a:effectLst/>
                          <a:latin typeface="+mn-lt"/>
                          <a:ea typeface="Times New Roman" panose="02020603050405020304" pitchFamily="18" charset="0"/>
                          <a:cs typeface="Times New Roman" panose="02020603050405020304" pitchFamily="18" charset="0"/>
                        </a:rPr>
                        <a:t> о простое</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980871"/>
                  </a:ext>
                </a:extLst>
              </a:tr>
              <a:tr h="921799">
                <a:tc>
                  <a:txBody>
                    <a:bodyPr/>
                    <a:lstStyle/>
                    <a:p>
                      <a:pPr marL="457200" indent="450215" algn="just">
                        <a:lnSpc>
                          <a:spcPct val="115000"/>
                        </a:lnSpc>
                        <a:spcAft>
                          <a:spcPts val="0"/>
                        </a:spcAft>
                      </a:pPr>
                      <a:r>
                        <a:rPr lang="ru-RU" sz="1600">
                          <a:effectLst/>
                          <a:latin typeface="+mn-lt"/>
                          <a:ea typeface="Times New Roman" panose="02020603050405020304" pitchFamily="18" charset="0"/>
                          <a:cs typeface="Times New Roman" panose="02020603050405020304" pitchFamily="18" charset="0"/>
                        </a:rPr>
                        <a:t>В течение </a:t>
                      </a:r>
                      <a:r>
                        <a:rPr lang="ru-RU" sz="1600" u="none" strike="noStrike">
                          <a:solidFill>
                            <a:srgbClr val="0563C1"/>
                          </a:solidFill>
                          <a:effectLst/>
                          <a:latin typeface="+mn-lt"/>
                          <a:ea typeface="Times New Roman" panose="02020603050405020304" pitchFamily="18" charset="0"/>
                          <a:cs typeface="Times New Roman" panose="02020603050405020304" pitchFamily="18" charset="0"/>
                          <a:hlinkClick r:id="rId2"/>
                        </a:rPr>
                        <a:t>3 рабочих дней</a:t>
                      </a:r>
                      <a:r>
                        <a:rPr lang="ru-RU" sz="1600">
                          <a:effectLst/>
                          <a:latin typeface="+mn-lt"/>
                          <a:ea typeface="Times New Roman" panose="02020603050405020304" pitchFamily="18" charset="0"/>
                          <a:cs typeface="Times New Roman" panose="02020603050405020304" pitchFamily="18" charset="0"/>
                        </a:rPr>
                        <a:t> после принятия решения о переводе о временном переводе (об изменении, отмене решения о временном переводе) работников на дистанционную (удаленную) работу по инициативе работодателя в исключительных случаях, предусмотренных трудовым законодательством</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450215" algn="just">
                        <a:lnSpc>
                          <a:spcPct val="115000"/>
                        </a:lnSpc>
                        <a:spcAft>
                          <a:spcPts val="0"/>
                        </a:spcAft>
                      </a:pPr>
                      <a:r>
                        <a:rPr lang="ru-RU" sz="1600" u="none" strike="noStrike" dirty="0">
                          <a:solidFill>
                            <a:srgbClr val="0563C1"/>
                          </a:solidFill>
                          <a:effectLst/>
                          <a:latin typeface="+mn-lt"/>
                          <a:ea typeface="Times New Roman" panose="02020603050405020304" pitchFamily="18" charset="0"/>
                          <a:cs typeface="Times New Roman" panose="02020603050405020304" pitchFamily="18" charset="0"/>
                          <a:hlinkClick r:id="rId5"/>
                        </a:rPr>
                        <a:t>Информация</a:t>
                      </a:r>
                      <a:r>
                        <a:rPr lang="ru-RU" sz="1600" dirty="0">
                          <a:effectLst/>
                          <a:latin typeface="+mn-lt"/>
                          <a:ea typeface="Times New Roman" panose="02020603050405020304" pitchFamily="18" charset="0"/>
                          <a:cs typeface="Times New Roman" panose="02020603050405020304" pitchFamily="18" charset="0"/>
                        </a:rPr>
                        <a:t> о временном переводе (об изменении, отмене решения о временном переводе) работников на дистанционную (удаленную) работу по инициативе работодателя в исключительных случаях, предусмотренных трудовым законодательством</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8391525"/>
                  </a:ext>
                </a:extLst>
              </a:tr>
              <a:tr h="617594">
                <a:tc>
                  <a:txBody>
                    <a:bodyPr/>
                    <a:lstStyle/>
                    <a:p>
                      <a:pPr marL="457200" indent="450215" algn="just">
                        <a:lnSpc>
                          <a:spcPct val="115000"/>
                        </a:lnSpc>
                        <a:spcAft>
                          <a:spcPts val="0"/>
                        </a:spcAft>
                      </a:pPr>
                      <a:r>
                        <a:rPr lang="ru-RU" sz="1600">
                          <a:effectLst/>
                          <a:latin typeface="+mn-lt"/>
                          <a:ea typeface="Times New Roman" panose="02020603050405020304" pitchFamily="18" charset="0"/>
                          <a:cs typeface="Times New Roman" panose="02020603050405020304" pitchFamily="18" charset="0"/>
                        </a:rPr>
                        <a:t>В течение </a:t>
                      </a:r>
                      <a:r>
                        <a:rPr lang="ru-RU" sz="1600" u="none" strike="noStrike">
                          <a:solidFill>
                            <a:srgbClr val="0563C1"/>
                          </a:solidFill>
                          <a:effectLst/>
                          <a:latin typeface="+mn-lt"/>
                          <a:ea typeface="Times New Roman" panose="02020603050405020304" pitchFamily="18" charset="0"/>
                          <a:cs typeface="Times New Roman" panose="02020603050405020304" pitchFamily="18" charset="0"/>
                          <a:hlinkClick r:id="rId6"/>
                        </a:rPr>
                        <a:t>5 рабочих дней</a:t>
                      </a:r>
                      <a:r>
                        <a:rPr lang="ru-RU" sz="1600">
                          <a:effectLst/>
                          <a:latin typeface="+mn-lt"/>
                          <a:ea typeface="Times New Roman" panose="02020603050405020304" pitchFamily="18" charset="0"/>
                          <a:cs typeface="Times New Roman" panose="02020603050405020304" pitchFamily="18" charset="0"/>
                        </a:rPr>
                        <a:t> со дня появления свободных рабочих мест и вакантных должностей,</a:t>
                      </a:r>
                    </a:p>
                    <a:p>
                      <a:pPr marL="457200" indent="450215" algn="just">
                        <a:lnSpc>
                          <a:spcPct val="115000"/>
                        </a:lnSpc>
                        <a:spcAft>
                          <a:spcPts val="0"/>
                        </a:spcAft>
                      </a:pPr>
                      <a:r>
                        <a:rPr lang="ru-RU" sz="1600">
                          <a:effectLst/>
                          <a:latin typeface="+mn-lt"/>
                          <a:ea typeface="Times New Roman" panose="02020603050405020304" pitchFamily="18" charset="0"/>
                          <a:cs typeface="Times New Roman" panose="02020603050405020304" pitchFamily="18" charset="0"/>
                        </a:rPr>
                        <a:t>а об изменении указанной информации - в течение 5 рабочих дней со дня возникновения изменений</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450215" algn="just">
                        <a:lnSpc>
                          <a:spcPct val="115000"/>
                        </a:lnSpc>
                        <a:spcAft>
                          <a:spcPts val="0"/>
                        </a:spcAft>
                      </a:pPr>
                      <a:r>
                        <a:rPr lang="ru-RU" sz="1600" u="none" strike="noStrike">
                          <a:solidFill>
                            <a:srgbClr val="0563C1"/>
                          </a:solidFill>
                          <a:effectLst/>
                          <a:latin typeface="+mn-lt"/>
                          <a:ea typeface="Times New Roman" panose="02020603050405020304" pitchFamily="18" charset="0"/>
                          <a:cs typeface="Times New Roman" panose="02020603050405020304" pitchFamily="18" charset="0"/>
                          <a:hlinkClick r:id="rId7"/>
                        </a:rPr>
                        <a:t>Информация</a:t>
                      </a:r>
                      <a:r>
                        <a:rPr lang="ru-RU" sz="1600">
                          <a:effectLst/>
                          <a:latin typeface="+mn-lt"/>
                          <a:ea typeface="Times New Roman" panose="02020603050405020304" pitchFamily="18" charset="0"/>
                          <a:cs typeface="Times New Roman" panose="02020603050405020304" pitchFamily="18" charset="0"/>
                        </a:rPr>
                        <a:t> о свободных рабочих местах и вакантных должностях, в том числе о потребности в их замещении</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9999394"/>
                  </a:ext>
                </a:extLst>
              </a:tr>
              <a:tr h="313390">
                <a:tc>
                  <a:txBody>
                    <a:bodyPr/>
                    <a:lstStyle/>
                    <a:p>
                      <a:pPr marL="457200" indent="450215" algn="just">
                        <a:lnSpc>
                          <a:spcPct val="115000"/>
                        </a:lnSpc>
                        <a:spcAft>
                          <a:spcPts val="0"/>
                        </a:spcAft>
                      </a:pPr>
                      <a:r>
                        <a:rPr lang="ru-RU" sz="1600">
                          <a:effectLst/>
                          <a:latin typeface="+mn-lt"/>
                          <a:ea typeface="Times New Roman" panose="02020603050405020304" pitchFamily="18" charset="0"/>
                          <a:cs typeface="Times New Roman" panose="02020603050405020304" pitchFamily="18" charset="0"/>
                        </a:rPr>
                        <a:t>Ежемесячно</a:t>
                      </a:r>
                    </a:p>
                    <a:p>
                      <a:pPr marL="457200" indent="450215" algn="just">
                        <a:lnSpc>
                          <a:spcPct val="115000"/>
                        </a:lnSpc>
                        <a:spcAft>
                          <a:spcPts val="0"/>
                        </a:spcAft>
                      </a:pPr>
                      <a:r>
                        <a:rPr lang="ru-RU" sz="1600">
                          <a:effectLst/>
                          <a:latin typeface="+mn-lt"/>
                          <a:ea typeface="Times New Roman" panose="02020603050405020304" pitchFamily="18" charset="0"/>
                          <a:cs typeface="Times New Roman" panose="02020603050405020304" pitchFamily="18" charset="0"/>
                        </a:rPr>
                        <a:t>Не позднее </a:t>
                      </a:r>
                      <a:r>
                        <a:rPr lang="ru-RU" sz="1600" u="none" strike="noStrike">
                          <a:solidFill>
                            <a:srgbClr val="0563C1"/>
                          </a:solidFill>
                          <a:effectLst/>
                          <a:latin typeface="+mn-lt"/>
                          <a:ea typeface="Times New Roman" panose="02020603050405020304" pitchFamily="18" charset="0"/>
                          <a:cs typeface="Times New Roman" panose="02020603050405020304" pitchFamily="18" charset="0"/>
                          <a:hlinkClick r:id="rId8"/>
                        </a:rPr>
                        <a:t>10-го числа</a:t>
                      </a:r>
                      <a:r>
                        <a:rPr lang="ru-RU" sz="1600">
                          <a:effectLst/>
                          <a:latin typeface="+mn-lt"/>
                          <a:ea typeface="Times New Roman" panose="02020603050405020304" pitchFamily="18" charset="0"/>
                          <a:cs typeface="Times New Roman" panose="02020603050405020304" pitchFamily="18" charset="0"/>
                        </a:rPr>
                        <a:t> месяца, следующего за отчетным</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450215" algn="just">
                        <a:lnSpc>
                          <a:spcPct val="115000"/>
                        </a:lnSpc>
                        <a:spcAft>
                          <a:spcPts val="0"/>
                        </a:spcAft>
                      </a:pPr>
                      <a:r>
                        <a:rPr lang="ru-RU" sz="1600" u="none" strike="noStrike" dirty="0">
                          <a:solidFill>
                            <a:srgbClr val="0563C1"/>
                          </a:solidFill>
                          <a:effectLst/>
                          <a:latin typeface="+mn-lt"/>
                          <a:ea typeface="Times New Roman" panose="02020603050405020304" pitchFamily="18" charset="0"/>
                          <a:cs typeface="Times New Roman" panose="02020603050405020304" pitchFamily="18" charset="0"/>
                          <a:hlinkClick r:id="rId9"/>
                        </a:rPr>
                        <a:t>Информация</a:t>
                      </a:r>
                      <a:r>
                        <a:rPr lang="ru-RU" sz="1600" dirty="0">
                          <a:effectLst/>
                          <a:latin typeface="+mn-lt"/>
                          <a:ea typeface="Times New Roman" panose="02020603050405020304" pitchFamily="18" charset="0"/>
                          <a:cs typeface="Times New Roman" panose="02020603050405020304" pitchFamily="18" charset="0"/>
                        </a:rPr>
                        <a:t> о выполнении квоты для приема на работу инвалидов</a:t>
                      </a:r>
                    </a:p>
                  </a:txBody>
                  <a:tcPr marL="4592" marR="4592" marT="4592" marB="459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2322008"/>
                  </a:ext>
                </a:extLst>
              </a:tr>
            </a:tbl>
          </a:graphicData>
        </a:graphic>
      </p:graphicFrame>
    </p:spTree>
    <p:extLst>
      <p:ext uri="{BB962C8B-B14F-4D97-AF65-F5344CB8AC3E}">
        <p14:creationId xmlns:p14="http://schemas.microsoft.com/office/powerpoint/2010/main" val="14288539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ДПП+КСС">
      <a:dk1>
        <a:srgbClr val="000000"/>
      </a:dk1>
      <a:lt1>
        <a:srgbClr val="FFFFFF"/>
      </a:lt1>
      <a:dk2>
        <a:srgbClr val="0099CC"/>
      </a:dk2>
      <a:lt2>
        <a:srgbClr val="BFBFBF"/>
      </a:lt2>
      <a:accent1>
        <a:srgbClr val="0099CC"/>
      </a:accent1>
      <a:accent2>
        <a:srgbClr val="FFC000"/>
      </a:accent2>
      <a:accent3>
        <a:srgbClr val="1F497D"/>
      </a:accent3>
      <a:accent4>
        <a:srgbClr val="FFC000"/>
      </a:accent4>
      <a:accent5>
        <a:srgbClr val="0099CC"/>
      </a:accent5>
      <a:accent6>
        <a:srgbClr val="FFC000"/>
      </a:accent6>
      <a:hlink>
        <a:srgbClr val="0000FF"/>
      </a:hlink>
      <a:folHlink>
        <a:srgbClr val="0099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Aspect</Template>
  <TotalTime>8888</TotalTime>
  <Words>6558</Words>
  <Application>Microsoft Office PowerPoint</Application>
  <PresentationFormat>Широкоэкранный</PresentationFormat>
  <Paragraphs>544</Paragraphs>
  <Slides>87</Slides>
  <Notes>0</Notes>
  <HiddenSlides>0</HiddenSlides>
  <MMClips>0</MMClips>
  <ScaleCrop>false</ScaleCrop>
  <HeadingPairs>
    <vt:vector size="6" baseType="variant">
      <vt:variant>
        <vt:lpstr>Использованные шрифты</vt:lpstr>
      </vt:variant>
      <vt:variant>
        <vt:i4>11</vt:i4>
      </vt:variant>
      <vt:variant>
        <vt:lpstr>Тема</vt:lpstr>
      </vt:variant>
      <vt:variant>
        <vt:i4>4</vt:i4>
      </vt:variant>
      <vt:variant>
        <vt:lpstr>Заголовки слайдов</vt:lpstr>
      </vt:variant>
      <vt:variant>
        <vt:i4>87</vt:i4>
      </vt:variant>
    </vt:vector>
  </HeadingPairs>
  <TitlesOfParts>
    <vt:vector size="102" baseType="lpstr">
      <vt:lpstr>Arial</vt:lpstr>
      <vt:lpstr>Calibri</vt:lpstr>
      <vt:lpstr>Calibri Light</vt:lpstr>
      <vt:lpstr>Franklin Gothic Book</vt:lpstr>
      <vt:lpstr>PT Serif</vt:lpstr>
      <vt:lpstr>Symbol</vt:lpstr>
      <vt:lpstr>Tahoma</vt:lpstr>
      <vt:lpstr>Times New Roman</vt:lpstr>
      <vt:lpstr>Trebuchet MS</vt:lpstr>
      <vt:lpstr>Verdana</vt:lpstr>
      <vt:lpstr>Wingdings 2</vt:lpstr>
      <vt:lpstr>Аспект</vt:lpstr>
      <vt:lpstr>Тема Office</vt:lpstr>
      <vt:lpstr>1_Тема Office</vt:lpstr>
      <vt:lpstr>2_Тема Office</vt:lpstr>
      <vt:lpstr>ИЗМЕНЕНИЕ ТРУДОВОГО ЗАКОНОДАТЕЛЬСТВА  В 2024-2025</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Инструкция по работе с сервисом сбора информации о численности сотрудников для работодателей</vt:lpstr>
      <vt:lpstr>Презентация PowerPoint</vt:lpstr>
      <vt:lpstr>Презентация PowerPoint</vt:lpstr>
      <vt:lpstr>Презентация PowerPoint</vt:lpstr>
      <vt:lpstr>Презентация PowerPoint</vt:lpstr>
      <vt:lpstr>Презентация PowerPoint</vt:lpstr>
      <vt:lpstr>МРОТ в 2024 в РТ</vt:lpstr>
      <vt:lpstr>Минимальный размер оплаты труда </vt:lpstr>
      <vt:lpstr>Презентация PowerPoint</vt:lpstr>
      <vt:lpstr>Презентация PowerPoint</vt:lpstr>
      <vt:lpstr>Постановление КС РФ от 06.12.2023 № 56-П  "По делу о проверке конституционности ч. 4 ст. 153 ТК РФ в связи с жалобами граждан Н.А. Варнаковой, Л.Г. Жуковой, О.А. Котивец и Т.С. Кубряк"</vt:lpstr>
      <vt:lpstr>Постановление КС РФ от 06.12.2023 № 56-П "По делу о проверке конституционности ч. 4 ст. 153 ТК РФ в связи с жалобами граждан Н.А. Варнаковой, Л.Г. Жуковой, О.А. Котивец и Т.С. Кубряк"</vt:lpstr>
      <vt:lpstr>Постановление КС РФ от 06.12.2023 № 56-П "По делу о проверке конституционности ч. 4 ст. 153 ТК РФ в связи с жалобами граждан Н.А. Варнаковой, Л.Г. Жуковой, О.А. Котивец и Т.С. Кубряк"</vt:lpstr>
      <vt:lpstr>Постановление КС РФ от 06.12.2023 № 56-П "По делу о проверке конституционности ч. 4 ст. 153 ТК РФ в связи с жалобами граждан Н.А. Варнаковой, Л.Г. Жуковой, О.А. Котивец и Т.С. Кубряк"</vt:lpstr>
      <vt:lpstr>Презентация PowerPoint</vt:lpstr>
      <vt:lpstr>Презентация PowerPoint</vt:lpstr>
      <vt:lpstr>Постановление КС РФ от 11.04.2023 № 16-П  " По делу о проверке конституционности ст. 236 ТК РФ и абз. 2 ч. 1 ст. 327.1 ГПК РФ в связи с жалобой гражданина И.Б. Сергеева"</vt:lpstr>
      <vt:lpstr>Постановление КС РФ от 11.04.2023 № 16-П  По делу о проверке конституционности ст. 236 ТК РФ и абз. 2 ч. 1 ст. 327.1 ГПК РФ в связи с жалобой гражданина И.Б. Сергеева"</vt:lpstr>
      <vt:lpstr>Постановление КС РФ от 11.04.2023 № 16-П " По делу о проверке конституционности ст. 236 ТК РФ и абз. 2 ч. 1 ст. 327.1 ГПК РФ в связи с жалобой гражданина И.Б. Сергеева"</vt:lpstr>
      <vt:lpstr>Постановление КС РФ от 11.04.2023 № 16-П  "По делу о проверке конституционности ст. 236 ТК РФ и абз. 2 ч. 1 ст. 327.1 ГПК РФ в связи с жалобой гражданина И.Б. Сергеева"</vt:lpstr>
      <vt:lpstr>Постановление КС РФ от 11.04.2023 № 16-П  "По делу о проверке конституционности ст. 236 ТК РФ и абз. 2 ч. 1 ст. 327.1 ГПК РФ в связи с жалобой гражданина И.Б. Сергеева"</vt:lpstr>
      <vt:lpstr>Постановление КС РФ от 04.04.2024 № 15-П "По делу о проверке конституционности пункта 1 статьи 395 ГК РФ в связи с жалобой гражданина И.А.Сысоева"</vt:lpstr>
      <vt:lpstr>Постановление КС РФ от 04.04.2024 № 15-П  "По делу о проверке конституционности пункта 1 статьи 395 ГК РФ в связи с жалобой гражданина И.А.Сысоева"</vt:lpstr>
      <vt:lpstr>Постановление КС РФ от 04.04.2024 № 15-П  "По делу о проверке конституционности пункта 1 статьи 395 ГК РФ в связи с жалобой гражданина И.А.Сысоева"</vt:lpstr>
      <vt:lpstr>Постановление КС РФ от 04.04.2024 № 15-П  "По делу о проверке конституционности пункта 1 статьи 395 ГК РФ в связи с жалобой гражданина И.А.Сысоева"</vt:lpstr>
      <vt:lpstr>Презентация PowerPoint</vt:lpstr>
      <vt:lpstr>Постановление КС РФ от 15.06.2023 № 32-П (6) "По делу о проверке конституционности ч. 2 ст. 135 и ч. 1 ст. 193 ТК РФ в связи с  жалобой гражданки Е.В. Царегородской" </vt:lpstr>
      <vt:lpstr>Постановление КС РФ от 15.06.2023 № 32-П (6) "По делу о проверке конституционности ч. 2 ст. 135 и ч. 1 ст. 193 ТК РФ в связи с  жалобой гражданки Е.В. Царегородской" </vt:lpstr>
      <vt:lpstr>Постановление КС РФ от 15.06.2023 № 32-П (6) "По делу о проверке конституционности ч. 2 ст. 135 и ч. 1 ст. 193 ТК РФ в связи с  жалобой гражданки Е.В. Царегородской" </vt:lpstr>
      <vt:lpstr>Постановление КС РФ от 15.06.2023 № 32-П (6) "По делу о проверке конституционности ч. 2 ст. 135 и ч. 1 ст. 193 ТК РФ в связи с  жалобой гражданки Е.В. Царегородской" </vt:lpstr>
      <vt:lpstr>Постановление КС РФ от 15.06.2023 № 32-П (6) "По делу о проверке конституционности ч. 2 ст. 135 и ч. 1 ст. 193 ТК РФ в связи с  жалобой гражданки Е.В. Царегородской"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ВАШИ ВОПРОСЫ?</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КАДРОВОЕ ДЕЛОПРОИЗВОДСТВО</dc:title>
  <dc:creator>Ландыш Хайрутдинова</dc:creator>
  <cp:lastModifiedBy>Днс</cp:lastModifiedBy>
  <cp:revision>262</cp:revision>
  <dcterms:created xsi:type="dcterms:W3CDTF">2013-10-06T11:46:14Z</dcterms:created>
  <dcterms:modified xsi:type="dcterms:W3CDTF">2024-12-18T06:09:42Z</dcterms:modified>
</cp:coreProperties>
</file>