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84"/>
  </p:notesMasterIdLst>
  <p:sldIdLst>
    <p:sldId id="846" r:id="rId5"/>
    <p:sldId id="301" r:id="rId6"/>
    <p:sldId id="302" r:id="rId7"/>
    <p:sldId id="303" r:id="rId8"/>
    <p:sldId id="352" r:id="rId9"/>
    <p:sldId id="353" r:id="rId10"/>
    <p:sldId id="304" r:id="rId11"/>
    <p:sldId id="308" r:id="rId12"/>
    <p:sldId id="309" r:id="rId13"/>
    <p:sldId id="355" r:id="rId14"/>
    <p:sldId id="394" r:id="rId15"/>
    <p:sldId id="395" r:id="rId16"/>
    <p:sldId id="396" r:id="rId17"/>
    <p:sldId id="305" r:id="rId18"/>
    <p:sldId id="354" r:id="rId19"/>
    <p:sldId id="400" r:id="rId20"/>
    <p:sldId id="401" r:id="rId21"/>
    <p:sldId id="402" r:id="rId22"/>
    <p:sldId id="306" r:id="rId23"/>
    <p:sldId id="398" r:id="rId24"/>
    <p:sldId id="397" r:id="rId25"/>
    <p:sldId id="399" r:id="rId26"/>
    <p:sldId id="307" r:id="rId27"/>
    <p:sldId id="834" r:id="rId28"/>
    <p:sldId id="833" r:id="rId29"/>
    <p:sldId id="835" r:id="rId30"/>
    <p:sldId id="836" r:id="rId31"/>
    <p:sldId id="837" r:id="rId32"/>
    <p:sldId id="838" r:id="rId33"/>
    <p:sldId id="839" r:id="rId34"/>
    <p:sldId id="840" r:id="rId35"/>
    <p:sldId id="841" r:id="rId36"/>
    <p:sldId id="842" r:id="rId37"/>
    <p:sldId id="843" r:id="rId38"/>
    <p:sldId id="844" r:id="rId39"/>
    <p:sldId id="829" r:id="rId40"/>
    <p:sldId id="845" r:id="rId41"/>
    <p:sldId id="392" r:id="rId42"/>
    <p:sldId id="673" r:id="rId43"/>
    <p:sldId id="751" r:id="rId44"/>
    <p:sldId id="824" r:id="rId45"/>
    <p:sldId id="825" r:id="rId46"/>
    <p:sldId id="823" r:id="rId47"/>
    <p:sldId id="822" r:id="rId48"/>
    <p:sldId id="853" r:id="rId49"/>
    <p:sldId id="854" r:id="rId50"/>
    <p:sldId id="855" r:id="rId51"/>
    <p:sldId id="856" r:id="rId52"/>
    <p:sldId id="857" r:id="rId53"/>
    <p:sldId id="346" r:id="rId54"/>
    <p:sldId id="432" r:id="rId55"/>
    <p:sldId id="429" r:id="rId56"/>
    <p:sldId id="391" r:id="rId57"/>
    <p:sldId id="849" r:id="rId58"/>
    <p:sldId id="411" r:id="rId59"/>
    <p:sldId id="412" r:id="rId60"/>
    <p:sldId id="428" r:id="rId61"/>
    <p:sldId id="850" r:id="rId62"/>
    <p:sldId id="403" r:id="rId63"/>
    <p:sldId id="404" r:id="rId64"/>
    <p:sldId id="415" r:id="rId65"/>
    <p:sldId id="417" r:id="rId66"/>
    <p:sldId id="416" r:id="rId67"/>
    <p:sldId id="418" r:id="rId68"/>
    <p:sldId id="419" r:id="rId69"/>
    <p:sldId id="420" r:id="rId70"/>
    <p:sldId id="421" r:id="rId71"/>
    <p:sldId id="851" r:id="rId72"/>
    <p:sldId id="423" r:id="rId73"/>
    <p:sldId id="852" r:id="rId74"/>
    <p:sldId id="375" r:id="rId75"/>
    <p:sldId id="377" r:id="rId76"/>
    <p:sldId id="382" r:id="rId77"/>
    <p:sldId id="378" r:id="rId78"/>
    <p:sldId id="379" r:id="rId79"/>
    <p:sldId id="390" r:id="rId80"/>
    <p:sldId id="383" r:id="rId81"/>
    <p:sldId id="422" r:id="rId82"/>
    <p:sldId id="424" r:id="rId8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BDD27-8CEB-4CBA-930E-DD73EFE4B00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8887A-65CA-4106-8603-8791B3260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1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9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5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0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42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345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00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54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82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7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264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67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17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4111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83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81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9908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18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4383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44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50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67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7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2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2767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1186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36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083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8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70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09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572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52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157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15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23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12305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689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6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1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1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5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1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7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8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4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B9D8C9A-8C30-4E81-8675-981D11FCB8D1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0D675C0-D5B1-445D-8E2E-4E5B66BFB9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023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A610B5-DE20-4AE0-978C-1D65EA0B132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C0D09B-2D33-4401-ABC7-D60C1196F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03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plus.1kadry.ru/#/document/99/901807664/" TargetMode="Externa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nd=816FFFC8959E1337AD8F0D00BCAAB598&amp;req=doc&amp;base=LAW&amp;n=377745&amp;dst=100021&amp;fld=134&amp;REFFIELD=134&amp;REFDST=1000000724&amp;REFDOC=383539&amp;REFBASE=LAW&amp;stat=refcode%3D19827%3Bdstident%3D100021%3Bindex%3D1296&amp;date=08.07.2021&amp;demo=2" TargetMode="External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12125268/" TargetMode="External"/><Relationship Id="rId2" Type="http://schemas.openxmlformats.org/officeDocument/2006/relationships/hyperlink" Target="http://base.garant.ru/12125268/089b4a5b96814c6974a9dc40194feaf2/#block_5702" TargetMode="Externa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nd=816FFFC8959E1337AD8F0D00BCAAB598&amp;req=doc&amp;base=LAW&amp;n=382637&amp;dst=100557&amp;fld=134&amp;REFFIELD=134&amp;REFDST=100099&amp;REFDOC=385617&amp;REFBASE=LAW&amp;stat=refcode%3D16876%3Bdstident%3D100557%3Bindex%3D229&amp;date=08.07.2021&amp;demo=2" TargetMode="External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nd=816FFFC8959E1337AD8F0D00BCAAB598&amp;req=doc&amp;base=LAW&amp;n=385617&amp;dst=100016&amp;fld=134&amp;date=08.07.2021&amp;demo=2" TargetMode="External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cons/cgi/online.cgi?req=doc&amp;base=RAMSMARB&amp;n=1519820&amp;rnd=BD36868837D8DBC3D141B64B343830DB&amp;dst=100035&amp;fld=134&amp;REFFIELD=134&amp;REFDST=1000000285&amp;REFDOC=207706&amp;REFBASE=RAMSMARB" TargetMode="External"/><Relationship Id="rId2" Type="http://schemas.openxmlformats.org/officeDocument/2006/relationships/hyperlink" Target="http://www.consultant.ru/cons/cgi/online.cgi?req=doc&amp;base=LAW&amp;n=304173&amp;rnd=BD36868837D8DBC3D141B64B343830DB&amp;dst=1099&amp;fld=134&amp;REFFIELD=134&amp;REFDST=1000000284&amp;REFDOC=207706&amp;REFBASE=LA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nsultant.ru/cons/cgi/online.cgi?req=doc&amp;base=RAMSMARB&amp;n=1519820&amp;rnd=BD36868837D8DBC3D141B64B343830DB&amp;dst=100035&amp;fld=134&amp;REFFIELD=134&amp;REFDST=1000000288&amp;REFDOC=207706&amp;REFBASE=RAMSMARB" TargetMode="External"/><Relationship Id="rId5" Type="http://schemas.openxmlformats.org/officeDocument/2006/relationships/hyperlink" Target="http://www.consultant.ru/cons/cgi/online.cgi?req=doc&amp;base=PBI&amp;n=236816&amp;rnd=BD36868837D8DBC3D141B64B343830DB&amp;dst=100027&amp;fld=134&amp;REFFIELD=134&amp;REFDST=1000000287&amp;REFDOC=207706&amp;REFBASE=PBI" TargetMode="External"/><Relationship Id="rId4" Type="http://schemas.openxmlformats.org/officeDocument/2006/relationships/hyperlink" Target="http://www.consultant.ru/cons/cgi/online.cgi?req=doc&amp;base=LAW&amp;n=304173&amp;rnd=BD36868837D8DBC3D141B64B343830DB&amp;dst=1819&amp;fld=134&amp;REFFIELD=134&amp;REFDST=1000000285&amp;REFDOC=207706&amp;REFBASE=LAW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F7C084008D2DB5360CB8D232FADB42B6&amp;req=doc&amp;base=KSOJ001&amp;n=28040&amp;dst=100049&amp;fld=134&amp;REFFIELD=134&amp;REFDST=1000000206&amp;REFDOC=207705&amp;REFBASE=LAW&amp;stat=refcode%3D10881;dstident%3D100049;index%3D231&amp;date=21.01.2021&amp;demo=2" TargetMode="External"/><Relationship Id="rId2" Type="http://schemas.openxmlformats.org/officeDocument/2006/relationships/hyperlink" Target="https://login.consultant.ru/link/?rnd=F7C084008D2DB5360CB8D232FADB42B6&amp;req=doc&amp;base=KSOJ001&amp;n=28040&amp;dst=100026&amp;fld=134&amp;REFFIELD=134&amp;REFDST=1000000205&amp;REFDOC=207705&amp;REFBASE=LAW&amp;stat=refcode%3D10881;dstident%3D100026;index%3D230&amp;date=21.01.2021&amp;demo=2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ogin.consultant.ru/link/?rnd=F7C084008D2DB5360CB8D232FADB42B6&amp;req=doc&amp;base=KSOJ001&amp;n=28040&amp;dst=100049&amp;fld=134&amp;REFFIELD=134&amp;REFDST=1000000210&amp;REFDOC=207705&amp;REFBASE=LAW&amp;stat=refcode%3D10881;dstident%3D100049;index%3D235&amp;date=21.01.2021&amp;demo=2" TargetMode="External"/><Relationship Id="rId4" Type="http://schemas.openxmlformats.org/officeDocument/2006/relationships/hyperlink" Target="https://login.consultant.ru/link/?rnd=F7C084008D2DB5360CB8D232FADB42B6&amp;req=doc&amp;base=PTS&amp;n=1&amp;dst=100194&amp;fld=134&amp;REFFIELD=134&amp;REFDST=1000000209&amp;REFDOC=207705&amp;REFBASE=LAW&amp;stat=refcode%3D10881;dstident%3D100194;index%3D234&amp;date=21.01.2021&amp;demo=2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nd=F7C084008D2DB5360CB8D232FADB42B6&amp;req=doc&amp;base=ARB&amp;n=651502&amp;dst=100064&amp;fld=134&amp;REFFIELD=134&amp;REFDST=1000000046&amp;REFDOC=207705&amp;REFBASE=LAW&amp;stat=refcode%3D10881;dstident%3D100064;index%3D50&amp;date=21.01.2021&amp;demo=2" TargetMode="External"/><Relationship Id="rId2" Type="http://schemas.openxmlformats.org/officeDocument/2006/relationships/hyperlink" Target="https://login.consultant.ru/link/?rnd=F7C084008D2DB5360CB8D232FADB42B6&amp;req=doc&amp;base=ARB&amp;n=651502&amp;dst=100042&amp;fld=134&amp;REFFIELD=134&amp;REFDST=1000000044&amp;REFDOC=207705&amp;REFBASE=LAW&amp;stat=refcode%3D10881;dstident%3D100042;index%3D48&amp;date=21.01.2021&amp;demo=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ogin.consultant.ru/link/?rnd=F7C084008D2DB5360CB8D232FADB42B6&amp;req=doc&amp;base=ARB&amp;n=651502&amp;dst=100064&amp;fld=134&amp;REFFIELD=134&amp;REFDST=1000000048&amp;REFDOC=207705&amp;REFBASE=LAW&amp;stat=refcode%3D10881;dstident%3D100064;index%3D52&amp;date=21.01.2021&amp;demo=2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2338" y="821411"/>
            <a:ext cx="9118169" cy="3425125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трудовом законодательстве 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2901" y="486879"/>
            <a:ext cx="9144000" cy="238030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@neskuchnyj_kadrovik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374BA7-89A1-4983-8E0F-FA6D3A206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300" y="546387"/>
            <a:ext cx="371888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932" y="528005"/>
            <a:ext cx="108643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…санитарно-бытовое обслуживание и медицинское обеспечение работников в соответствии с требованиями охраны труда, а также доставку работников, заболевших на рабочем месте, в медицинскую организацию в случае необходимости оказания им неотложной медицинской помощи;</a:t>
            </a:r>
          </a:p>
          <a:p>
            <a:endParaRPr lang="ru-RU" sz="2800" dirty="0"/>
          </a:p>
          <a:p>
            <a:r>
              <a:rPr lang="ru-RU" sz="2800" dirty="0"/>
              <a:t>..обязательное социальное страхование работников от несчастных случаев на производстве и профессиональных заболеваний;</a:t>
            </a:r>
          </a:p>
          <a:p>
            <a:endParaRPr lang="ru-RU" sz="2800" dirty="0"/>
          </a:p>
          <a:p>
            <a:r>
              <a:rPr lang="ru-RU" sz="2800" dirty="0"/>
              <a:t>ознакомление работников с требованиями охраны труда..</a:t>
            </a:r>
          </a:p>
          <a:p>
            <a:endParaRPr lang="ru-RU" sz="2800" dirty="0"/>
          </a:p>
          <a:p>
            <a:pPr algn="r"/>
            <a:r>
              <a:rPr lang="ru-RU" sz="2800" dirty="0"/>
              <a:t>ТК РФ Статья 212. Обязанности работодателя по обеспечению безопасных условий и охраны труда</a:t>
            </a:r>
          </a:p>
        </p:txBody>
      </p:sp>
    </p:spTree>
    <p:extLst>
      <p:ext uri="{BB962C8B-B14F-4D97-AF65-F5344CB8AC3E}">
        <p14:creationId xmlns:p14="http://schemas.microsoft.com/office/powerpoint/2010/main" val="1999789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1" y="495946"/>
            <a:ext cx="11542269" cy="58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9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67" y="1224366"/>
            <a:ext cx="11254095" cy="43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03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14350"/>
            <a:ext cx="116586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6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418" y="1158960"/>
            <a:ext cx="108023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Использование оборудования</a:t>
            </a:r>
          </a:p>
          <a:p>
            <a:endParaRPr lang="ru-RU" sz="2800" dirty="0"/>
          </a:p>
          <a:p>
            <a:r>
              <a:rPr lang="ru-RU" sz="2800" dirty="0"/>
              <a:t>Организация должна будет предоставлять сотруднику нужное оборудование, средства защиты информации и т.п. </a:t>
            </a:r>
            <a:endParaRPr lang="en-US" sz="2800" dirty="0"/>
          </a:p>
          <a:p>
            <a:r>
              <a:rPr lang="ru-RU" sz="2800" dirty="0" err="1"/>
              <a:t>Дистанционщик</a:t>
            </a:r>
            <a:r>
              <a:rPr lang="ru-RU" sz="2800" dirty="0"/>
              <a:t> сможет использовать свои либо арендованные средства с согласия или ведома работодателя. Тогда нужно выплатить ему компенсацию и возместить расходы.</a:t>
            </a:r>
          </a:p>
        </p:txBody>
      </p:sp>
    </p:spTree>
    <p:extLst>
      <p:ext uri="{BB962C8B-B14F-4D97-AF65-F5344CB8AC3E}">
        <p14:creationId xmlns:p14="http://schemas.microsoft.com/office/powerpoint/2010/main" val="1014136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958" y="647782"/>
            <a:ext cx="1125176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	Работодатель обеспечивает дистанционного работника необходимыми для выполнения им трудовой функции оборудованием, программно-техническими средствами, средствами защиты информации и иными средствами.</a:t>
            </a:r>
          </a:p>
          <a:p>
            <a:r>
              <a:rPr lang="ru-RU" sz="2400" dirty="0"/>
              <a:t>	Дистанционный работник вправе с согласия или ведома работодателя и в его интересах использовать для выполнения трудовой функции принадлежащие работнику или арендованные им оборудование, программно-технические средства, средства защиты информации и иные средства. При этом работодатель выплачивает дистанционному работнику компенсацию за использование принадлежащих ему или арендованных им оборудования, программно-технических средств, средств защиты информации и иных средств, а также возмещает расходы, связанные с их использованием, в порядке, сроки и размерах, которые определяются коллективным договором, локальным нормативным актом, принятым с учетом мнения выборного органа первичной профсоюзной организации, трудовым договором, дополнительным соглашением к трудовому договору.</a:t>
            </a:r>
          </a:p>
          <a:p>
            <a:pPr algn="r"/>
            <a:r>
              <a:rPr lang="ru-RU" sz="2400" dirty="0"/>
              <a:t>ТК РФ Статья 312.6. Особенности организации труда дистанционных работников</a:t>
            </a:r>
          </a:p>
          <a:p>
            <a:r>
              <a:rPr lang="ru-RU" sz="2400" dirty="0"/>
              <a:t> </a:t>
            </a:r>
          </a:p>
          <a:p>
            <a:pPr algn="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555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2032" y="440012"/>
            <a:ext cx="11769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Пример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ru-RU" sz="2400" dirty="0"/>
              <a:t>Рассчитаем сумму компенсации, которая положена дистанционному работнику за использование в рабочих целях личного ноутбука.</a:t>
            </a:r>
            <a:endParaRPr lang="en-US" sz="2400" dirty="0"/>
          </a:p>
          <a:p>
            <a:endParaRPr lang="en-US" sz="2400" dirty="0"/>
          </a:p>
          <a:p>
            <a:r>
              <a:rPr lang="ru-RU" sz="2400" dirty="0"/>
              <a:t> • Срок полезного использования компьютерной техники и печатающих устройств – свыше двух лет до трех лет включительно (код ОКОФ 330.28.23.23 "Машины офисные прочие"). </a:t>
            </a:r>
            <a:endParaRPr lang="en-US" sz="2400" dirty="0"/>
          </a:p>
          <a:p>
            <a:r>
              <a:rPr lang="ru-RU" sz="2400" dirty="0"/>
              <a:t>• Ноутбук используется не только в рабочих, но и в личных целях, поэтому в расчет компенсации за его использование следует включить только рабочее время. </a:t>
            </a:r>
            <a:endParaRPr lang="en-US" sz="2400" dirty="0"/>
          </a:p>
          <a:p>
            <a:r>
              <a:rPr lang="ru-RU" sz="2400" dirty="0"/>
              <a:t>• Например, в апреле – это 24 % от общего времени (175 раб. час. / (30 кал. </a:t>
            </a:r>
            <a:r>
              <a:rPr lang="ru-RU" sz="2400" dirty="0" err="1"/>
              <a:t>дн</a:t>
            </a:r>
            <a:r>
              <a:rPr lang="ru-RU" sz="2400" dirty="0"/>
              <a:t>. * 24 час.) = 24%),</a:t>
            </a:r>
            <a:endParaRPr lang="en-US" sz="2400" dirty="0"/>
          </a:p>
          <a:p>
            <a:r>
              <a:rPr lang="ru-RU" sz="2400" dirty="0"/>
              <a:t> • в мае – это 18 % от общего времени (135 раб. час. / (31 кал. </a:t>
            </a:r>
            <a:r>
              <a:rPr lang="ru-RU" sz="2400" dirty="0" err="1"/>
              <a:t>дн</a:t>
            </a:r>
            <a:r>
              <a:rPr lang="ru-RU" sz="2400" dirty="0"/>
              <a:t>. * 24 час.) = 18%). </a:t>
            </a:r>
            <a:endParaRPr lang="en-US" sz="2400" dirty="0"/>
          </a:p>
          <a:p>
            <a:r>
              <a:rPr lang="ru-RU" sz="2400" dirty="0"/>
              <a:t>• Таким образом, компенсация за использование в рабочих целях личного ноутбука стоимостью 56 000 руб. в апреле составит 373,33 руб. (56 000 / 36 * 24% = 373,33 руб.), в мае – 280,00 руб. (56 000 / 36 * 24% = 280,00 руб.). </a:t>
            </a:r>
          </a:p>
        </p:txBody>
      </p:sp>
    </p:spTree>
    <p:extLst>
      <p:ext uri="{BB962C8B-B14F-4D97-AF65-F5344CB8AC3E}">
        <p14:creationId xmlns:p14="http://schemas.microsoft.com/office/powerpoint/2010/main" val="1786027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8154" y="212735"/>
            <a:ext cx="108087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• Наряду с износом технических средств, используемых в работе, сотрудник несет затраты на мобильную связь, интернет, электричество, картриджи и бумагу для печати (если этого требует рабочий процесс), канцелярские товары, иные материалы. </a:t>
            </a:r>
            <a:endParaRPr lang="en-US" sz="2800" dirty="0"/>
          </a:p>
          <a:p>
            <a:r>
              <a:rPr lang="ru-RU" sz="2800" dirty="0"/>
              <a:t>• По затратам на мобильную связь целесообразно приложить распечатки телефонных звонков, предоставленных оператором мобильной связи, и выделить из них рабочие звонки или рассчитать их процент в общей сумме разговоров. 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	</a:t>
            </a:r>
            <a:r>
              <a:rPr lang="ru-RU" sz="2800" dirty="0"/>
              <a:t> Пример </a:t>
            </a:r>
            <a:endParaRPr lang="en-US" sz="2800" dirty="0"/>
          </a:p>
          <a:p>
            <a:r>
              <a:rPr lang="ru-RU" sz="2800" dirty="0"/>
              <a:t>При тарифном плане стоимостью 500 руб. в месяц сотруднику будет компенсировано в апреле 120 руб. (500 * 24% = 120 руб.), в мае – 90 руб. (500 * 18% = 90 руб.). </a:t>
            </a:r>
          </a:p>
        </p:txBody>
      </p:sp>
    </p:spTree>
    <p:extLst>
      <p:ext uri="{BB962C8B-B14F-4D97-AF65-F5344CB8AC3E}">
        <p14:creationId xmlns:p14="http://schemas.microsoft.com/office/powerpoint/2010/main" val="3294058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585" y="657053"/>
            <a:ext cx="1139483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	</a:t>
            </a:r>
            <a:r>
              <a:rPr lang="ru-RU" sz="3200" dirty="0"/>
              <a:t>Суммы компенсаций за использование работниками личного имущества в рабочих целях и иных затрат при дистанционной работе: </a:t>
            </a:r>
            <a:endParaRPr lang="en-US" sz="3200" dirty="0"/>
          </a:p>
          <a:p>
            <a:endParaRPr lang="en-US" sz="3200" dirty="0"/>
          </a:p>
          <a:p>
            <a:r>
              <a:rPr lang="ru-RU" sz="3200" dirty="0"/>
              <a:t>• не облагаются НДФЛ на основании </a:t>
            </a:r>
            <a:r>
              <a:rPr lang="ru-RU" sz="3200" dirty="0" err="1"/>
              <a:t>абз</a:t>
            </a:r>
            <a:r>
              <a:rPr lang="ru-RU" sz="3200" dirty="0"/>
              <a:t>. 10 п. 1 ст. 217 НК РФ (см. также письмо Минфина России от 27.11.2015 № 03-04-06/69014); </a:t>
            </a:r>
            <a:endParaRPr lang="en-US" sz="3200" dirty="0"/>
          </a:p>
          <a:p>
            <a:r>
              <a:rPr lang="ru-RU" sz="3200" dirty="0"/>
              <a:t>• не облагаются страховыми взносами на основании </a:t>
            </a:r>
            <a:r>
              <a:rPr lang="ru-RU" sz="3200" dirty="0" err="1"/>
              <a:t>абз</a:t>
            </a:r>
            <a:r>
              <a:rPr lang="ru-RU" sz="3200" dirty="0"/>
              <a:t>. 10 </a:t>
            </a:r>
            <a:r>
              <a:rPr lang="ru-RU" sz="3200" dirty="0" err="1"/>
              <a:t>пп</a:t>
            </a:r>
            <a:r>
              <a:rPr lang="ru-RU" sz="3200" dirty="0"/>
              <a:t>. 2 п. 1 ст. 422 НК РФ и </a:t>
            </a:r>
            <a:r>
              <a:rPr lang="ru-RU" sz="3200" dirty="0" err="1"/>
              <a:t>абз</a:t>
            </a:r>
            <a:r>
              <a:rPr lang="ru-RU" sz="3200" dirty="0"/>
              <a:t>. 13 </a:t>
            </a:r>
            <a:r>
              <a:rPr lang="ru-RU" sz="3200" dirty="0" err="1"/>
              <a:t>пп</a:t>
            </a:r>
            <a:r>
              <a:rPr lang="ru-RU" sz="3200" dirty="0"/>
              <a:t>. 2 п. 1 ст. 20.2 Федерального закона от 24.07.1998 № 125-ФЗ. </a:t>
            </a:r>
          </a:p>
        </p:txBody>
      </p:sp>
    </p:spTree>
    <p:extLst>
      <p:ext uri="{BB962C8B-B14F-4D97-AF65-F5344CB8AC3E}">
        <p14:creationId xmlns:p14="http://schemas.microsoft.com/office/powerpoint/2010/main" val="3792202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943" y="685410"/>
            <a:ext cx="111122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Увольнение </a:t>
            </a:r>
            <a:r>
              <a:rPr lang="ru-RU" sz="2800" b="1" dirty="0" err="1"/>
              <a:t>удаленщика</a:t>
            </a:r>
            <a:endParaRPr lang="ru-RU" sz="2800" b="1" dirty="0"/>
          </a:p>
          <a:p>
            <a:endParaRPr lang="ru-RU" sz="2800" dirty="0"/>
          </a:p>
          <a:p>
            <a:r>
              <a:rPr lang="ru-RU" sz="2800" dirty="0"/>
              <a:t>Установили дополнительные основания расторжения трудового договора. </a:t>
            </a:r>
            <a:r>
              <a:rPr lang="ru-RU" sz="2800" dirty="0" err="1"/>
              <a:t>Дистанционщика</a:t>
            </a:r>
            <a:r>
              <a:rPr lang="ru-RU" sz="2800" dirty="0"/>
              <a:t> можно будет уволить, если:</a:t>
            </a:r>
          </a:p>
          <a:p>
            <a:endParaRPr lang="ru-RU" sz="2800" dirty="0"/>
          </a:p>
          <a:p>
            <a:r>
              <a:rPr lang="ru-RU" sz="2800" dirty="0"/>
              <a:t>- он без уважительной причины не выходит на связь более 2 рабочих дней подряд (работодатель может установить более длительный срок);</a:t>
            </a:r>
          </a:p>
          <a:p>
            <a:endParaRPr lang="ru-RU" sz="2800" dirty="0"/>
          </a:p>
          <a:p>
            <a:r>
              <a:rPr lang="ru-RU" sz="2800" dirty="0"/>
              <a:t>- постоянный </a:t>
            </a:r>
            <a:r>
              <a:rPr lang="ru-RU" sz="2800" dirty="0" err="1"/>
              <a:t>удаленщик</a:t>
            </a:r>
            <a:r>
              <a:rPr lang="ru-RU" sz="2800" dirty="0"/>
              <a:t> переехал в другую местность, из-за чего не может трудиться на прежних условиях.</a:t>
            </a:r>
          </a:p>
          <a:p>
            <a:endParaRPr lang="ru-RU" sz="2800" dirty="0"/>
          </a:p>
          <a:p>
            <a:r>
              <a:rPr lang="ru-RU" sz="2800" dirty="0"/>
              <a:t>Право закреплять в трудовом договоре свои основания увольнения отменили.</a:t>
            </a:r>
          </a:p>
        </p:txBody>
      </p:sp>
    </p:spTree>
    <p:extLst>
      <p:ext uri="{BB962C8B-B14F-4D97-AF65-F5344CB8AC3E}">
        <p14:creationId xmlns:p14="http://schemas.microsoft.com/office/powerpoint/2010/main" val="425604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5372" y="5166124"/>
            <a:ext cx="49547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Федеральный закон от 08.12.2020 N 407-ФЗ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0895" y="1112465"/>
            <a:ext cx="107248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 ВНЕСЕНИИ ИЗМЕНЕНИЙ</a:t>
            </a:r>
          </a:p>
          <a:p>
            <a:pPr algn="ctr"/>
            <a:r>
              <a:rPr lang="ru-RU" sz="2800" dirty="0"/>
              <a:t>В ТРУДОВОЙ КОДЕКС РОССИЙСКОЙ ФЕДЕРАЦИИ В ЧАСТИ</a:t>
            </a:r>
          </a:p>
          <a:p>
            <a:pPr algn="ctr"/>
            <a:r>
              <a:rPr lang="ru-RU" sz="2800" dirty="0"/>
              <a:t>РЕГУЛИРОВАНИЯ ДИСТАНЦИОННОЙ (УДАЛЕННОЙ) РАБОТЫ И ВРЕМЕННОГО</a:t>
            </a:r>
            <a:r>
              <a:rPr lang="en-US" sz="2800" dirty="0"/>
              <a:t> </a:t>
            </a:r>
            <a:r>
              <a:rPr lang="ru-RU" sz="2800" dirty="0"/>
              <a:t>ПЕРЕВОДА РАБОТНИКА НА ДИСТАНЦИОННУЮ (УДАЛЕННУЮ) РАБОТУ</a:t>
            </a:r>
            <a:r>
              <a:rPr lang="en-US" sz="2800" dirty="0"/>
              <a:t> </a:t>
            </a:r>
            <a:r>
              <a:rPr lang="ru-RU" sz="2800" dirty="0"/>
              <a:t>ПО ИНИЦИАТИВЕ РАБОТОДАТЕЛЯ В ИСКЛЮЧИТЕЛЬНЫХ СЛУЧАЯХ</a:t>
            </a:r>
          </a:p>
        </p:txBody>
      </p:sp>
    </p:spTree>
    <p:extLst>
      <p:ext uri="{BB962C8B-B14F-4D97-AF65-F5344CB8AC3E}">
        <p14:creationId xmlns:p14="http://schemas.microsoft.com/office/powerpoint/2010/main" val="1980821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25" y="633046"/>
            <a:ext cx="11641360" cy="56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50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88" y="1289538"/>
            <a:ext cx="11341499" cy="4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2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81" y="586154"/>
            <a:ext cx="11859246" cy="581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1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458" y="355286"/>
            <a:ext cx="1136025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Экстренная </a:t>
            </a:r>
            <a:r>
              <a:rPr lang="ru-RU" sz="2400" b="1" dirty="0" err="1"/>
              <a:t>удаленка</a:t>
            </a:r>
            <a:endParaRPr lang="ru-RU" sz="2400" b="1" dirty="0"/>
          </a:p>
          <a:p>
            <a:endParaRPr lang="ru-RU" sz="2400" dirty="0"/>
          </a:p>
          <a:p>
            <a:r>
              <a:rPr lang="ru-RU" sz="2400" dirty="0"/>
              <a:t>Работодатель сможет по своей инициативе временно перевести персонал на дистанционную работу. Сделать это получится в 2 случаях:</a:t>
            </a:r>
          </a:p>
          <a:p>
            <a:r>
              <a:rPr lang="ru-RU" sz="2400" dirty="0"/>
              <a:t>- соответствующее решение принял орган </a:t>
            </a:r>
            <a:r>
              <a:rPr lang="ru-RU" sz="2400" dirty="0" err="1"/>
              <a:t>госвласти</a:t>
            </a:r>
            <a:r>
              <a:rPr lang="ru-RU" sz="2400" dirty="0"/>
              <a:t> или местного самоуправления;</a:t>
            </a:r>
          </a:p>
          <a:p>
            <a:r>
              <a:rPr lang="ru-RU" sz="2400" dirty="0"/>
              <a:t>- жизнь либо нормальные жизненные условия населения или его части находятся под угрозой (например, при эпидемии).</a:t>
            </a:r>
          </a:p>
          <a:p>
            <a:endParaRPr lang="ru-RU" sz="2400" dirty="0"/>
          </a:p>
          <a:p>
            <a:r>
              <a:rPr lang="ru-RU" sz="2400" dirty="0"/>
              <a:t>Нужно будет принять локальный нормативный акт с учетом мнения первичного профсоюза. В документе следует закрепить причину, срок перевода, список </a:t>
            </a:r>
            <a:r>
              <a:rPr lang="ru-RU" sz="2400" dirty="0" err="1"/>
              <a:t>удаленщиков</a:t>
            </a:r>
            <a:r>
              <a:rPr lang="ru-RU" sz="2400" dirty="0"/>
              <a:t> и другую информацию.</a:t>
            </a:r>
          </a:p>
          <a:p>
            <a:endParaRPr lang="ru-RU" sz="2400" dirty="0"/>
          </a:p>
          <a:p>
            <a:r>
              <a:rPr lang="ru-RU" sz="2400" dirty="0"/>
              <a:t>Получать согласие на перевод и вносить изменения в трудовой договор не придется.</a:t>
            </a:r>
          </a:p>
          <a:p>
            <a:r>
              <a:rPr lang="ru-RU" sz="2400" dirty="0"/>
              <a:t>Если специфика работы не позволяет перейти на </a:t>
            </a:r>
            <a:r>
              <a:rPr lang="ru-RU" sz="2400" dirty="0" err="1"/>
              <a:t>дистанционку</a:t>
            </a:r>
            <a:r>
              <a:rPr lang="ru-RU" sz="2400" dirty="0"/>
              <a:t>, то время, пока сотрудник не выполняет свои обязанности, придется оплачивать как простой по независящим от сторон причинам - не менее двух третей тарифной ставки (оклада).</a:t>
            </a:r>
          </a:p>
        </p:txBody>
      </p:sp>
    </p:spTree>
    <p:extLst>
      <p:ext uri="{BB962C8B-B14F-4D97-AF65-F5344CB8AC3E}">
        <p14:creationId xmlns:p14="http://schemas.microsoft.com/office/powerpoint/2010/main" val="2330345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320C39-6647-4EA5-9A5F-92430EA79FE3}"/>
              </a:ext>
            </a:extLst>
          </p:cNvPr>
          <p:cNvSpPr txBox="1"/>
          <p:nvPr/>
        </p:nvSpPr>
        <p:spPr>
          <a:xfrm>
            <a:off x="1131818" y="194400"/>
            <a:ext cx="100124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Постановление кабинета министров Республики Татарстан от 28 октября 2021 года № 1006 "О внесении изменения в постановление Кабинета Министров Республики Татарстан от 19.03.2020 № 208 "О мерах по предотвращению распространения в Республике Татарстан новой коронавирусной инфекции"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10F32-8175-448E-9D94-165B45072EA3}"/>
              </a:ext>
            </a:extLst>
          </p:cNvPr>
          <p:cNvSpPr txBox="1"/>
          <p:nvPr/>
        </p:nvSpPr>
        <p:spPr>
          <a:xfrm>
            <a:off x="1089784" y="1648510"/>
            <a:ext cx="1001243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Запретить до улучшения санитарно-эпидемиологической обстановки: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 30.10.2021 гражданам в возрасте старше 60 лет, которые не вакцинированы против коронавирусной инфекции COVID-19 или не перенесли в течение последних шести месяцев указанное заболевание, покидать места проживания (пребывания), за исключением: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обращения за экстренной (неотложной) медицинской помощью и случаев иной прямой угрозы жизни и здоровью;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следования к месту проведения вакцинации против коронавирусной инфекции COVID-19;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следования к ближайшему месту приобретения товаров, работ, услуг;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прогулки или выгула домашних животных на расстоянии, не превышающем 100 метров от места проживания (пребывания), исключая нахождение в местах массового пребывания людей;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выноса отходов до ближайшего места накопления отходов;</a:t>
            </a:r>
          </a:p>
        </p:txBody>
      </p:sp>
    </p:spTree>
    <p:extLst>
      <p:ext uri="{BB962C8B-B14F-4D97-AF65-F5344CB8AC3E}">
        <p14:creationId xmlns:p14="http://schemas.microsoft.com/office/powerpoint/2010/main" val="290435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53D415-7DCA-4B91-8CB6-631A647C69AF}"/>
              </a:ext>
            </a:extLst>
          </p:cNvPr>
          <p:cNvSpPr txBox="1"/>
          <p:nvPr/>
        </p:nvSpPr>
        <p:spPr>
          <a:xfrm>
            <a:off x="1152525" y="1162735"/>
            <a:ext cx="98869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Обязать до улучшения санитарно-эпидемиологической обстановки: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 30.10.2021 организации, индивидуальных предпринимателей перевести работников из числа граждан в возрасте старше 60 лет, которые не вакцинированы против коронавирусной инфекции COVID-19 или не перенесли в течение последних шести месяцев указанное заболевание, на дистанционный формат работы или принять иные меры, обеспечивающие соблюдение указанными лицами ограничения, установленного абзацем шестым пункта 4 настоящего постановления.</a:t>
            </a:r>
          </a:p>
        </p:txBody>
      </p:sp>
    </p:spTree>
    <p:extLst>
      <p:ext uri="{BB962C8B-B14F-4D97-AF65-F5344CB8AC3E}">
        <p14:creationId xmlns:p14="http://schemas.microsoft.com/office/powerpoint/2010/main" val="3276857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11A08C-04CE-431B-8F0F-0D21646D1080}"/>
              </a:ext>
            </a:extLst>
          </p:cNvPr>
          <p:cNvSpPr txBox="1"/>
          <p:nvPr/>
        </p:nvSpPr>
        <p:spPr>
          <a:xfrm>
            <a:off x="1316831" y="612844"/>
            <a:ext cx="955833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7. Рекомендовать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гражданам в возрасте старше 60 лет, вакцинированным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против коронавирусной инфекции COVID-19 или перенесшим в течение последних шести месяцев указанное заболевание, что подтверждается наличием QR-кода, гражданам, имеющим заболевания, указанные в приложении № 2 к настоящему постановлению, не покидать места проживания (пребывания), за исключением: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обращения за экстренной (неотложной) медицинской помощью и случаев иной прямой угрозы жизни и здоровью;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следования к ближайшему месту приобретения товаров, работ, услуг;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прогулки или выгула домашних животных на расстоянии, не превышающем 100 метров от места проживания (пребывания), исключая нахождение в местах массового пребывания людей;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выноса отходов до ближайшего места накопления отходов;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следования к месту работы и обратно в случае невозможности перевода на дистанционную форму работы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1233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5BE909-1E95-4CDE-ADE7-609F66A17A5D}"/>
              </a:ext>
            </a:extLst>
          </p:cNvPr>
          <p:cNvSpPr txBox="1"/>
          <p:nvPr/>
        </p:nvSpPr>
        <p:spPr>
          <a:xfrm>
            <a:off x="842963" y="474345"/>
            <a:ext cx="1055846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Требования к организации деятельности организаций, индивидуальных предпринимателей, а также граждан, применяющих специальный налоговый режим "Налог на профессиональный доход«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Организациям, индивидуальным предпринимателям: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1) обеспечить использование работниками средств индивидуальной защиты органов дыхания (маски, респираторы) на принадлежащих им объектах и в транспортных средствах;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2) обеспечить неукоснительное соблюдение действующих санитарных правил и гигиенических нормативов, а также предписаний и требований органа (должностного лица), осуществляющего федеральный государственный санитарно-эпидемиологический надзор;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3) проводить ежедневное до начала работы (смены) измерение температуры тела работников и их опрос о наличии симптомов респираторного заболевания (насморк, першение в горле, кашель);</a:t>
            </a:r>
          </a:p>
        </p:txBody>
      </p:sp>
    </p:spTree>
    <p:extLst>
      <p:ext uri="{BB962C8B-B14F-4D97-AF65-F5344CB8AC3E}">
        <p14:creationId xmlns:p14="http://schemas.microsoft.com/office/powerpoint/2010/main" val="2622352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D64845-04CB-4584-BF51-4F45510799BF}"/>
              </a:ext>
            </a:extLst>
          </p:cNvPr>
          <p:cNvSpPr txBox="1"/>
          <p:nvPr/>
        </p:nvSpPr>
        <p:spPr>
          <a:xfrm>
            <a:off x="1057275" y="795101"/>
            <a:ext cx="1065847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4) не допускать до работы лиц с повышенной температурой тела, признаками инфекционного заболевания;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5) осуществлять дезинфекцию мест общего пользования, оборудования, инвентаря, оргтехники и поверхностей в помещениях с применением дезинфицирующих средств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вирулицидного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действия, зарегистрированных в установленном порядке (далее - дезинфицирующие средства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вирулицидного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действия);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6) проводить регулярное (каждые два часа) проветривание служебных помещений в местах нахождения людей;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7) ограничить контакты между коллективами отдельных цехов, участков, отделов и функциональных рабочих групп, не связанных общими задачами и производственными процессами, перемещение работников в обеденный перерыв и во время перерывов на отдых, выход за территорию, принадлежащую организации, индивидуальным предпринимателям, перемещение на другие участки, в отделы, помещения, не связанные с исполнением трудовых, служебных обязанностей;</a:t>
            </a:r>
          </a:p>
        </p:txBody>
      </p:sp>
    </p:spTree>
    <p:extLst>
      <p:ext uri="{BB962C8B-B14F-4D97-AF65-F5344CB8AC3E}">
        <p14:creationId xmlns:p14="http://schemas.microsoft.com/office/powerpoint/2010/main" val="2112747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02842F-1720-4207-8716-E4CAB6AF823F}"/>
              </a:ext>
            </a:extLst>
          </p:cNvPr>
          <p:cNvSpPr txBox="1"/>
          <p:nvPr/>
        </p:nvSpPr>
        <p:spPr>
          <a:xfrm>
            <a:off x="1528763" y="893058"/>
            <a:ext cx="968692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8) обеспечить возможность обработки рук кожными антисептиками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вирулицидного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действия, зарегистрированными в установленном порядке (далее -кожные антисептики);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9) разместить в общедоступных местах информацию о профилактике острых респираторных вирусных инфекций;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10) осуществлять по окончании рабочего дня влажную уборку помещений с применением дезинфицирующих средств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вирулицидного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действия;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11) неукоснительно исполнять рекомендации Федеральной службы по надзору в сфере защиты прав потребителей и благополучия человека по профилактике новой коронавирусной инфекции, разработанные применительно к соответствующим видам организаций или деятельности;</a:t>
            </a:r>
          </a:p>
        </p:txBody>
      </p:sp>
    </p:spTree>
    <p:extLst>
      <p:ext uri="{BB962C8B-B14F-4D97-AF65-F5344CB8AC3E}">
        <p14:creationId xmlns:p14="http://schemas.microsoft.com/office/powerpoint/2010/main" val="204509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7905" y="787001"/>
            <a:ext cx="1044585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Новые виды </a:t>
            </a:r>
            <a:r>
              <a:rPr lang="ru-RU" sz="3200" b="1" dirty="0" err="1"/>
              <a:t>удаленки</a:t>
            </a:r>
            <a:endParaRPr lang="ru-RU" sz="3200" b="1" dirty="0"/>
          </a:p>
          <a:p>
            <a:endParaRPr lang="ru-RU" sz="2800" dirty="0"/>
          </a:p>
          <a:p>
            <a:r>
              <a:rPr lang="ru-RU" sz="2800" dirty="0"/>
              <a:t>Наряду с постоянной дистанционной работой закрепили временную. Она будет 2 видов:</a:t>
            </a:r>
          </a:p>
          <a:p>
            <a:endParaRPr lang="ru-RU" sz="2800" dirty="0"/>
          </a:p>
          <a:p>
            <a:r>
              <a:rPr lang="ru-RU" sz="2800" dirty="0"/>
              <a:t>- непрерывная </a:t>
            </a:r>
            <a:r>
              <a:rPr lang="ru-RU" sz="2800" dirty="0" err="1"/>
              <a:t>удаленка</a:t>
            </a:r>
            <a:r>
              <a:rPr lang="ru-RU" sz="2800" dirty="0"/>
              <a:t> сроком не более полугода;</a:t>
            </a:r>
          </a:p>
          <a:p>
            <a:endParaRPr lang="ru-RU" sz="2800" dirty="0"/>
          </a:p>
          <a:p>
            <a:r>
              <a:rPr lang="ru-RU" sz="2800" dirty="0"/>
              <a:t>- чередование работы дистанционно и в офисе.</a:t>
            </a:r>
          </a:p>
        </p:txBody>
      </p:sp>
    </p:spTree>
    <p:extLst>
      <p:ext uri="{BB962C8B-B14F-4D97-AF65-F5344CB8AC3E}">
        <p14:creationId xmlns:p14="http://schemas.microsoft.com/office/powerpoint/2010/main" val="3308318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602F81-474E-4782-9159-A16831F19605}"/>
              </a:ext>
            </a:extLst>
          </p:cNvPr>
          <p:cNvSpPr txBox="1"/>
          <p:nvPr/>
        </p:nvSpPr>
        <p:spPr>
          <a:xfrm>
            <a:off x="1500187" y="734735"/>
            <a:ext cx="967263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12) при поступлении запроса Управления Федеральной службы по надзору в сфере защиты прав потребителей и благополучия человека по Республике Татарстан (Татарстан) незамедлительно представлять информацию обо всех контактах заболевшего коронавирусной инфекцией в связи с исполнением им трудовых функций, обеспечить проведение дезинфекции рабочих мест и помещений, где находился заболевший;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13) принять необходимые меры по профилактике коронавирусной инфекции среди работников;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14) прием и отправку корреспонденции осуществлять только посредством межведомственной системы электронного документооборота, электронной и почтовой связи;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15) исходя из особенностей организации деятельности принимать иные меры по обеспечению санитарно-эпидемиологического благополучия;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16) представлять в центры занятости по месту своего нахождения сведения об имеющихся вакансиях по мере их возникновения.</a:t>
            </a:r>
          </a:p>
        </p:txBody>
      </p:sp>
    </p:spTree>
    <p:extLst>
      <p:ext uri="{BB962C8B-B14F-4D97-AF65-F5344CB8AC3E}">
        <p14:creationId xmlns:p14="http://schemas.microsoft.com/office/powerpoint/2010/main" val="1174490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19119F-0B04-435D-BFC8-0C8439A17ABD}"/>
              </a:ext>
            </a:extLst>
          </p:cNvPr>
          <p:cNvSpPr txBox="1"/>
          <p:nvPr/>
        </p:nvSpPr>
        <p:spPr>
          <a:xfrm>
            <a:off x="1157287" y="843677"/>
            <a:ext cx="1027271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Организациям и индивидуальным предпринимателям при взаимодействии с гражданами дополнительно к требованиям, указанным в пункте 1 настоящих требований: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не допускать вход и нахождение посетителей в объектах розничной торговли, оказания услуг, культовых помещениях, зданиях и сооружениях, в транспортных средствах при осуществлении перевозок пассажиров и багажа, включая такси, в помещениях без использования средств индивидуальной защиты органов дыхания (маски, респираторы);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5) обеспечить обязательное использование работниками средств индивидуальной защиты органов дыхания (маски, респираторы);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6) обеспечить соблюдение гражданами, включая работников, социальной дистанции, в том числе путем нанесения специальной разметки и установления режима допуска и нахождения в принадлежащих им объектах, на территориях такого количества граждан, включая работников, при котором соблюдается социальная дистанция,</a:t>
            </a:r>
          </a:p>
        </p:txBody>
      </p:sp>
    </p:spTree>
    <p:extLst>
      <p:ext uri="{BB962C8B-B14F-4D97-AF65-F5344CB8AC3E}">
        <p14:creationId xmlns:p14="http://schemas.microsoft.com/office/powerpoint/2010/main" val="3784552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2C8411-20E7-4B16-852E-591E22895C64}"/>
              </a:ext>
            </a:extLst>
          </p:cNvPr>
          <p:cNvSpPr txBox="1"/>
          <p:nvPr/>
        </p:nvSpPr>
        <p:spPr>
          <a:xfrm>
            <a:off x="1385888" y="870288"/>
            <a:ext cx="99012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Постановление главного государственного санитарного врача по Республике Татарстан от 11 октября 2021 года № 7 "О проведении обязательной вакцинации против COVID-19 отдельным категориям граждан по эпидемическим показаниям в Республике Татарстан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389E7-9019-4053-8ED6-503591B9A856}"/>
              </a:ext>
            </a:extLst>
          </p:cNvPr>
          <p:cNvSpPr txBox="1"/>
          <p:nvPr/>
        </p:nvSpPr>
        <p:spPr>
          <a:xfrm>
            <a:off x="1385887" y="2413338"/>
            <a:ext cx="96726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 Обеспечить проведение профилактических прививок по эпидемическим показаниям против COVID-19 с охватом не менее 80% с учетом переболевших за последние 6 месяцев следующим категориям: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1.1. Лица в возрасте 60 лет и старше.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1.6. Работники организаций транспорта и транспортной инфраструктуры, энергетики, промышленных предприятий, строительства и проектирования, сельского хозяйства и перерабатывающей промышленности.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49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D1B582-7566-47A3-902F-0F42F3746279}"/>
              </a:ext>
            </a:extLst>
          </p:cNvPr>
          <p:cNvSpPr txBox="1"/>
          <p:nvPr/>
        </p:nvSpPr>
        <p:spPr>
          <a:xfrm>
            <a:off x="942975" y="612844"/>
            <a:ext cx="1052988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Руководителям организаций независимо от форм собственности, индивидуальным предпринимателям, осуществляющим деятельность на территории Республики Татарстан в сферах, установленных пунктом 1 настоящего Постановления: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2.1. Определить работников, сотрудников, подлежащих обязательной вакцинации против COVID-19 согласно пункту 1 настоящего Постановления.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2.2. В срок до 08.11.2021 организовать проведение профилактических прививок против COVID-19 первым компонентом вакцины.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2.3. В срок до 06.12.2021 организовать проведение профилактических прививок против COVID-19 вторым компонентом вакцины.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2.4. Оказывать содействие медицинским работникам в проведении вакцинации работников, сотрудников.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2.5. Отстранить от работы и/или перевести на дистанционный режим работы работников, сотрудников, не имеющих ни одной прививки против COVID-19 с 09.11.2021, без законченного курса вакцинации - с 07.12.2021 на период эпидемиологического неблагополучия.</a:t>
            </a:r>
          </a:p>
        </p:txBody>
      </p:sp>
    </p:spTree>
    <p:extLst>
      <p:ext uri="{BB962C8B-B14F-4D97-AF65-F5344CB8AC3E}">
        <p14:creationId xmlns:p14="http://schemas.microsoft.com/office/powerpoint/2010/main" val="2420838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7204AD-FE6C-437E-BDF2-7F85B7C52412}"/>
              </a:ext>
            </a:extLst>
          </p:cNvPr>
          <p:cNvSpPr txBox="1"/>
          <p:nvPr/>
        </p:nvSpPr>
        <p:spPr>
          <a:xfrm>
            <a:off x="1314450" y="2136339"/>
            <a:ext cx="10072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Пункт 1 настоящего Постановления не распространяется на лиц, имеющих документально подтвержденные противопоказания к вакцинации против COVID-19 в соответствии с инструкцией по медицинскому применению иммунобиологических лекарственных препаратов, предназначенных для профилактики COVID-19.</a:t>
            </a:r>
          </a:p>
        </p:txBody>
      </p:sp>
    </p:spTree>
    <p:extLst>
      <p:ext uri="{BB962C8B-B14F-4D97-AF65-F5344CB8AC3E}">
        <p14:creationId xmlns:p14="http://schemas.microsoft.com/office/powerpoint/2010/main" val="42279852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F48E4F-7A5A-4D58-9FD1-2AD9889BA3EF}"/>
              </a:ext>
            </a:extLst>
          </p:cNvPr>
          <p:cNvSpPr txBox="1"/>
          <p:nvPr/>
        </p:nvSpPr>
        <p:spPr>
          <a:xfrm>
            <a:off x="1100137" y="982266"/>
            <a:ext cx="1060132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Письмо Министерства труда и социальной защиты РФ и Федеральной службы по надзору в сфере защиты прав потребителей и благополучия человека от 23 июля 2021 г. N 14-4/10/П-5532 "Совместные разъяснения Минтруда России и Роспотребнадзора по организации вакцинации в организованных рабочих коллективах (трудовых коллективах) и порядку учёта процента вакцинированных"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311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F6A321-2EA5-49BF-88FD-A591F8E22283}"/>
              </a:ext>
            </a:extLst>
          </p:cNvPr>
          <p:cNvSpPr txBox="1"/>
          <p:nvPr/>
        </p:nvSpPr>
        <p:spPr>
          <a:xfrm>
            <a:off x="428624" y="710268"/>
            <a:ext cx="1094422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В случае отсутствия у работодателя документального подтверждения прохождения работником вакцинации к установленному сроку работодателю необходимо издать приказ об отстранении работника без сохранения заработной платы в случае отказа работника пройти вакцинацию без уважительной причины (при отсутствии сведений о противопоказаниях к вакцинации).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Основание - абзац восьмой части первой статьи 76 Трудового кодекса Российской Федерации, пункт 2 статьи 5 Федерального закона от 17 сентября 1998 г. N 157 "Об иммунопрофилактике инфекционных болезней".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Форму приказа об отстранении работника в связи с отказом проходить вакцинацию работодатель может разработать самостоятельно.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приказе необходимо указать фамилию, имя, отчество, должность работника, основания, по которым он отстраняется от работы, срок отстранения (на период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эпиднеблагополучия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В случае, если трудовая функция может быть выполнена дистанционно, работодатель вправе предложить работнику выполнение работы дистанционно либо по собственной инициативе работника временно перевести его на дистанционную работу в порядке и по основаниям, предусмотренным статьей 312.9 Трудового кодекса Российской Федерации. Таким правом преимущественно необходимо воспользоваться в отношении работников, имеющих противопоказания к проведению профилактической прививки.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Ознакомить работников, перечисленных в пункте 6, с упомянутым приказом под роспись.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279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1C0BDE-B95C-4A19-A602-A4E562BB3A04}"/>
              </a:ext>
            </a:extLst>
          </p:cNvPr>
          <p:cNvSpPr txBox="1"/>
          <p:nvPr/>
        </p:nvSpPr>
        <p:spPr>
          <a:xfrm>
            <a:off x="1700213" y="401122"/>
            <a:ext cx="7554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ТК РФ Статья 76. Отстранение от работы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39731-596A-498E-8DF1-8BFC0F7B131B}"/>
              </a:ext>
            </a:extLst>
          </p:cNvPr>
          <p:cNvSpPr txBox="1"/>
          <p:nvPr/>
        </p:nvSpPr>
        <p:spPr>
          <a:xfrm>
            <a:off x="471488" y="924342"/>
            <a:ext cx="112299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Работодатель обязан отстранить от работы (не допускать к работе) работника: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…по требованию органов или должностных лиц, уполномоченных федеральными законами и иными нормативными правовыми актами Российской Федерации;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других случаях, предусмотренных настоящим Кодексом, другими федеральными законами и иными нормативными правовыми актами Российской Федерации.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Работодатель отстраняет от работы (не допускает к работе) работника на весь период времени до устранения обстоятельств, явившихся основанием для отстранения от работы или недопущения к работе, если иное не предусмотрено настоящим Кодексом, другими федеральными законами.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период отстранения от работы (недопущения к работе) заработная плата работнику не начисляется, за исключением случаев, предусмотренных настоящим Кодексом или иными федеральными законами.</a:t>
            </a:r>
          </a:p>
        </p:txBody>
      </p:sp>
    </p:spTree>
    <p:extLst>
      <p:ext uri="{BB962C8B-B14F-4D97-AF65-F5344CB8AC3E}">
        <p14:creationId xmlns:p14="http://schemas.microsoft.com/office/powerpoint/2010/main" val="847803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946" y="1028343"/>
            <a:ext cx="11391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endParaRPr lang="ru-RU" sz="2800" b="0" dirty="0">
              <a:effectLst/>
              <a:latin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2749" y="573780"/>
            <a:ext cx="1076647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800" b="1" dirty="0">
                <a:latin typeface="Times New Roman" panose="02020603050405020304" pitchFamily="18" charset="0"/>
              </a:rPr>
              <a:t>Сотрудник трудился дома после рассылки письма о переходе на </a:t>
            </a:r>
            <a:r>
              <a:rPr lang="ru-RU" sz="2800" b="1" dirty="0" err="1">
                <a:latin typeface="Times New Roman" panose="02020603050405020304" pitchFamily="18" charset="0"/>
              </a:rPr>
              <a:t>удаленку</a:t>
            </a:r>
            <a:r>
              <a:rPr lang="ru-RU" sz="2800" b="1" dirty="0">
                <a:latin typeface="Times New Roman" panose="02020603050405020304" pitchFamily="18" charset="0"/>
              </a:rPr>
              <a:t> - суд не увидел прогула</a:t>
            </a:r>
            <a:endParaRPr lang="ru-RU" sz="28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800" dirty="0">
                <a:latin typeface="Times New Roman" panose="02020603050405020304" pitchFamily="18" charset="0"/>
              </a:rPr>
              <a:t>Работник посчитал, что его незаконно уволили за прогул, так как он трудился из дома. Из корпоративной рассылки сотрудник узнал о переходе офиса на дистанционную работу из-за </a:t>
            </a:r>
            <a:r>
              <a:rPr lang="ru-RU" sz="2800" dirty="0" err="1">
                <a:latin typeface="Times New Roman" panose="02020603050405020304" pitchFamily="18" charset="0"/>
              </a:rPr>
              <a:t>коронавируса</a:t>
            </a:r>
            <a:r>
              <a:rPr lang="ru-RU" sz="2800" dirty="0">
                <a:latin typeface="Times New Roman" panose="02020603050405020304" pitchFamily="18" charset="0"/>
              </a:rPr>
              <a:t>. Руководитель подтвердил эту информацию.</a:t>
            </a:r>
            <a:endParaRPr lang="ru-RU" sz="28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800" dirty="0">
                <a:latin typeface="Times New Roman" panose="02020603050405020304" pitchFamily="18" charset="0"/>
              </a:rPr>
              <a:t>Суд первой инстанции не увидел нарушений в действиях организации. Перевод сотрудника на </a:t>
            </a:r>
            <a:r>
              <a:rPr lang="ru-RU" sz="2800" dirty="0" err="1">
                <a:latin typeface="Times New Roman" panose="02020603050405020304" pitchFamily="18" charset="0"/>
              </a:rPr>
              <a:t>удаленку</a:t>
            </a:r>
            <a:r>
              <a:rPr lang="ru-RU" sz="2800" dirty="0">
                <a:latin typeface="Times New Roman" panose="02020603050405020304" pitchFamily="18" charset="0"/>
              </a:rPr>
              <a:t> не был согласован.</a:t>
            </a:r>
            <a:endParaRPr lang="ru-RU" sz="28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800" dirty="0">
                <a:latin typeface="Times New Roman" panose="02020603050405020304" pitchFamily="18" charset="0"/>
              </a:rPr>
              <a:t>Апелляция не согласилась с такой позицией. При разрешении дела нужно было учесть доводы сотрудника, а также то, что в городе введен режим повышенной готовности. Невыход на работу вызван чрезвычайными обстоятельствами. Увольнение незаконно.</a:t>
            </a:r>
            <a:endParaRPr lang="ru-RU" sz="28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800" i="1" dirty="0">
                <a:latin typeface="Times New Roman" panose="02020603050405020304" pitchFamily="18" charset="0"/>
              </a:rPr>
              <a:t>Документ: Апелляционное определение Московского городского суда от 24.09.2020 по делу N 33-36893/2020</a:t>
            </a:r>
            <a:endParaRPr lang="ru-RU" sz="2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39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158017"/>
            <a:ext cx="9358313" cy="668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4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460" y="275823"/>
            <a:ext cx="1125177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Обмен документами</a:t>
            </a:r>
          </a:p>
          <a:p>
            <a:endParaRPr lang="ru-RU" sz="2400" dirty="0"/>
          </a:p>
          <a:p>
            <a:r>
              <a:rPr lang="ru-RU" sz="2400" dirty="0"/>
              <a:t>В ряде случаев работодателю придется использовать усиленную квалифицированную ЭП, а работнику - аналогичную или усиленную неквалифицированную ЭП. Они необходимы для заключения, изменения или расторжения в электронном виде таких документов:</a:t>
            </a:r>
          </a:p>
          <a:p>
            <a:r>
              <a:rPr lang="ru-RU" sz="2400" dirty="0"/>
              <a:t>- трудовой договор;</a:t>
            </a:r>
          </a:p>
          <a:p>
            <a:r>
              <a:rPr lang="ru-RU" sz="2400" dirty="0"/>
              <a:t>- </a:t>
            </a:r>
            <a:r>
              <a:rPr lang="ru-RU" sz="2400" dirty="0" err="1"/>
              <a:t>допсоглашение</a:t>
            </a:r>
            <a:r>
              <a:rPr lang="ru-RU" sz="2400" dirty="0"/>
              <a:t> к нему;</a:t>
            </a:r>
          </a:p>
          <a:p>
            <a:r>
              <a:rPr lang="ru-RU" sz="2400" dirty="0"/>
              <a:t>- договор о </a:t>
            </a:r>
            <a:r>
              <a:rPr lang="ru-RU" sz="2400" dirty="0" err="1"/>
              <a:t>матответственности</a:t>
            </a:r>
            <a:r>
              <a:rPr lang="ru-RU" sz="2400" dirty="0"/>
              <a:t>;</a:t>
            </a:r>
          </a:p>
          <a:p>
            <a:r>
              <a:rPr lang="ru-RU" sz="2400" dirty="0"/>
              <a:t>- ученический договор.</a:t>
            </a:r>
          </a:p>
          <a:p>
            <a:endParaRPr lang="ru-RU" sz="2400" dirty="0"/>
          </a:p>
          <a:p>
            <a:r>
              <a:rPr lang="ru-RU" sz="2400" dirty="0"/>
              <a:t>В остальном стороны смогут взаимодействовать любым способом, позволяющим зафиксировать факт получения электронного документа. Способ нужно закрепить, например в трудовом договоре.</a:t>
            </a:r>
          </a:p>
          <a:p>
            <a:endParaRPr lang="ru-RU" sz="2400" dirty="0"/>
          </a:p>
          <a:p>
            <a:r>
              <a:rPr lang="ru-RU" sz="2400" dirty="0"/>
              <a:t>Сейчас сторонам приходится использовать усиленные квалифицированные ЭП при обмене любыми электронными документами.</a:t>
            </a:r>
          </a:p>
        </p:txBody>
      </p:sp>
    </p:spTree>
    <p:extLst>
      <p:ext uri="{BB962C8B-B14F-4D97-AF65-F5344CB8AC3E}">
        <p14:creationId xmlns:p14="http://schemas.microsoft.com/office/powerpoint/2010/main" val="1992937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552C443-D162-4890-8D0E-81B1290F043E}"/>
              </a:ext>
            </a:extLst>
          </p:cNvPr>
          <p:cNvSpPr/>
          <p:nvPr/>
        </p:nvSpPr>
        <p:spPr>
          <a:xfrm>
            <a:off x="888275" y="252443"/>
            <a:ext cx="1076379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ПРАВИТЕЛЬСТВО РОССИЙСКОЙ ФЕДЕРАЦИИ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ПОСТАНОВЛЕНИЕ от 25 августа 2015 г. N 885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ОБ ИНФОРМАЦИОННО-АНАЛИТИЧЕСКОЙ СИСТЕМЕ ОБЩЕРОССИЙСКАЯ БАЗА ВАКАНСИЙ "РАБОТА В РОССИИ"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28. Работодатель, ежемесячно размещающий информацию о вакансиях в Системе в соответствии с настоящими Правилами, считается исполнившим требования статьи 25 Закона Российской Федерации "О занятости населения в Российской Федерации" в части предоставления органам службы занятости информации о вакансиях.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29. Работодатель, зарегистрированный в Системе в соответствии с настоящими Правилами и не разместивший в Системе информацию о вакансиях, считается проинформировавшим органы службы занятости населения об отсутствии вакансий. </a:t>
            </a:r>
          </a:p>
        </p:txBody>
      </p:sp>
    </p:spTree>
    <p:extLst>
      <p:ext uri="{BB962C8B-B14F-4D97-AF65-F5344CB8AC3E}">
        <p14:creationId xmlns:p14="http://schemas.microsoft.com/office/powerpoint/2010/main" val="4015407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3DCF28-E2E1-48DD-938C-E832BC075B40}"/>
              </a:ext>
            </a:extLst>
          </p:cNvPr>
          <p:cNvSpPr txBox="1"/>
          <p:nvPr/>
        </p:nvSpPr>
        <p:spPr>
          <a:xfrm>
            <a:off x="523875" y="557123"/>
            <a:ext cx="111442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Федеральным законом от 28.06.2021 № 219-ФЗ (далее – Закон № 219-ФЗ) внесены изменения в Закон РФ от 19.04.1991 № 1032-1 "О занятости населения в РФ"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57DBF8-5249-414E-8745-A11482F32E6B}"/>
              </a:ext>
            </a:extLst>
          </p:cNvPr>
          <p:cNvSpPr txBox="1"/>
          <p:nvPr/>
        </p:nvSpPr>
        <p:spPr>
          <a:xfrm>
            <a:off x="781050" y="1924973"/>
            <a:ext cx="106299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3.2. Органы государственной власти Российской Федерации, органы государственной власти субъектов Российской Федерации, органы местного самоуправления, государственные и муниципальные учреждения, государственные и муниципальные унитарные предприятия, юридические лица, в уставном капитале которых имеется доля участия Российской Федерации, субъекта Российской Федерации или муниципального образования,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а также работодатели, у которых среднесписочная численность работников за предшествующий календарный год превышает 25 человек, и вновь созданные (в том числе в результате реорганизации) организации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у которых среднесписочная численность работников превышает указанный предел,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обязаны размещать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 единой цифровой платформе или на иных информационных ресурсах, требования к которым установлены нормативным правовым актом Правительства Российской Федерации, информацию о потребностях в работниках и об условиях их привлечения,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о наличии свободных рабочих мест и вакантных должностей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специальных рабочих мест, оборудованных (оснащенных) для работы инвалидов.</a:t>
            </a:r>
          </a:p>
        </p:txBody>
      </p:sp>
    </p:spTree>
    <p:extLst>
      <p:ext uri="{BB962C8B-B14F-4D97-AF65-F5344CB8AC3E}">
        <p14:creationId xmlns:p14="http://schemas.microsoft.com/office/powerpoint/2010/main" val="1709737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7CD7B3-91FB-4F1A-876F-951B7E970F4F}"/>
              </a:ext>
            </a:extLst>
          </p:cNvPr>
          <p:cNvSpPr txBox="1"/>
          <p:nvPr/>
        </p:nvSpPr>
        <p:spPr>
          <a:xfrm>
            <a:off x="731044" y="954583"/>
            <a:ext cx="1072991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При приеме на работу гражданина, направленного органом службы занятости, работодатель в пятидневный срок уведомляет об этом орган службы занятости в электронной форме с использованием единой цифровой платформы с указанием дня приема гражданина на работу либо возвращает направление, выданное гражданину органом службы занятости, в орган службы занятости в случае, если работодатель не зарегистрирован на единой цифровой платформе в порядке, установленном Правительством Российской Федерации.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 случае отказа в приеме на работу гражданина, направленного органом службы занятости, работодатель уведомляет орган службы занятости о дне проведенных с гражданином переговоров о вариантах подходящей работы и причине отказа в приеме на работу в электронной форме с использованием единой цифровой платформы либо делает в направлении органа службы занятости отметку о дне явки гражданина, причине отказа в приеме на работу и возвращает направление гражданину в случае, если работодатель не зарегистрирован на единой цифровой платформе в порядке, установленном Правительством Российской Федерации."</a:t>
            </a:r>
          </a:p>
        </p:txBody>
      </p:sp>
    </p:spTree>
    <p:extLst>
      <p:ext uri="{BB962C8B-B14F-4D97-AF65-F5344CB8AC3E}">
        <p14:creationId xmlns:p14="http://schemas.microsoft.com/office/powerpoint/2010/main" val="593739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4A08DC-8352-4BA9-877B-CBD43AF02C97}"/>
              </a:ext>
            </a:extLst>
          </p:cNvPr>
          <p:cNvSpPr txBox="1"/>
          <p:nvPr/>
        </p:nvSpPr>
        <p:spPr>
          <a:xfrm>
            <a:off x="488156" y="306110"/>
            <a:ext cx="1121568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Порядок представления сведений в службу занятости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Минтруд хочет конкретизировать с 2022 года некоторые положения Закона о занятости. В частности, планируют установить конечные даты направления работодателями информации в службу занятости. Например, сведения о банкротстве и о работе по трудоустройству инвалидов понадобится передавать не позднее 10-го рабочего дня в следующем за отчетным месяце.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Информацию о вакансиях нужно будет представлять не позже следующего дня после их появления. Если ситуация со свободными ставками не меняется, направить данные понадобится до конца текущего месяца.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Всю информацию для служб занятости придется передавать только по утвержденным Минтрудом формам.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Проект проходит публичное обсуждение.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Документ: Проект постановления Правительства РФ</a:t>
            </a:r>
          </a:p>
        </p:txBody>
      </p:sp>
    </p:spTree>
    <p:extLst>
      <p:ext uri="{BB962C8B-B14F-4D97-AF65-F5344CB8AC3E}">
        <p14:creationId xmlns:p14="http://schemas.microsoft.com/office/powerpoint/2010/main" val="857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1A4995-D702-4983-8CF0-5B02FC1CDD2D}"/>
              </a:ext>
            </a:extLst>
          </p:cNvPr>
          <p:cNvSpPr txBox="1"/>
          <p:nvPr/>
        </p:nvSpPr>
        <p:spPr>
          <a:xfrm>
            <a:off x="773906" y="607577"/>
            <a:ext cx="1064418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Минтруд разработал формы сведений о вакансиях для размещения на портале "Работа в России"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Большинство работодателей с 2022 года обязаны размещать вакансии на портале "Работа в России". Для этого Минтруд разработал формы, по которым предстоит передавать сведения о потребностях в персонале.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 каждую вакансию понадобится заполнить отдельный бланк. В нем отражаются должностные обязанности, требования к кандидатам и другие сведения.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Проект проходит общественное обсуждение.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Документ: Проект приказа Минтруда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1669113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6A1913-E9C5-4A98-998C-35EE65268FD1}"/>
              </a:ext>
            </a:extLst>
          </p:cNvPr>
          <p:cNvSpPr txBox="1"/>
          <p:nvPr/>
        </p:nvSpPr>
        <p:spPr>
          <a:xfrm>
            <a:off x="697425" y="505993"/>
            <a:ext cx="105233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Электронный документооборот теперь для всех. Как работать по новым правилам ТК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B4312-9265-434A-8FBB-01AB5C21184C}"/>
              </a:ext>
            </a:extLst>
          </p:cNvPr>
          <p:cNvSpPr txBox="1"/>
          <p:nvPr/>
        </p:nvSpPr>
        <p:spPr>
          <a:xfrm>
            <a:off x="842073" y="1723277"/>
            <a:ext cx="1110712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Есть два варианта наладить электронный документооборот (ст. 22.1 ТК). Вы можете самостоятельно выбрать, какой из способов для вас удобнее. </a:t>
            </a:r>
          </a:p>
          <a:p>
            <a:endParaRPr lang="ru-RU" dirty="0"/>
          </a:p>
          <a:p>
            <a:r>
              <a:rPr lang="ru-RU" b="1" dirty="0"/>
              <a:t>Портал «Работа в России». </a:t>
            </a:r>
            <a:r>
              <a:rPr lang="ru-RU" dirty="0"/>
              <a:t>Платформа будет доступна для всех работодателей и работников с 1 сентября 2022 года, распоряжение Правительства от 06.11.2021 № 3144-р. Зарегистрироваться на портале можно напрямую или через Госуслуги. Полноценное взаимодействие двух этих платформ также наладят только к сентябрю 2022 года, ст. 2 Закона от 22.11.2021 № 377-ФЗ.</a:t>
            </a:r>
          </a:p>
          <a:p>
            <a:endParaRPr lang="ru-RU" dirty="0"/>
          </a:p>
          <a:p>
            <a:r>
              <a:rPr lang="ru-RU" b="1" dirty="0"/>
              <a:t>Информационная система работодателя. </a:t>
            </a:r>
            <a:r>
              <a:rPr lang="ru-RU" dirty="0"/>
              <a:t>Ее может самостоятельно разработать или приобрести каждая организация. В законе прописали три требования к такой системе. Она должна позволять подписывать электронные документы, хранить подписанные документы и фиксировать, что адресат получил документ. Эта функция нужна на случай проверок ГИТ или судов с работниками. Чиновники установят требования к содержанию и формату электронных документов к марту 2023 года, ч. 7 ст. 22.1 ТК.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8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77CFE6-166D-4BB9-8183-2A33DFC713CC}"/>
              </a:ext>
            </a:extLst>
          </p:cNvPr>
          <p:cNvSpPr txBox="1"/>
          <p:nvPr/>
        </p:nvSpPr>
        <p:spPr>
          <a:xfrm>
            <a:off x="880820" y="948095"/>
            <a:ext cx="104303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dirty="0">
                <a:solidFill>
                  <a:srgbClr val="222222"/>
                </a:solidFill>
                <a:effectLst/>
                <a:latin typeface="Proxima Nova Rg Inner"/>
              </a:rPr>
              <a:t>Портал «Работа в России»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Proxima Nova Rg Inner"/>
              </a:rPr>
              <a:t>. Если вы решите вести ЭДО через портал, делить документы на более и менее защищенные не придется. Со стороны работодателя сможете подписывать документы любым из двух видов подписей: УКЭП или УНЭП, которую получили с помощью инфраструктуры электронного правительства. Работники смогут использовать УКЭП, УНЭП, которую оформили в инфраструктуре информационного правительства, или простую электронную подпись, которую можно будет получить лично в МФЦ.</a:t>
            </a:r>
          </a:p>
          <a:p>
            <a:pPr algn="l"/>
            <a:r>
              <a:rPr lang="ru-RU" sz="2000" b="0" i="0" dirty="0">
                <a:solidFill>
                  <a:srgbClr val="222222"/>
                </a:solidFill>
                <a:effectLst/>
                <a:latin typeface="Proxima Nova Rg Inner"/>
              </a:rPr>
              <a:t>Расходы, чтобы оформлять подписи для работников, придется взять на себя компании, ст. 22.2</a:t>
            </a:r>
            <a:r>
              <a:rPr lang="ru-RU" sz="2000" b="0" i="0" baseline="30000" dirty="0">
                <a:solidFill>
                  <a:srgbClr val="222222"/>
                </a:solidFill>
                <a:effectLst/>
                <a:latin typeface="Proxima Nova Rg Inner"/>
              </a:rPr>
              <a:t> 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Proxima Nova Rg Inner"/>
              </a:rPr>
              <a:t>ТК. Но если у сотрудника усиленная квалифицированная подпись уже есть, он может ее использовать, переоформлять не надо, </a:t>
            </a:r>
            <a:r>
              <a:rPr lang="ru-RU" sz="2000" b="0" i="0" u="none" strike="noStrike" dirty="0">
                <a:solidFill>
                  <a:srgbClr val="01745C"/>
                </a:solidFill>
                <a:effectLst/>
                <a:latin typeface="Proxima Nova Rg Inner"/>
                <a:hlinkClick r:id="rId2"/>
              </a:rPr>
              <a:t>ч. 13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Proxima Nova Rg Inner"/>
              </a:rPr>
              <a:t> ст. 22.2 ТК</a:t>
            </a:r>
            <a:r>
              <a:rPr lang="ru-RU" b="0" i="0" dirty="0">
                <a:solidFill>
                  <a:srgbClr val="222222"/>
                </a:solidFill>
                <a:effectLst/>
                <a:latin typeface="Proxima Nova Rg Inne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341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0504DE-DEA5-41C4-9073-67025856D649}"/>
              </a:ext>
            </a:extLst>
          </p:cNvPr>
          <p:cNvSpPr txBox="1"/>
          <p:nvPr/>
        </p:nvSpPr>
        <p:spPr>
          <a:xfrm>
            <a:off x="1084881" y="707472"/>
            <a:ext cx="100119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Как установить и соблюдать квоты для приема на работу сотрудников-инвалидов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9F851-CE0C-471F-8AD4-2DB47CE3E61C}"/>
              </a:ext>
            </a:extLst>
          </p:cNvPr>
          <p:cNvSpPr txBox="1"/>
          <p:nvPr/>
        </p:nvSpPr>
        <p:spPr>
          <a:xfrm>
            <a:off x="888569" y="1727670"/>
            <a:ext cx="102082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Организации, численность сотрудников которых составляет более 35 человек, обязаны соблюдать квоты в соответствии с региональным законодательством для приема на работу инвалидов.</a:t>
            </a:r>
          </a:p>
          <a:p>
            <a:r>
              <a:rPr lang="ru-RU" dirty="0"/>
              <a:t>Размер квоты установлен в процентах к среднесписочной численности сотрудников организации и может составлять:</a:t>
            </a:r>
          </a:p>
          <a:p>
            <a:endParaRPr lang="ru-RU" dirty="0"/>
          </a:p>
          <a:p>
            <a:r>
              <a:rPr lang="ru-RU" dirty="0"/>
              <a:t>не менее 2 и не более 4 процентов для организаций с численностью более 100 человек;</a:t>
            </a:r>
          </a:p>
          <a:p>
            <a:r>
              <a:rPr lang="ru-RU" dirty="0"/>
              <a:t>не более 3 процентов для организаций с численностью от 35 до 100 человек включительно.</a:t>
            </a:r>
          </a:p>
          <a:p>
            <a:r>
              <a:rPr lang="ru-RU" dirty="0"/>
              <a:t>При исчислении квоты в среднесписочную численность работников не включают сотрудников, условия труда которых отнесены к вредным или опасным условиям труда по результатам </a:t>
            </a:r>
            <a:r>
              <a:rPr lang="ru-RU" dirty="0" err="1"/>
              <a:t>спецоценки</a:t>
            </a:r>
            <a:r>
              <a:rPr lang="ru-RU" dirty="0"/>
              <a:t> условий труда.</a:t>
            </a:r>
          </a:p>
          <a:p>
            <a:endParaRPr lang="ru-RU" dirty="0"/>
          </a:p>
          <a:p>
            <a:r>
              <a:rPr lang="ru-RU" dirty="0"/>
              <a:t>Об этом говорится в статье 21 Закона от 24 ноября 1995 г. № 181-ФЗ.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6832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0504DE-DEA5-41C4-9073-67025856D649}"/>
              </a:ext>
            </a:extLst>
          </p:cNvPr>
          <p:cNvSpPr txBox="1"/>
          <p:nvPr/>
        </p:nvSpPr>
        <p:spPr>
          <a:xfrm>
            <a:off x="1084881" y="707472"/>
            <a:ext cx="100119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Как установить и соблюдать квоты для приема на работу сотрудников-инвалидов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9F851-CE0C-471F-8AD4-2DB47CE3E61C}"/>
              </a:ext>
            </a:extLst>
          </p:cNvPr>
          <p:cNvSpPr txBox="1"/>
          <p:nvPr/>
        </p:nvSpPr>
        <p:spPr>
          <a:xfrm>
            <a:off x="888569" y="1727670"/>
            <a:ext cx="1058017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На основании установленных квот организации самостоятельно определяют количество рабочих мест для инвалидов. Порядок выделения конкретных рабочих мест следует закрепить в локальном акте, например, Положении о квотировании рабочих мест для инвалидов. При этом конкретное число рабочих мест для инвалидов можно устанавливать отдельным приказом, чтобы при каждом изменении среднесписочной численности не вносить изменения в положение. Обязанность работодателя создавать и выделять рабочие места для инвалидов в пределах квоты не зависит от фактов обращений инвалидов за трудоустройством и количества таких обращений (определение Верховного суда от 30.09.2019 № 33-КГ19-6, решение Ленинградского областного суда от 11.12.2012 № 7-717/2012).</a:t>
            </a:r>
          </a:p>
          <a:p>
            <a:endParaRPr lang="ru-RU" dirty="0"/>
          </a:p>
          <a:p>
            <a:r>
              <a:rPr lang="ru-RU" dirty="0"/>
              <a:t>Организации ежемесячно предоставляют в службу занятости информацию о наличии вакантных рабочих мест, локальных актах, содержащих сведения о данных рабочих местах, и выполнении квоты по инвалидам (ч. 2 ст. 24 Закона от 24.11.1995 № 181-ФЗ, ч. 3 ст. 25 Закона от 19.04.1991 № 1032-1).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620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33A9D1-0C94-421A-A268-6074128D7739}"/>
              </a:ext>
            </a:extLst>
          </p:cNvPr>
          <p:cNvSpPr txBox="1"/>
          <p:nvPr/>
        </p:nvSpPr>
        <p:spPr>
          <a:xfrm>
            <a:off x="945396" y="398490"/>
            <a:ext cx="103218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Ответственность работодателей за непредставление сведений, способствующих обеспечению занятости населения.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C75E2-063D-4B94-83DC-2565D015F1B1}"/>
              </a:ext>
            </a:extLst>
          </p:cNvPr>
          <p:cNvSpPr txBox="1"/>
          <p:nvPr/>
        </p:nvSpPr>
        <p:spPr>
          <a:xfrm>
            <a:off x="945396" y="1658196"/>
            <a:ext cx="1044585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Ст. 19.7 КоАП </a:t>
            </a:r>
          </a:p>
          <a:p>
            <a:endParaRPr lang="ru-RU" dirty="0"/>
          </a:p>
          <a:p>
            <a:r>
              <a:rPr lang="ru-RU" dirty="0"/>
              <a:t>Непредставление или несвоевременное представление в государственный орган (должностному лицу), орган (должностному лицу), осуществляющий (осуществляющему) государственный контроль (надзор), муниципальный контроль, сведений (информации), представление которых предусмотрено законом и необходимо для осуществления этим органом (должностным лицом) его законной деятельности, либо представление в государственный орган (должностному лицу), орган (должностному лицу), осуществляющий (осуществляющему) государственный контроль (надзор), муниципальный контроль, таких сведений (информации) в неполном объеме или в искаженном виде, </a:t>
            </a:r>
          </a:p>
          <a:p>
            <a:r>
              <a:rPr lang="ru-RU" dirty="0"/>
              <a:t> - влечет предупреждение или наложение административного штрафа на граждан в размере от ста до трехсот рублей; на должностных лиц - от трехсот до пятисот рублей; на юридических лиц - от трех тысяч до пяти тысяч рублей.</a:t>
            </a:r>
          </a:p>
        </p:txBody>
      </p:sp>
    </p:spTree>
    <p:extLst>
      <p:ext uri="{BB962C8B-B14F-4D97-AF65-F5344CB8AC3E}">
        <p14:creationId xmlns:p14="http://schemas.microsoft.com/office/powerpoint/2010/main" val="172448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431" y="501027"/>
            <a:ext cx="1114328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... В иных случаях взаимодействие дистанционного работника и работодателя может осуществляться путем обмена электронными документами с использованием других видов электронной подписи или в иной форме, предусмотренной </a:t>
            </a:r>
            <a:r>
              <a:rPr lang="ru-RU" sz="2400" dirty="0" err="1"/>
              <a:t>колдоговором</a:t>
            </a:r>
            <a:r>
              <a:rPr lang="ru-RU" sz="2400" dirty="0"/>
              <a:t>, ЛНА, принимаемым с учетом мнения выборного органа первичной профсоюзной организации, трудовым договором, дополнительным соглашением к трудовому договору и позволяющей обеспечить фиксацию факта получения работником и (или) работодателем документов в электронном виде.</a:t>
            </a:r>
          </a:p>
          <a:p>
            <a:r>
              <a:rPr lang="ru-RU" sz="2400" dirty="0"/>
              <a:t>При осуществлении взаимодействия дистанционного работника и работодателя путем обмена электронными документами каждая из осуществляющих взаимодействие сторон обязана направлять в форме электронного документа подтверждение получения электронного документа от другой стороны в срок, определенный </a:t>
            </a:r>
            <a:r>
              <a:rPr lang="ru-RU" sz="2400" dirty="0" err="1"/>
              <a:t>колдоговором</a:t>
            </a:r>
            <a:r>
              <a:rPr lang="ru-RU" sz="2400" dirty="0"/>
              <a:t>, ЛНА, принимаемым с учетом мнения выборного органа первичной профсоюзной организации, трудовым договором, дополнительным соглашением к трудовому договору. </a:t>
            </a:r>
          </a:p>
          <a:p>
            <a:pPr algn="r"/>
            <a:r>
              <a:rPr lang="ru-RU" sz="2400" dirty="0"/>
              <a:t>Статья 312.3. Особенности порядка взаимодействия </a:t>
            </a:r>
            <a:r>
              <a:rPr lang="ru-RU" sz="2400" dirty="0" err="1"/>
              <a:t>истанционного</a:t>
            </a:r>
            <a:r>
              <a:rPr lang="ru-RU" sz="2400" dirty="0"/>
              <a:t> работника и работодателя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17076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7389" y="317717"/>
            <a:ext cx="11050291" cy="102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07389" y="525086"/>
            <a:ext cx="11007968" cy="58078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трудовые книжки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Переход на электронные трудовые книжки предусмотрен следующими нормативными правовыми актами: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-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Федеральным законом от 16 декабря 2019 г. № 439-ФЗ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«О внесении изменений в Трудовой кодекс Российской Федерации в части формирования сведений о трудовой деятельности в электронном виде», которым внесены изменения в Трудовой кодекс Российской Федерации и установлена возможность ведения информации о трудовой деятельности в электронном виде;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-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Федеральным законом от 16 декабря 2019 №  436-ФЗ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«О внесении изменений в Федеральный закон «Об индивидуальном (персонифицированном) учете в системе обязательного пенсионного страхования», которым введена обязанность работодателей с 1 января 2020 года представлять в ПФР сведения о трудовой деятельности;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-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Федеральным законом от 24 апреля 2020 г. № 136-ФЗ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«О внесении изменений в статьи 2 и 11 Федерального закона «Об индивидуальном (персонифицированном) учете в системе обязательного пенсионного страхования», которым Правительству Российской Федерации дано право устанавливать особый порядок и сроки представления в ПФР сведений о трудовой деятельности;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-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Постановлением Правительства Российской Федерации от 26 апреля 2020 г. № 590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«Об особенностях порядка и сроках представления страхователями в территориальные органы Пенсионного фонда Российской Федерации сведений о трудовой деятельности зарегистрированных лиц», которым установлены новые сроки представления в ПФР сведений о трудовой деятельности с 26 апреля 2020 года.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602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7389" y="317717"/>
            <a:ext cx="11050291" cy="102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07389" y="525086"/>
            <a:ext cx="11007968" cy="58078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трудовые книжки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заключении трудового договора лицо, поступающее на работу, предъявляет работодателю сведения о трудовой деятельности в бумажном или электронном виде вместе с трудовой книжкой или взамен ее.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трудовой деятельности могут использоваться также для исчисления трудового стажа работника, внесения записей в его трудовую книжку (в случаях, если на работника ведется трудовая книжка в бумажном виде) и других целей в соответствии с законами и иными нормативными правовыми актами РФ.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выявления работником неверной или неполной информации в электронной трудовой книжке, работодатель по письменному заявлению работника обязан исправить или дополнить сведения о трудовой деятельности и представить их для хранения в информационных ресурсах Пенсионного фонда России.</a:t>
            </a:r>
          </a:p>
        </p:txBody>
      </p:sp>
    </p:spTree>
    <p:extLst>
      <p:ext uri="{BB962C8B-B14F-4D97-AF65-F5344CB8AC3E}">
        <p14:creationId xmlns:p14="http://schemas.microsoft.com/office/powerpoint/2010/main" val="31161319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конечная звезда 5"/>
          <p:cNvSpPr/>
          <p:nvPr/>
        </p:nvSpPr>
        <p:spPr>
          <a:xfrm>
            <a:off x="5378409" y="4711485"/>
            <a:ext cx="2820194" cy="199928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4032" y="5362413"/>
            <a:ext cx="2473567" cy="542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7389" y="437988"/>
            <a:ext cx="11050291" cy="1022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4032" y="437989"/>
            <a:ext cx="11007968" cy="58078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Правления Пенсионного фонда России </a:t>
            </a: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25 декабря 2019 г. N 730п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формы и формата сведений о трудовой деятельности зарегистрированного лица, а также порядка заполнения форм указанных сведений" (с изменениями и дополнениями)</a:t>
            </a:r>
          </a:p>
          <a:p>
            <a:pPr marL="0" indent="0" algn="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 с изменениями N 769П от 27.10.2020</a:t>
            </a:r>
          </a:p>
          <a:p>
            <a:pPr marL="0" indent="0" algn="r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01.07.2021                    с 01.08.2021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20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-14288"/>
            <a:ext cx="10414861" cy="688657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673885" y="1540505"/>
            <a:ext cx="3337301" cy="10477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73885" y="1540505"/>
            <a:ext cx="3518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Убрали раздел «Отчетный период», при этом сроки сдачи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в ПФР не менялись</a:t>
            </a:r>
          </a:p>
        </p:txBody>
      </p:sp>
    </p:spTree>
    <p:extLst>
      <p:ext uri="{BB962C8B-B14F-4D97-AF65-F5344CB8AC3E}">
        <p14:creationId xmlns:p14="http://schemas.microsoft.com/office/powerpoint/2010/main" val="32663031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696705" y="123986"/>
            <a:ext cx="7470183" cy="120157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273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Будет ли ПФР штрафовать </a:t>
            </a:r>
            <a:br>
              <a:rPr lang="ru-RU" dirty="0"/>
            </a:br>
            <a:r>
              <a:rPr lang="ru-RU" dirty="0"/>
              <a:t>за отчет без кода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9384" y="1325563"/>
            <a:ext cx="106783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 таблицы с кодами недочетов информацию о сверке кода, который в отчете, с тем, что есть в классификаторе, не добавили. Пока этого не сделают, протокол проверки об ошибке в коде не придет. Так как вручную отчеты не проверяют, штрафовать за неправильную цифру в коде пока не должны.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 если не заполните код вообще, программа ПФР отчет может не принять или принять частично, так как в нем не будет хватать информации. В таком случае отчет придется дополнять и сдавать еще раз.</a:t>
            </a:r>
          </a:p>
        </p:txBody>
      </p:sp>
    </p:spTree>
    <p:extLst>
      <p:ext uri="{BB962C8B-B14F-4D97-AF65-F5344CB8AC3E}">
        <p14:creationId xmlns:p14="http://schemas.microsoft.com/office/powerpoint/2010/main" val="11764029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493790" y="2171700"/>
            <a:ext cx="2975674" cy="8039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028343"/>
            <a:ext cx="107545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1 января 2021 года за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непредоставление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СЗВ-ТД, просрочку или сдачу формы с ошибками грозит предупреждение или штраф   </a:t>
            </a: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300–500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рублей за каждый неправильный отчет.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Ст.15.33.2 КоАП РФ</a:t>
            </a:r>
          </a:p>
        </p:txBody>
      </p:sp>
    </p:spTree>
    <p:extLst>
      <p:ext uri="{BB962C8B-B14F-4D97-AF65-F5344CB8AC3E}">
        <p14:creationId xmlns:p14="http://schemas.microsoft.com/office/powerpoint/2010/main" val="3484276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83403" y="1580827"/>
            <a:ext cx="10926305" cy="7528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410" y="365125"/>
            <a:ext cx="10988298" cy="13255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16 ФЗ от 01.04.1996 г. № 27-ФЗ "Об индивидуальном (персонифицированном) учете в системе обязательного пенсионного страхования"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 органов ПФР, связанные с осуществлением индивидуального (персонифицированного) учета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3885" y="2333685"/>
            <a:ext cx="107558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направлять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федеральному органу исполнительной власти, уполномоченному на проведение федерального государственного надзора за соблюдением трудового законодательства и иных нормативных правовых актов, содержащих нормы трудового права, и его территориальным органам (государственным инспекциям труда)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электронной форме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использованием единой системы межведомственного электронного взаимодействия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информацию о непредставлении страхователем в установленный срок либо представлении им неполных и (или) недостоверных сведений,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предусмотренных пунктом 2.1 статьи 6 настоящего Федерального закона, в течение пяти рабочих дней со дня выявления указанного нарушения.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(абзац введен Федеральным законом от 16.12.2019 N 436-ФЗ)</a:t>
            </a:r>
          </a:p>
        </p:txBody>
      </p:sp>
    </p:spTree>
    <p:extLst>
      <p:ext uri="{BB962C8B-B14F-4D97-AF65-F5344CB8AC3E}">
        <p14:creationId xmlns:p14="http://schemas.microsoft.com/office/powerpoint/2010/main" val="28527510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0346" y="511444"/>
            <a:ext cx="9283485" cy="929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3370" y="409130"/>
            <a:ext cx="10802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Статья 66.1 ТК РФ Сведения о трудовой деятельности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(введена Федеральным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законом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 16.12.2019 N 439-ФЗ)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60895" y="1543656"/>
            <a:ext cx="1069382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 случае выявления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работником неверной или неполной информации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в сведениях о трудовой деятельности, представленных работодателем для хранения в информационных ресурсах Пенсионного фонда Российской Федерации,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работодатель по письменному заявлению работника обязан исправить или дополнить сведения о трудовой деятельности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и представить их в порядке, установленном законодательством Российской Федерации об индивидуальном (персонифицированном) учете в системе обязательного пенсионного страхования, для хранения в информационных ресурсах Пенсионного фонда Российской Федерации.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637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олния 3"/>
          <p:cNvSpPr/>
          <p:nvPr/>
        </p:nvSpPr>
        <p:spPr>
          <a:xfrm>
            <a:off x="2712202" y="542441"/>
            <a:ext cx="7237709" cy="525392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4914" y="542441"/>
            <a:ext cx="111122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"Почта России" воспользовалась общепринятой практикой и включила в свое штатное расписание должность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"водитель-курьер".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данный факт при проверке обратил внимание инспектор труда и потребовал переименовать должность в водителя автомобиля. Работодатель попытался обжаловать предписание ГИТ через суд, однако проиграл дело (Кассационное определение СК по административным делам Шестого кассационного суда общей юрисдикции от 12 мая 2020 г. по делу № 8а-10019/2020[88а-10902/2020]).</a:t>
            </a:r>
          </a:p>
        </p:txBody>
      </p:sp>
    </p:spTree>
    <p:extLst>
      <p:ext uri="{BB962C8B-B14F-4D97-AF65-F5344CB8AC3E}">
        <p14:creationId xmlns:p14="http://schemas.microsoft.com/office/powerpoint/2010/main" val="13709434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9383" y="759945"/>
            <a:ext cx="1064733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Свою позицию судьи аргументировали следующим: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sng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hlinkClick r:id="rId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ч. 2 ст. 57 Трудового кодекса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определено, что если в соответствии с </a:t>
            </a: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ТК РФ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иными федеральными законами с выполнением работ по определенным должностям, профессиям, специальностям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связано предоставление компенсаций и льгот либо наличие ограничений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то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наименование этих должностей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профессий или специальностей и квалификационные требования к ним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должны соответствовать наименованиям и требованиям, указанным в квалификационных справочниках или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профстандартах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37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397" y="1028343"/>
            <a:ext cx="1060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 непосредственно связанными с трудовой деятельностью дистанционного работника локальными нормативными актами, приказами (распоряжениями) работодателя, уведомлениями, требованиями и иными документами, в отношении которых трудовым законодательством Российской Федерации предусмотрено их оформление на бумажном носителе и (или) ознакомление с ними работника в письменной форме, в том числе под роспись, дистанционный работник должен быть ознакомлен в письменной форме, в том числе под роспись, либо путем обмена электронными документами между работодателем и дистанционным работником, либо в иной форме, предусмотренной коллективным договором, локальным нормативным актом, принятым с учетом мнения выборного органа первичной профсоюзной организации, трудовым договором, дополнительным соглашением к трудовому договору.</a:t>
            </a:r>
          </a:p>
        </p:txBody>
      </p:sp>
    </p:spTree>
    <p:extLst>
      <p:ext uri="{BB962C8B-B14F-4D97-AF65-F5344CB8AC3E}">
        <p14:creationId xmlns:p14="http://schemas.microsoft.com/office/powerpoint/2010/main" val="26930017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3403" y="315420"/>
            <a:ext cx="1083331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штатном расписании не запрещено устанавливать двойные должности. Единственное, на что чиновники трудовой инспекции обращают внимание работодателей – должна быть схожесть функций между двумя должностями в составе одной.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Позиция ГИТ изложена в письме ведомства от 06.07.2020 № 77/10-26013-ОБ/18-1299.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в организации есть необходимость на две должности принять одного работника есть два варианта: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ввести в штатное расписание двойную должность;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ввести две отдельные должности и принять работника с совместительством.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вправе самостоятельно решать, какой вариант выбрать.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5649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885" y="848994"/>
            <a:ext cx="97949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ТРУДА И СОЦИАЛЬНОЙ ЗАЩИТЫ РОССИЙСКОЙ ФЕДЕРАЦИИ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19 мая 2021 г. N 320н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 УТВЕРЖДЕНИИ ФОРМЫ, ПОРЯДКА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ВЕДЕНИЯ И ХРАНЕНИЯ ТРУДОВЫХ КНИЖЕК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18495" y="5150954"/>
            <a:ext cx="64317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Настоящий приказ вступает в силу с 1 сентября 2021 г. и действует до 1 сентября 2027 года.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915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0895" y="302359"/>
            <a:ext cx="1060084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Утвердждены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форму трудовой книжки согласно приложению N 1;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порядок ведения и хранения трудовых книжек согласно приложению N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Признали утратившими силу: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Министерства труда Российской Федерации от 24 июня 1994 г. N 50 "Об утверждении Порядка установления стажа работы при утрате документов в результате чрезвычайных ситуаций";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постановление Министерства труда и социального развития Российской Федерации от 10 октября 2003 г. N 69 "Об утверждении Инструкции по заполнению трудовых книжек" (зарегистрировано Министерством юстиции Российской Федерации 11 ноября 2003 г., регистрационный N 5219);</a:t>
            </a:r>
          </a:p>
        </p:txBody>
      </p:sp>
    </p:spTree>
    <p:extLst>
      <p:ext uri="{BB962C8B-B14F-4D97-AF65-F5344CB8AC3E}">
        <p14:creationId xmlns:p14="http://schemas.microsoft.com/office/powerpoint/2010/main" val="3884593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146874" y="769531"/>
            <a:ext cx="3859079" cy="67181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6874" y="769531"/>
            <a:ext cx="104613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Какие изменения?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Форма: увеличилось количество разворотов для внесения записей о работе, для сведений о награждениях – уменьшилось.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Трудовая книжка уже не является основным документом о трудовой деятельности и трудовом стаже работника</a:t>
            </a:r>
          </a:p>
        </p:txBody>
      </p:sp>
    </p:spTree>
    <p:extLst>
      <p:ext uri="{BB962C8B-B14F-4D97-AF65-F5344CB8AC3E}">
        <p14:creationId xmlns:p14="http://schemas.microsoft.com/office/powerpoint/2010/main" val="37393304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892" y="724022"/>
            <a:ext cx="102443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Закрепили возможность вносить записи в книжку с использованием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техсредств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путем переноса красителей или в виде оттиска штампа (печати).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Установили особенности ведения трудовых книжек дистанционного работника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Убрали пункты об оформлении трудовой книжки работнику, принятому на работу впервые.</a:t>
            </a:r>
          </a:p>
        </p:txBody>
      </p:sp>
    </p:spTree>
    <p:extLst>
      <p:ext uri="{BB962C8B-B14F-4D97-AF65-F5344CB8AC3E}">
        <p14:creationId xmlns:p14="http://schemas.microsoft.com/office/powerpoint/2010/main" val="32681213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916" y="374458"/>
            <a:ext cx="104613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случае признания временного перевода постоянным, в трудовую книжку вносится следующая запись: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графе 1 раздела "Сведения о работе" ставится порядковый номер записи, в графе 2 ставится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дата фактического начала исполнения работником обязанностей в связи с временным переводом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в графе 3 указывается наименование структурного подразделения организации с указанием его конкретного наименования, наименования должности (работы), специальности, профессии с указанием квалификации, в графу 4 заносятся дата и номер приказа (распоряжения) или иного решения работодателя, на основании которого работник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был временно переведен и на основании которого работник переведен на постоянной основе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8075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59417" y="588936"/>
            <a:ext cx="11282766" cy="605983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69383" y="1038387"/>
          <a:ext cx="10507851" cy="5103677"/>
        </p:xfrm>
        <a:graphic>
          <a:graphicData uri="http://schemas.openxmlformats.org/drawingml/2006/table">
            <a:tbl>
              <a:tblPr firstRow="1" firstCol="1" bandRow="1"/>
              <a:tblGrid>
                <a:gridCol w="932844">
                  <a:extLst>
                    <a:ext uri="{9D8B030D-6E8A-4147-A177-3AD203B41FA5}">
                      <a16:colId xmlns:a16="http://schemas.microsoft.com/office/drawing/2014/main" val="4161832080"/>
                    </a:ext>
                  </a:extLst>
                </a:gridCol>
                <a:gridCol w="853737">
                  <a:extLst>
                    <a:ext uri="{9D8B030D-6E8A-4147-A177-3AD203B41FA5}">
                      <a16:colId xmlns:a16="http://schemas.microsoft.com/office/drawing/2014/main" val="3182417380"/>
                    </a:ext>
                  </a:extLst>
                </a:gridCol>
                <a:gridCol w="853737">
                  <a:extLst>
                    <a:ext uri="{9D8B030D-6E8A-4147-A177-3AD203B41FA5}">
                      <a16:colId xmlns:a16="http://schemas.microsoft.com/office/drawing/2014/main" val="406757506"/>
                    </a:ext>
                  </a:extLst>
                </a:gridCol>
                <a:gridCol w="829080">
                  <a:extLst>
                    <a:ext uri="{9D8B030D-6E8A-4147-A177-3AD203B41FA5}">
                      <a16:colId xmlns:a16="http://schemas.microsoft.com/office/drawing/2014/main" val="4145708947"/>
                    </a:ext>
                  </a:extLst>
                </a:gridCol>
                <a:gridCol w="3894726">
                  <a:extLst>
                    <a:ext uri="{9D8B030D-6E8A-4147-A177-3AD203B41FA5}">
                      <a16:colId xmlns:a16="http://schemas.microsoft.com/office/drawing/2014/main" val="2951827743"/>
                    </a:ext>
                  </a:extLst>
                </a:gridCol>
                <a:gridCol w="3143727">
                  <a:extLst>
                    <a:ext uri="{9D8B030D-6E8A-4147-A177-3AD203B41FA5}">
                      <a16:colId xmlns:a16="http://schemas.microsoft.com/office/drawing/2014/main" val="772622284"/>
                    </a:ext>
                  </a:extLst>
                </a:gridCol>
              </a:tblGrid>
              <a:tr h="3965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записи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приеме на работу, переводе на другую постоянную работу, квалификации, увольнении (с указанием причин и ссылкой на статью, часть, пункт закона)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дата и номер документа, на основании которого внесена запись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920443"/>
                  </a:ext>
                </a:extLst>
              </a:tr>
              <a:tr h="1792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180007"/>
                  </a:ext>
                </a:extLst>
              </a:tr>
              <a:tr h="396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036525"/>
                  </a:ext>
                </a:extLst>
              </a:tr>
              <a:tr h="1113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«Астра»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(ООО «Астра»)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43560"/>
                  </a:ext>
                </a:extLst>
              </a:tr>
              <a:tr h="3965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Принята на должность бухгалтера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от 01.08.2019 № 12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18948"/>
                  </a:ext>
                </a:extLst>
              </a:tr>
              <a:tr h="7550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Переведена на должность главного бухгалтера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от 01.02.2021 № 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от 28.06.2021 № 39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205150"/>
                  </a:ext>
                </a:extLst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7500" y="2787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3415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0345" y="422925"/>
            <a:ext cx="1041486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Подробно разобрали что писать о работе по совместительству.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Работодатель самостоятельно разрабатывает книги (журналы) по учету бланков трудовой книжки и вкладыша в нее и учета движения трудовых книжек.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Работников не нужно будет знакомить с каждой вносимой в книжку записью под роспись в личной карточке.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Также не требуется заверять подписью увольняемого сотрудника все записи, внесенные в книжку за время работы у соответствующего работодателя.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 подаче сотрудником заявления о предоставлении ему сведений о трудовой деятельности книжка выдается ему на руки в течение 3 рабочих дней.</a:t>
            </a:r>
          </a:p>
        </p:txBody>
      </p:sp>
    </p:spTree>
    <p:extLst>
      <p:ext uri="{BB962C8B-B14F-4D97-AF65-F5344CB8AC3E}">
        <p14:creationId xmlns:p14="http://schemas.microsoft.com/office/powerpoint/2010/main" val="28682645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1892" y="657104"/>
            <a:ext cx="102753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15. Записи в трудовую книжку о причинах увольнения (прекращения трудового договора) вносятся в точном соответствии с формулировками Трудового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кодекса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Российской Федерации или иного федерального закона 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22. При увольнении (прекращении трудового договора) в связи с переходом работника на выборную работу (должность) к другому работодателю (в другую организацию) в трудовой книжке делается запись: "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Уволен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в связи с переходом на выборную работу (должность) в (указывается наименование организации), пункт 5 части первой статьи 77 Трудового кодекса Российской Федерации"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7382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7389" y="766248"/>
            <a:ext cx="10833315" cy="4932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42. Работодатель обязан организовать работу по ведению, хранению, учету и выдаче трудовых книжек и вкладышей в них.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Уполномоченное лицо, назначаемое приказом (распоряжением) работодателя, осуществляет ведение, хранение, учет и выдачу трудовых книжек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44. Работодатель обязан постоянно иметь в наличии необходимое количество бланков трудовой книжки и вкладышей в нее.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45. В случае неправильного заполнения трудовой книжки или вкладыша в нее, а также в случае их порчи не по вине работника стоимость испорченного бланка оплачивается работодателем.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47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950" y="258355"/>
            <a:ext cx="1139125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Организация работы</a:t>
            </a:r>
          </a:p>
          <a:p>
            <a:endParaRPr lang="ru-RU" sz="2400" dirty="0"/>
          </a:p>
          <a:p>
            <a:r>
              <a:rPr lang="ru-RU" sz="2400" dirty="0"/>
              <a:t>Появится возможность устанавливать основные условия работы в трудовом договоре, </a:t>
            </a:r>
            <a:r>
              <a:rPr lang="ru-RU" sz="2400" dirty="0" err="1"/>
              <a:t>допсоглашении</a:t>
            </a:r>
            <a:r>
              <a:rPr lang="ru-RU" sz="2400" dirty="0"/>
              <a:t>, коллективном договоре или локальном нормативном акте, принятом с учетом мнения первичного профсоюза. Среди таких условий:</a:t>
            </a:r>
          </a:p>
          <a:p>
            <a:endParaRPr lang="ru-RU" sz="2400" dirty="0"/>
          </a:p>
          <a:p>
            <a:r>
              <a:rPr lang="ru-RU" sz="2400" dirty="0"/>
              <a:t>- режим рабочего времени;</a:t>
            </a:r>
          </a:p>
          <a:p>
            <a:endParaRPr lang="ru-RU" sz="2400" dirty="0"/>
          </a:p>
          <a:p>
            <a:r>
              <a:rPr lang="ru-RU" sz="2400" dirty="0"/>
              <a:t>- порядок передачи сотрудником результатов работы и отчет о ней по запросу организации;</a:t>
            </a:r>
          </a:p>
          <a:p>
            <a:endParaRPr lang="ru-RU" sz="2400" dirty="0"/>
          </a:p>
          <a:p>
            <a:r>
              <a:rPr lang="ru-RU" sz="2400" dirty="0"/>
              <a:t>- условия и порядок вызова временного </a:t>
            </a:r>
            <a:r>
              <a:rPr lang="ru-RU" sz="2400" dirty="0" err="1"/>
              <a:t>удаленщика</a:t>
            </a:r>
            <a:r>
              <a:rPr lang="ru-RU" sz="2400" dirty="0"/>
              <a:t> в офис;</a:t>
            </a:r>
          </a:p>
          <a:p>
            <a:endParaRPr lang="ru-RU" sz="2400" dirty="0"/>
          </a:p>
          <a:p>
            <a:r>
              <a:rPr lang="ru-RU" sz="2400" dirty="0"/>
              <a:t>- порядок предоставления отпуска постоянному </a:t>
            </a:r>
            <a:r>
              <a:rPr lang="ru-RU" sz="2400" dirty="0" err="1"/>
              <a:t>дистанционщику</a:t>
            </a:r>
            <a:r>
              <a:rPr lang="ru-RU" sz="2400" dirty="0"/>
              <a:t> (при временной </a:t>
            </a:r>
            <a:r>
              <a:rPr lang="ru-RU" sz="2400" dirty="0" err="1"/>
              <a:t>удаленке</a:t>
            </a:r>
            <a:r>
              <a:rPr lang="ru-RU" sz="2400" dirty="0"/>
              <a:t> работник отдыхает по общим правилам).</a:t>
            </a:r>
          </a:p>
          <a:p>
            <a:endParaRPr lang="ru-RU" sz="2400" dirty="0"/>
          </a:p>
          <a:p>
            <a:r>
              <a:rPr lang="ru-RU" sz="2400" dirty="0"/>
              <a:t>Время взаимодействия </a:t>
            </a:r>
            <a:r>
              <a:rPr lang="ru-RU" sz="2400" dirty="0" err="1"/>
              <a:t>удаленщика</a:t>
            </a:r>
            <a:r>
              <a:rPr lang="ru-RU" sz="2400" dirty="0"/>
              <a:t> с работодателем нужно включать в рабочее.</a:t>
            </a:r>
          </a:p>
        </p:txBody>
      </p:sp>
    </p:spTree>
    <p:extLst>
      <p:ext uri="{BB962C8B-B14F-4D97-AF65-F5344CB8AC3E}">
        <p14:creationId xmlns:p14="http://schemas.microsoft.com/office/powerpoint/2010/main" val="6134929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2373" y="302359"/>
            <a:ext cx="104458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V. Особенности заполнения дубликата трудовой книжки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27. Лицо, утратившее трудовую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/>
              </a:rPr>
              <a:t>книжку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обязано немедленно заявить об этом работодателю по месту работы, где была внесена последняя запись в трудовую книжку. Работодатель выдает работнику дубликат трудовой книжки не позднее 15 рабочих дней со дня подачи работником заявления.</a:t>
            </a: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29….В графе 4 указывается наименование, дата и номер документа, на основании которого произведены соответствующие записи в дубликате. Оригиналы документов, подтверждающих стаж работы, после снятия с них копий и надлежащего их заверения работодателем или кадровой службой возвращаются их владельцу. </a:t>
            </a:r>
          </a:p>
        </p:txBody>
      </p:sp>
    </p:spTree>
    <p:extLst>
      <p:ext uri="{BB962C8B-B14F-4D97-AF65-F5344CB8AC3E}">
        <p14:creationId xmlns:p14="http://schemas.microsoft.com/office/powerpoint/2010/main" val="34991408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3258" y="469687"/>
            <a:ext cx="104502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Мосгорсуд поддержал увольнение совместительницы, несмотря на то, что у нее ребенок младше трех лет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Женщину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уволили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поскольку на ее место приняли основного работника. Произошло это после того, как сотрудница досрочно вышла из отпуска по уходу за ребенком до трех лет.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не стал восстанавливать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совместительницу. Если у работницы ребенок младше трех лет, ее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нельзя уволить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инициативе работодателя. Однако расставание с совместителем из-за приема основного работника к таким случаям не относится. Поэтому у организации не было препятствий для расторжения трудового договора.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Существует и противоположная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позиция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Так, Московский областной суд считает, что расторжение трудового договора с совместителем происходит по воле работодателя. Ведь организация самостоятельно решает, брать на работу основного сотрудника или нет.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Документы: Апелляционное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определение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Московского городского суда от 06.09.2018 по делу N 33-38815/2018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185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914" y="920310"/>
            <a:ext cx="105809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 не восстановил работника, которого поздно уведомили об истечении срока договора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Сотрудника предупредили об увольнении по срочному трудовому договору за два дня, а не за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 посчитал, что этой ошибки достаточно для восстановления на работе.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Суд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признал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нарушение срока уведомления самостоятельным основанием для того, чтобы объявить увольнение незаконным. Так или иначе, сотрудник знал о срочном характере договора.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Подобный подход встречался в практике и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ранее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Отметим, суд также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"простить"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организацию, если она поздно предупредила работника об увольнении по результатам испытания.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Документы: Апелляционное 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Верховного суда Республики Мордовия от 11.09.2018 по делу N 33-1677/2018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757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454" y="177715"/>
            <a:ext cx="113602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Приведенные прецеденты, конечно же, не могли не повлиять и на практику судов общей юрисдикции. Позиция о необходимости аннулирования соглашения о расторжении трудового договора и отмене увольнения (если оно уже состоялось) по просьбе работницы, если в момент подписания соглашения она не знала о беременности, получила широкое распространение (определения Саратовского областного суда от 29 ноября 2018 № 33-9355/2018, Верховного Суда Республики Татарстан от 19 апреля 2018 № 33-6897/2018, Псковского областного суда от 24 января 2017 № 33-93/2017, постановление Президиума Красноярского краевого суда от 27 сентября 2016 № 4Г-1983/2016).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594860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69" y="256152"/>
            <a:ext cx="1163922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Пример</a:t>
            </a:r>
          </a:p>
          <a:p>
            <a:r>
              <a:rPr lang="ru-RU" sz="2200" dirty="0"/>
              <a:t>Работница устроилась по срочному трудовому договору 1 января. А 31 января написала заявление об увольнении по собственному желанию. Расторжение трудового договора оформили в этот же день.</a:t>
            </a:r>
          </a:p>
          <a:p>
            <a:endParaRPr lang="ru-RU" sz="2200" dirty="0"/>
          </a:p>
          <a:p>
            <a:r>
              <a:rPr lang="ru-RU" sz="2200" dirty="0"/>
              <a:t>16 апреля работодатель получил от бывшей сотрудницы письмо по электронной почте, в котором она просила отменить приказ об увольнении и восстановить ее в прежней должности. Причина — на момент увольнения она была беременна, но не знала об этом. К письму девушка приложила справки из женской консультации и больницы. Оказалось, о беременности она узнала уже после увольнения и все это время пролежала в больнице на сохранении.</a:t>
            </a:r>
          </a:p>
          <a:p>
            <a:endParaRPr lang="ru-RU" sz="2200" dirty="0"/>
          </a:p>
          <a:p>
            <a:r>
              <a:rPr lang="ru-RU" sz="2200" dirty="0"/>
              <a:t>Компания в восстановлении отказала. Тогда сотрудница пошла в суд и успешно отстояла свои интересы. Суд решил, что трудовой договор с беременной расторгнут незаконно.</a:t>
            </a:r>
          </a:p>
          <a:p>
            <a:endParaRPr lang="ru-RU" sz="2200" dirty="0"/>
          </a:p>
          <a:p>
            <a:r>
              <a:rPr lang="ru-RU" sz="2200" dirty="0"/>
              <a:t>Работодателю пришлось восстановить сотрудницу на работу, выплатить средний заработок за время вынужденного прогула в сумме около 1 млн рублей и компенсацию морального вреда, определение Мосгорсуда от 15.04.2019 № 4г/11–4221/2019.</a:t>
            </a:r>
          </a:p>
        </p:txBody>
      </p:sp>
    </p:spTree>
    <p:extLst>
      <p:ext uri="{BB962C8B-B14F-4D97-AF65-F5344CB8AC3E}">
        <p14:creationId xmlns:p14="http://schemas.microsoft.com/office/powerpoint/2010/main" val="41888727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960" y="0"/>
            <a:ext cx="1153073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Аргументы суда:</a:t>
            </a:r>
          </a:p>
          <a:p>
            <a:endParaRPr lang="ru-RU" sz="2200" dirty="0"/>
          </a:p>
          <a:p>
            <a:r>
              <a:rPr lang="ru-RU" sz="2200" dirty="0"/>
              <a:t>1. Если сотрудница, узнав о беременности, просит отменить приказ об увольнении по собственному желанию, а работодатель отказывает, значит увольнение произошло по инициативе работодателя. А расторгать трудовой договор с беременной по инициативе работодателя запрещено, ст. 261 ТК. Исключение — случаи ликвидации организации либо прекращение деятельности ИП.</a:t>
            </a:r>
          </a:p>
          <a:p>
            <a:endParaRPr lang="ru-RU" sz="2200" dirty="0"/>
          </a:p>
          <a:p>
            <a:r>
              <a:rPr lang="ru-RU" sz="2200" dirty="0"/>
              <a:t>2. То, что у работодателя не было сведений о беременности сотрудницы на момент увольнения, не основание, чтобы отказать в восстановлении на работе, п. 25 постановления Пленума ВС от 28.01.2014 № 1.</a:t>
            </a:r>
          </a:p>
          <a:p>
            <a:endParaRPr lang="ru-RU" sz="2200" dirty="0"/>
          </a:p>
          <a:p>
            <a:r>
              <a:rPr lang="ru-RU" sz="2200" dirty="0"/>
              <a:t>3. Защита беременности, в том числе путем установления гарантий для беременных женщин в сфере труда, — общая обязанность правительства и общества, </a:t>
            </a:r>
            <a:r>
              <a:rPr lang="ru-RU" sz="2200" dirty="0" err="1"/>
              <a:t>абз</a:t>
            </a:r>
            <a:r>
              <a:rPr lang="ru-RU" sz="2200" dirty="0"/>
              <a:t>. 3 преамбулы Конвенции МОТ № 183.</a:t>
            </a:r>
          </a:p>
          <a:p>
            <a:endParaRPr lang="ru-RU" sz="2200" dirty="0"/>
          </a:p>
          <a:p>
            <a:r>
              <a:rPr lang="ru-RU" sz="2200" dirty="0"/>
              <a:t>Резюме. Трудовой кодекс не запрещает увольнять беременных по собственному желанию и по соглашению сторон. Но если женщина узнает о беременности после расторжения трудового договора, и обратится к работодателю с просьбой отменить приказ об увольнении и восстановить ее в должности, безопаснее пойти ей навстречу.</a:t>
            </a:r>
          </a:p>
        </p:txBody>
      </p:sp>
    </p:spTree>
    <p:extLst>
      <p:ext uri="{BB962C8B-B14F-4D97-AF65-F5344CB8AC3E}">
        <p14:creationId xmlns:p14="http://schemas.microsoft.com/office/powerpoint/2010/main" val="39469944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942" y="117693"/>
            <a:ext cx="108953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400" b="1" dirty="0">
                <a:latin typeface="Times New Roman" panose="02020603050405020304" pitchFamily="18" charset="0"/>
              </a:rPr>
              <a:t>Суд разобрался, когда отказ работника от соглашения сторон может означать незаконность увольнения</a:t>
            </a:r>
            <a:endParaRPr lang="ru-RU" sz="24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400" dirty="0">
                <a:latin typeface="Times New Roman" panose="02020603050405020304" pitchFamily="18" charset="0"/>
              </a:rPr>
              <a:t>С работником заключили соглашение о расторжении трудового договора. В нем предусмотрели, что само увольнение произойдет почти через год. Не дожидаясь этого момента, сотрудник заявил об отказе от соглашения, однако с ним все равно прекратили трудовые отношения.</a:t>
            </a:r>
            <a:endParaRPr lang="ru-RU" sz="24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400" dirty="0">
                <a:latin typeface="Times New Roman" panose="02020603050405020304" pitchFamily="18" charset="0"/>
              </a:rPr>
              <a:t>Первая инстанция и апелляция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не увидели нарушений</a:t>
            </a:r>
            <a:r>
              <a:rPr lang="ru-RU" sz="2400" dirty="0">
                <a:latin typeface="Times New Roman" panose="02020603050405020304" pitchFamily="18" charset="0"/>
              </a:rPr>
              <a:t> в действиях работодателя. </a:t>
            </a:r>
            <a:endParaRPr lang="ru-RU" sz="24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400" dirty="0">
                <a:latin typeface="Times New Roman" panose="02020603050405020304" pitchFamily="18" charset="0"/>
              </a:rPr>
              <a:t>Кассация с ними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не согласилась</a:t>
            </a:r>
            <a:r>
              <a:rPr lang="ru-RU" sz="2400" dirty="0">
                <a:latin typeface="Times New Roman" panose="02020603050405020304" pitchFamily="18" charset="0"/>
              </a:rPr>
              <a:t>. То, что соглашение подписано задолго до увольнения, может говорить об отсутствии воли сотрудника на его заключение.</a:t>
            </a:r>
            <a:endParaRPr lang="ru-RU" sz="24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400" dirty="0">
                <a:latin typeface="Times New Roman" panose="02020603050405020304" pitchFamily="18" charset="0"/>
              </a:rPr>
              <a:t>Суд обратил внимание также на то, что работник ссылался на психологическое давление со стороны руководителя. При заключении соглашения иной работы или источников дохода он не имел.</a:t>
            </a:r>
            <a:endParaRPr lang="ru-RU" sz="24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400" dirty="0">
                <a:latin typeface="Times New Roman" panose="02020603050405020304" pitchFamily="18" charset="0"/>
              </a:rPr>
              <a:t>Дело направлено на новое рассмотрение.</a:t>
            </a:r>
            <a:endParaRPr lang="ru-RU" sz="24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400" dirty="0">
                <a:latin typeface="Times New Roman" panose="02020603050405020304" pitchFamily="18" charset="0"/>
              </a:rPr>
              <a:t>Отметим, обычно суды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hlinkClick r:id="rId4"/>
              </a:rPr>
              <a:t>не поддерживают</a:t>
            </a:r>
            <a:r>
              <a:rPr lang="ru-RU" sz="2400" dirty="0">
                <a:latin typeface="Times New Roman" panose="02020603050405020304" pitchFamily="18" charset="0"/>
              </a:rPr>
              <a:t> сотрудников, отказавшихся от соглашения о расторжении трудового договора.</a:t>
            </a:r>
            <a:endParaRPr lang="ru-RU" sz="24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400" i="1" dirty="0">
                <a:latin typeface="Times New Roman" panose="02020603050405020304" pitchFamily="18" charset="0"/>
              </a:rPr>
              <a:t>Документ: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hlinkClick r:id="rId5"/>
              </a:rPr>
              <a:t>Определение</a:t>
            </a:r>
            <a:r>
              <a:rPr lang="ru-RU" sz="2400" i="1" dirty="0">
                <a:latin typeface="Times New Roman" panose="02020603050405020304" pitchFamily="18" charset="0"/>
              </a:rPr>
              <a:t> Первого кассационного суда общей юрисдикции от 09.11.2020 N 88-23332/2020</a:t>
            </a:r>
            <a:endParaRPr lang="ru-RU" sz="2400" b="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305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5946" y="325464"/>
            <a:ext cx="1128276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800" b="1" dirty="0">
                <a:latin typeface="Times New Roman" panose="02020603050405020304" pitchFamily="18" charset="0"/>
              </a:rPr>
              <a:t>Верховный суд выяснил, когда </a:t>
            </a:r>
            <a:r>
              <a:rPr lang="ru-RU" sz="2800" b="1" dirty="0" err="1">
                <a:latin typeface="Times New Roman" panose="02020603050405020304" pitchFamily="18" charset="0"/>
              </a:rPr>
              <a:t>допвыплаты</a:t>
            </a:r>
            <a:r>
              <a:rPr lang="ru-RU" sz="2800" b="1" dirty="0">
                <a:latin typeface="Times New Roman" panose="02020603050405020304" pitchFamily="18" charset="0"/>
              </a:rPr>
              <a:t> по коллективному договору обязательны</a:t>
            </a:r>
            <a:endParaRPr lang="ru-RU" sz="28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800" dirty="0">
                <a:latin typeface="Times New Roman" panose="02020603050405020304" pitchFamily="18" charset="0"/>
              </a:rPr>
              <a:t>В коллективном договоре установили, что при увольнении в связи с выходом на пенсию работники с определенным стажем получают вознаграждение. Одному из сотрудников в выплатах отказали из-за отсутствия прибыли у организации. Он обратился в суд.</a:t>
            </a:r>
            <a:endParaRPr lang="ru-RU" sz="28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800" dirty="0">
                <a:latin typeface="Times New Roman" panose="02020603050405020304" pitchFamily="18" charset="0"/>
              </a:rPr>
              <a:t>Первая инстанция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сочла</a:t>
            </a:r>
            <a:r>
              <a:rPr lang="ru-RU" sz="2800" dirty="0">
                <a:latin typeface="Times New Roman" panose="02020603050405020304" pitchFamily="18" charset="0"/>
              </a:rPr>
              <a:t> действия работодателя правомерными. Он сам решает вопрос о </a:t>
            </a:r>
            <a:r>
              <a:rPr lang="ru-RU" sz="2800" dirty="0" err="1">
                <a:latin typeface="Times New Roman" panose="02020603050405020304" pitchFamily="18" charset="0"/>
              </a:rPr>
              <a:t>допвыплатах</a:t>
            </a:r>
            <a:r>
              <a:rPr lang="ru-RU" sz="2800" dirty="0">
                <a:latin typeface="Times New Roman" panose="02020603050405020304" pitchFamily="18" charset="0"/>
              </a:rPr>
              <a:t>, назначать их необязательно.</a:t>
            </a:r>
            <a:endParaRPr lang="ru-RU" sz="28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800" dirty="0">
                <a:latin typeface="Times New Roman" panose="02020603050405020304" pitchFamily="18" charset="0"/>
              </a:rPr>
              <a:t>Апелляция и кассация первую инстанцию поддержали.</a:t>
            </a:r>
            <a:endParaRPr lang="ru-RU" sz="28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800" dirty="0">
                <a:latin typeface="Times New Roman" panose="02020603050405020304" pitchFamily="18" charset="0"/>
              </a:rPr>
              <a:t>Верховный суд с их позицией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не согласился</a:t>
            </a:r>
            <a:r>
              <a:rPr lang="ru-RU" sz="2800" dirty="0">
                <a:latin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</a:rPr>
              <a:t>Допвыплаты</a:t>
            </a:r>
            <a:r>
              <a:rPr lang="ru-RU" sz="2800" dirty="0">
                <a:latin typeface="Times New Roman" panose="02020603050405020304" pitchFamily="18" charset="0"/>
              </a:rPr>
              <a:t> определены коллективным договором как обязательства по </a:t>
            </a:r>
            <a:r>
              <a:rPr lang="ru-RU" sz="2800" dirty="0" err="1">
                <a:latin typeface="Times New Roman" panose="02020603050405020304" pitchFamily="18" charset="0"/>
              </a:rPr>
              <a:t>соцгарантиям</a:t>
            </a:r>
            <a:r>
              <a:rPr lang="ru-RU" sz="2800" dirty="0">
                <a:latin typeface="Times New Roman" panose="02020603050405020304" pitchFamily="18" charset="0"/>
              </a:rPr>
              <a:t> и льготам. В систему оплаты труда они не входят и от производственных результатов не зависят. Поэтому работодатель обязан их выплатить.</a:t>
            </a:r>
            <a:endParaRPr lang="ru-RU" sz="28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800" dirty="0">
                <a:latin typeface="Times New Roman" panose="02020603050405020304" pitchFamily="18" charset="0"/>
              </a:rPr>
              <a:t>Дело направлено на новое рассмотрение.</a:t>
            </a:r>
            <a:endParaRPr lang="ru-RU" sz="2800" dirty="0">
              <a:latin typeface="Verdana" panose="020B0604030504040204" pitchFamily="34" charset="0"/>
            </a:endParaRPr>
          </a:p>
          <a:p>
            <a:pPr indent="342900" algn="just"/>
            <a:r>
              <a:rPr lang="ru-RU" sz="2800" i="1" dirty="0">
                <a:latin typeface="Times New Roman" panose="02020603050405020304" pitchFamily="18" charset="0"/>
              </a:rPr>
              <a:t>Документ: 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hlinkClick r:id="rId4"/>
              </a:rPr>
              <a:t>Определение</a:t>
            </a:r>
            <a:r>
              <a:rPr lang="ru-RU" sz="2800" i="1" dirty="0">
                <a:latin typeface="Times New Roman" panose="02020603050405020304" pitchFamily="18" charset="0"/>
              </a:rPr>
              <a:t> ВС РФ от 14.12.2020 N 64-КГ20-7-К9</a:t>
            </a:r>
            <a:endParaRPr lang="ru-RU" sz="2800" b="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186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911" y="560437"/>
            <a:ext cx="110657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Суды проверяют, предлагались ли работнику при сокращении неполные ставки</a:t>
            </a:r>
          </a:p>
          <a:p>
            <a:pPr indent="342900"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2900"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Сотрудник заявил о незаконности сокращения. Он утверждал, что ему не предложили для перевода должности, одна из которых составляла полставки.</a:t>
            </a:r>
          </a:p>
          <a:p>
            <a:pPr indent="342900"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Спор дошел до кассации. Она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напомнила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при сокращении нужно предлагать все подходящие работнику вакансии, в том числе неполные ставки.</a:t>
            </a:r>
          </a:p>
          <a:p>
            <a:pPr indent="342900"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Дело направлено на новое рассмотрение.</a:t>
            </a:r>
          </a:p>
          <a:p>
            <a:pPr indent="342900" algn="just"/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Документ: 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Второго кассационного суда общей юрисдикции от 15.12.2020 по делу N 2-883/2019</a:t>
            </a:r>
            <a:endParaRPr lang="ru-RU" sz="2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936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74C1CF-361A-41DC-8AA3-E259EE79E520}"/>
              </a:ext>
            </a:extLst>
          </p:cNvPr>
          <p:cNvSpPr txBox="1"/>
          <p:nvPr/>
        </p:nvSpPr>
        <p:spPr>
          <a:xfrm>
            <a:off x="480448" y="515128"/>
            <a:ext cx="1143775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ВС РФ напомнил, что при наказании нужно учитывать, мог ли работник объективно справиться с нагрузкой</a:t>
            </a:r>
          </a:p>
          <a:p>
            <a:r>
              <a:rPr lang="ru-RU" sz="2400" dirty="0"/>
              <a:t>В организации выяснили, что врач нарушил порядок оформления документов. Ряд карт пациентов он заполнял лишь частично. Так как сотрудника уже наказывали в течение года, его решили уволить за неоднократное нарушение.</a:t>
            </a:r>
          </a:p>
          <a:p>
            <a:r>
              <a:rPr lang="ru-RU" sz="2400" dirty="0"/>
              <a:t>Действия работодателя врач оспорил. Он утверждал, что поступило много пациентов, и он не справился с нагрузкой по объективным причинам. Первая инстанция поддержала сотрудника, а две другие заняли сторону работодателя.</a:t>
            </a:r>
          </a:p>
          <a:p>
            <a:endParaRPr lang="ru-RU" sz="2400" dirty="0"/>
          </a:p>
          <a:p>
            <a:r>
              <a:rPr lang="ru-RU" sz="2400" dirty="0"/>
              <a:t>ВС РФ направил дело на новое рассмотрение в апелляцию. Суды не исследовали среди прочего причины невыполнения обязанностей. В такой ситуации нужно выяснять:</a:t>
            </a:r>
          </a:p>
          <a:p>
            <a:r>
              <a:rPr lang="ru-RU" sz="2400" dirty="0"/>
              <a:t>- могло ли объективно мешать заполнять медкарты то, что поступило много пациентов;</a:t>
            </a:r>
          </a:p>
          <a:p>
            <a:r>
              <a:rPr lang="ru-RU" sz="2400" dirty="0"/>
              <a:t>- регламентированы ли нормы нагрузки в организации.</a:t>
            </a:r>
          </a:p>
          <a:p>
            <a:pPr algn="r"/>
            <a:r>
              <a:rPr lang="ru-RU" sz="2400" dirty="0"/>
              <a:t>Документ: Определение ВС РФ от 06.09.2021 N 50-КГПР21-3-К8</a:t>
            </a:r>
          </a:p>
        </p:txBody>
      </p:sp>
    </p:spTree>
    <p:extLst>
      <p:ext uri="{BB962C8B-B14F-4D97-AF65-F5344CB8AC3E}">
        <p14:creationId xmlns:p14="http://schemas.microsoft.com/office/powerpoint/2010/main" val="50481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8936" y="796588"/>
            <a:ext cx="111742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Время взаимодействия с работодателем включается в рабочее время. </a:t>
            </a:r>
            <a:endParaRPr lang="en-US" sz="2800" dirty="0"/>
          </a:p>
          <a:p>
            <a:endParaRPr lang="en-US" sz="2800" dirty="0"/>
          </a:p>
          <a:p>
            <a:r>
              <a:rPr lang="ru-RU" sz="2800" dirty="0"/>
              <a:t>Дистанционному </a:t>
            </a:r>
            <a:r>
              <a:rPr lang="en-US" sz="2800" dirty="0"/>
              <a:t>c</a:t>
            </a:r>
            <a:r>
              <a:rPr lang="ru-RU" sz="2800" dirty="0" err="1"/>
              <a:t>отруднику</a:t>
            </a:r>
            <a:r>
              <a:rPr lang="ru-RU" sz="2800" dirty="0"/>
              <a:t> нельзя снизить зарплату в связи с приемом или переводом на дистанционную работу.</a:t>
            </a:r>
            <a:endParaRPr lang="en-US" sz="2800" dirty="0"/>
          </a:p>
          <a:p>
            <a:endParaRPr lang="en-US" sz="2800" dirty="0"/>
          </a:p>
          <a:p>
            <a:r>
              <a:rPr lang="ru-RU" sz="2800" dirty="0"/>
              <a:t>Порядок взаимодействия работодателя и работника, в том числе в связи с выполнением трудовой функции дистанционно, передачей результатов работы и отчетов о выполненной работе по запросам работодателя, устанавливается коллективным договором, локальным нормативным актом, принимаемым с учетом мнения выборного органа первичной профсоюзной организации, трудовым договором, дополнительным соглашением к трудовому договору.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905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948" y="527471"/>
            <a:ext cx="112207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случае направления работодателем дистанционного работника для выполнения служебного поручения в другую местность на дистанционного работника распространяется действие статей 166 - 168 настоящего Кодекса.</a:t>
            </a:r>
            <a:endParaRPr lang="en-US" sz="2800" dirty="0"/>
          </a:p>
          <a:p>
            <a:endParaRPr lang="ru-RU" sz="2800" dirty="0"/>
          </a:p>
          <a:p>
            <a:r>
              <a:rPr lang="ru-RU" sz="2800" dirty="0"/>
              <a:t>В целях обеспечения безопасных условий труда и охраны труда дистанционных работников работодатель исполняет обязанности, предусмотренные абзацами 17, 20 и 21 части второй статьи 212 настоящего Кодекса, а также осуществляет ознакомление дистанционных работников с требованиями охраны труда при работе с оборудованием и средствами, рекомендованными или предоставленными работодателем.</a:t>
            </a:r>
          </a:p>
        </p:txBody>
      </p:sp>
    </p:spTree>
    <p:extLst>
      <p:ext uri="{BB962C8B-B14F-4D97-AF65-F5344CB8AC3E}">
        <p14:creationId xmlns:p14="http://schemas.microsoft.com/office/powerpoint/2010/main" val="75608455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rop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7481</Words>
  <Application>Microsoft Office PowerPoint</Application>
  <PresentationFormat>Широкоэкранный</PresentationFormat>
  <Paragraphs>453</Paragraphs>
  <Slides>79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79</vt:i4>
      </vt:variant>
    </vt:vector>
  </HeadingPairs>
  <TitlesOfParts>
    <vt:vector size="95" baseType="lpstr">
      <vt:lpstr>Arial</vt:lpstr>
      <vt:lpstr>Calibri</vt:lpstr>
      <vt:lpstr>Calibri Light</vt:lpstr>
      <vt:lpstr>Franklin Gothic Book</vt:lpstr>
      <vt:lpstr>Proxima Nova Rg Inner</vt:lpstr>
      <vt:lpstr>Roboto</vt:lpstr>
      <vt:lpstr>Segoe UI</vt:lpstr>
      <vt:lpstr>Times New Roman</vt:lpstr>
      <vt:lpstr>Trebuchet MS</vt:lpstr>
      <vt:lpstr>Verdana</vt:lpstr>
      <vt:lpstr>Wingdings</vt:lpstr>
      <vt:lpstr>Wingdings 2</vt:lpstr>
      <vt:lpstr>Тема Office</vt:lpstr>
      <vt:lpstr>Аспект</vt:lpstr>
      <vt:lpstr>Crop</vt:lpstr>
      <vt:lpstr>1_Аспект</vt:lpstr>
      <vt:lpstr>Изменения в трудовом законодательстве  2021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Будет ли ПФР штрафовать  за отчет без кода</vt:lpstr>
      <vt:lpstr>Презентация PowerPoint</vt:lpstr>
      <vt:lpstr>Статья 16 ФЗ от 01.04.1996 г. № 27-ФЗ "Об индивидуальном (персонифицированном) учете в системе обязательного пенсионного страхования"  Права и обязанности органов ПФР, связанные с осуществлением индивидуального (персонифицированного) учета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трудовом законодательстве в 2020 и 2021 году</dc:title>
  <dc:creator>Ландыш</dc:creator>
  <cp:lastModifiedBy>Ландыш</cp:lastModifiedBy>
  <cp:revision>40</cp:revision>
  <dcterms:created xsi:type="dcterms:W3CDTF">2020-12-07T18:00:56Z</dcterms:created>
  <dcterms:modified xsi:type="dcterms:W3CDTF">2021-12-02T20:06:31Z</dcterms:modified>
</cp:coreProperties>
</file>